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8"/>
  </p:notesMasterIdLst>
  <p:handoutMasterIdLst>
    <p:handoutMasterId r:id="rId29"/>
  </p:handoutMasterIdLst>
  <p:sldIdLst>
    <p:sldId id="284" r:id="rId2"/>
    <p:sldId id="282" r:id="rId3"/>
    <p:sldId id="283" r:id="rId4"/>
    <p:sldId id="264" r:id="rId5"/>
    <p:sldId id="285" r:id="rId6"/>
    <p:sldId id="262" r:id="rId7"/>
    <p:sldId id="261" r:id="rId8"/>
    <p:sldId id="265" r:id="rId9"/>
    <p:sldId id="289" r:id="rId10"/>
    <p:sldId id="290" r:id="rId11"/>
    <p:sldId id="291" r:id="rId12"/>
    <p:sldId id="292" r:id="rId13"/>
    <p:sldId id="293" r:id="rId14"/>
    <p:sldId id="294" r:id="rId15"/>
    <p:sldId id="295" r:id="rId16"/>
    <p:sldId id="297" r:id="rId17"/>
    <p:sldId id="286" r:id="rId18"/>
    <p:sldId id="260" r:id="rId19"/>
    <p:sldId id="269" r:id="rId20"/>
    <p:sldId id="301" r:id="rId21"/>
    <p:sldId id="302" r:id="rId22"/>
    <p:sldId id="287" r:id="rId23"/>
    <p:sldId id="268" r:id="rId24"/>
    <p:sldId id="303" r:id="rId25"/>
    <p:sldId id="267" r:id="rId26"/>
    <p:sldId id="288"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9">
          <p15:clr>
            <a:srgbClr val="A4A3A4"/>
          </p15:clr>
        </p15:guide>
        <p15:guide id="2" pos="382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81C8"/>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205" autoAdjust="0"/>
    <p:restoredTop sz="94660"/>
  </p:normalViewPr>
  <p:slideViewPr>
    <p:cSldViewPr snapToGrid="0">
      <p:cViewPr varScale="1">
        <p:scale>
          <a:sx n="121" d="100"/>
          <a:sy n="121" d="100"/>
        </p:scale>
        <p:origin x="72" y="178"/>
      </p:cViewPr>
      <p:guideLst>
        <p:guide orient="horz" pos="2159"/>
        <p:guide pos="3820"/>
      </p:guideLst>
    </p:cSldViewPr>
  </p:slid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54" d="100"/>
          <a:sy n="54" d="100"/>
        </p:scale>
        <p:origin x="2880" y="4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FDDBEE5-1F49-4E21-AA75-C1EB99554DBB}" type="datetimeFigureOut">
              <a:rPr lang="zh-CN" altLang="en-US" smtClean="0"/>
              <a:t>2019/1/16</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3DDF900-46A4-4B55-A06F-548409280FC6}" type="slidenum">
              <a:rPr lang="zh-CN" altLang="en-US" smtClean="0"/>
              <a:t>‹#›</a:t>
            </a:fld>
            <a:endParaRPr lang="zh-CN" altLang="en-US"/>
          </a:p>
        </p:txBody>
      </p:sp>
    </p:spTree>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jpe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png>
</file>

<file path=ppt/media/image22.png>
</file>

<file path=ppt/media/image23.jpe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07A637-8712-4E20-957A-998EEAA86395}" type="datetimeFigureOut">
              <a:rPr lang="zh-CN" altLang="en-US" smtClean="0"/>
              <a:t>2019/1/16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403211-B18B-477D-A05F-14E4BC87236F}" type="slidenum">
              <a:rPr lang="zh-CN" altLang="en-US" smtClean="0"/>
              <a:t>‹#›</a:t>
            </a:fld>
            <a:endParaRPr lang="zh-CN" alt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灯片编号占位符 3"/>
          <p:cNvSpPr>
            <a:spLocks noGrp="1"/>
          </p:cNvSpPr>
          <p:nvPr>
            <p:ph type="sldNum" sz="quarter" idx="10"/>
          </p:nvPr>
        </p:nvSpPr>
        <p:spPr>
          <a:xfrm>
            <a:off x="10774680" y="6356350"/>
            <a:ext cx="1437640" cy="365125"/>
          </a:xfrm>
        </p:spPr>
        <p:txBody>
          <a:bodyPr/>
          <a:lstStyle>
            <a:lvl1pPr algn="ctr">
              <a:defRPr sz="1800"/>
            </a:lvl1pPr>
          </a:lstStyle>
          <a:p>
            <a:fld id="{023126B9-07AC-4BAF-B3D7-FAC1D3999DA4}" type="slidenum">
              <a:rPr lang="zh-CN" altLang="en-US" smtClean="0"/>
              <a:t>‹#›</a:t>
            </a:fld>
            <a:endParaRPr lang="zh-CN" altLang="en-US" dirty="0"/>
          </a:p>
        </p:txBody>
      </p:sp>
      <p:sp>
        <p:nvSpPr>
          <p:cNvPr id="5" name="灯片编号占位符 3"/>
          <p:cNvSpPr txBox="1"/>
          <p:nvPr userDrawn="1"/>
        </p:nvSpPr>
        <p:spPr>
          <a:xfrm>
            <a:off x="10495280" y="6356349"/>
            <a:ext cx="1437640" cy="365125"/>
          </a:xfrm>
          <a:prstGeom prst="rect">
            <a:avLst/>
          </a:prstGeom>
        </p:spPr>
        <p:txBody>
          <a:bodyPr vert="horz" lIns="91440" tIns="45720" rIns="91440" bIns="45720" rtlCol="0" anchor="ctr"/>
          <a:lstStyle>
            <a:defPPr>
              <a:defRPr lang="zh-CN"/>
            </a:defPPr>
            <a:lvl1pPr marL="0" algn="r" defTabSz="914400" rtl="0" eaLnBrk="1" latinLnBrk="0" hangingPunct="1">
              <a:defRPr sz="1800" kern="1200">
                <a:solidFill>
                  <a:schemeClr val="bg2">
                    <a:lumMod val="2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t>第     页</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节标题">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023126B9-07AC-4BAF-B3D7-FAC1D3999DA4}" type="slidenum">
              <a:rPr lang="zh-CN" altLang="en-US" smtClean="0"/>
              <a:t>‹#›</a:t>
            </a:fld>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023126B9-07AC-4BAF-B3D7-FAC1D3999DA4}" type="slidenum">
              <a:rPr lang="zh-CN" altLang="en-US" smtClean="0"/>
              <a:t>‹#›</a:t>
            </a:fld>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节标题">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023126B9-07AC-4BAF-B3D7-FAC1D3999DA4}" type="slidenum">
              <a:rPr lang="zh-CN" altLang="en-US" smtClean="0"/>
              <a:t>‹#›</a:t>
            </a:fld>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节标题">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023126B9-07AC-4BAF-B3D7-FAC1D3999DA4}" type="slidenum">
              <a:rPr lang="zh-CN" altLang="en-US" smtClean="0"/>
              <a:t>‹#›</a:t>
            </a:fld>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023126B9-07AC-4BAF-B3D7-FAC1D3999DA4}" type="slidenum">
              <a:rPr lang="zh-CN" altLang="en-US" smtClean="0"/>
              <a:t>‹#›</a:t>
            </a:fld>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8">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2">
                    <a:lumMod val="25000"/>
                  </a:schemeClr>
                </a:solidFill>
              </a:defRPr>
            </a:lvl1pPr>
          </a:lstStyle>
          <a:p>
            <a:fld id="{023126B9-07AC-4BAF-B3D7-FAC1D3999DA4}" type="slidenum">
              <a:rPr lang="zh-CN" altLang="en-US" smtClean="0"/>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5.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7.pn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baike.baidu.com/item/%E5%AE%8C%E5%85%A8%E5%9B%BE/10073908" TargetMode="Externa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4.png"/><Relationship Id="rId1" Type="http://schemas.openxmlformats.org/officeDocument/2006/relationships/slideLayout" Target="../slideLayouts/slideLayout1.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17" name="矩形 16"/>
          <p:cNvSpPr/>
          <p:nvPr/>
        </p:nvSpPr>
        <p:spPr>
          <a:xfrm>
            <a:off x="-61595" y="910590"/>
            <a:ext cx="12253595" cy="5042535"/>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8"/>
          <p:cNvSpPr txBox="1">
            <a:spLocks noChangeArrowheads="1"/>
          </p:cNvSpPr>
          <p:nvPr/>
        </p:nvSpPr>
        <p:spPr bwMode="auto">
          <a:xfrm>
            <a:off x="2273694" y="2401094"/>
            <a:ext cx="7644613" cy="1106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9pPr>
          </a:lstStyle>
          <a:p>
            <a:pPr algn="ctr" eaLnBrk="1" hangingPunct="1"/>
            <a:r>
              <a:rPr lang="zh-CN" altLang="en-US" sz="6600" b="1" dirty="0">
                <a:solidFill>
                  <a:schemeClr val="accent1">
                    <a:lumMod val="75000"/>
                  </a:schemeClr>
                </a:solidFill>
                <a:latin typeface="Microsoft YaHei" panose="020B0503020204020204" pitchFamily="34" charset="-122"/>
                <a:ea typeface="Microsoft YaHei" panose="020B0503020204020204" pitchFamily="34" charset="-122"/>
              </a:rPr>
              <a:t>寻找最大团</a:t>
            </a:r>
          </a:p>
        </p:txBody>
      </p:sp>
      <p:grpSp>
        <p:nvGrpSpPr>
          <p:cNvPr id="4" name="组合 3"/>
          <p:cNvGrpSpPr/>
          <p:nvPr/>
        </p:nvGrpSpPr>
        <p:grpSpPr>
          <a:xfrm>
            <a:off x="4267835" y="3785870"/>
            <a:ext cx="3669030" cy="496570"/>
            <a:chOff x="6475" y="7162"/>
            <a:chExt cx="5778" cy="782"/>
          </a:xfrm>
        </p:grpSpPr>
        <p:sp>
          <p:nvSpPr>
            <p:cNvPr id="21" name="文本框 10"/>
            <p:cNvSpPr txBox="1">
              <a:spLocks noChangeArrowheads="1"/>
            </p:cNvSpPr>
            <p:nvPr/>
          </p:nvSpPr>
          <p:spPr bwMode="auto">
            <a:xfrm>
              <a:off x="6493" y="7279"/>
              <a:ext cx="5760" cy="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9pPr>
            </a:lstStyle>
            <a:p>
              <a:pPr algn="dist" eaLnBrk="1" hangingPunct="1"/>
              <a:r>
                <a:rPr lang="zh-CN" altLang="en-US" dirty="0" err="1">
                  <a:latin typeface="Arial" panose="020B0604020202020204" pitchFamily="34" charset="0"/>
                  <a:sym typeface="+mn-ea"/>
                </a:rPr>
                <a:t>数算实习大作业</a:t>
              </a:r>
              <a:endParaRPr lang="zh-CN" altLang="en-US" dirty="0">
                <a:latin typeface="Microsoft YaHei" panose="020B0503020204020204" pitchFamily="34" charset="-122"/>
                <a:ea typeface="Microsoft YaHei" panose="020B0503020204020204" pitchFamily="34" charset="-122"/>
              </a:endParaRPr>
            </a:p>
          </p:txBody>
        </p:sp>
        <p:sp>
          <p:nvSpPr>
            <p:cNvPr id="22" name="圆角矩形 11"/>
            <p:cNvSpPr>
              <a:spLocks noChangeArrowheads="1"/>
            </p:cNvSpPr>
            <p:nvPr/>
          </p:nvSpPr>
          <p:spPr bwMode="auto">
            <a:xfrm>
              <a:off x="6475" y="7162"/>
              <a:ext cx="5760" cy="782"/>
            </a:xfrm>
            <a:prstGeom prst="roundRect">
              <a:avLst>
                <a:gd name="adj" fmla="val 16667"/>
              </a:avLst>
            </a:prstGeom>
            <a:noFill/>
            <a:ln w="12700">
              <a:solidFill>
                <a:srgbClr val="7F7F7F"/>
              </a:solidFill>
              <a:round/>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rgbClr val="FFFFFF"/>
                </a:solidFill>
              </a:endParaRPr>
            </a:p>
          </p:txBody>
        </p:sp>
      </p:gr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37960" y="1067527"/>
            <a:ext cx="1055120" cy="1055120"/>
          </a:xfrm>
          <a:prstGeom prst="rect">
            <a:avLst/>
          </a:prstGeom>
        </p:spPr>
      </p:pic>
      <p:sp>
        <p:nvSpPr>
          <p:cNvPr id="3" name="灯片编号占位符 2"/>
          <p:cNvSpPr>
            <a:spLocks noGrp="1"/>
          </p:cNvSpPr>
          <p:nvPr>
            <p:ph type="sldNum" sz="quarter" idx="10"/>
          </p:nvPr>
        </p:nvSpPr>
        <p:spPr/>
        <p:txBody>
          <a:bodyPr/>
          <a:lstStyle/>
          <a:p>
            <a:fld id="{023126B9-07AC-4BAF-B3D7-FAC1D3999DA4}" type="slidenum">
              <a:rPr lang="zh-CN" altLang="en-US" smtClean="0"/>
              <a:t>1</a:t>
            </a:fld>
            <a:endParaRPr lang="zh-CN" altLang="en-US" dirty="0"/>
          </a:p>
        </p:txBody>
      </p:sp>
      <p:sp>
        <p:nvSpPr>
          <p:cNvPr id="5" name="文本框 4"/>
          <p:cNvSpPr txBox="1"/>
          <p:nvPr/>
        </p:nvSpPr>
        <p:spPr>
          <a:xfrm>
            <a:off x="8904605" y="4939665"/>
            <a:ext cx="2946400" cy="923330"/>
          </a:xfrm>
          <a:prstGeom prst="rect">
            <a:avLst/>
          </a:prstGeom>
          <a:noFill/>
        </p:spPr>
        <p:txBody>
          <a:bodyPr wrap="square" rtlCol="0">
            <a:spAutoFit/>
          </a:bodyPr>
          <a:lstStyle/>
          <a:p>
            <a:r>
              <a:rPr lang="en-US" altLang="zh-CN" dirty="0"/>
              <a:t>1700012976     </a:t>
            </a:r>
            <a:r>
              <a:rPr lang="zh-CN" altLang="en-US" dirty="0"/>
              <a:t>王育民</a:t>
            </a:r>
            <a:endParaRPr lang="en-US" altLang="zh-CN" dirty="0"/>
          </a:p>
          <a:p>
            <a:r>
              <a:rPr lang="en-US" altLang="zh-CN" dirty="0"/>
              <a:t>1700094802      </a:t>
            </a:r>
            <a:r>
              <a:rPr lang="zh-CN" altLang="en-US" dirty="0"/>
              <a:t>竹添林洋一</a:t>
            </a:r>
            <a:endParaRPr lang="en-US" altLang="zh-CN" dirty="0"/>
          </a:p>
          <a:p>
            <a:r>
              <a:rPr lang="en-US" altLang="zh-CN" dirty="0"/>
              <a:t>1700094805      </a:t>
            </a:r>
            <a:r>
              <a:rPr lang="zh-CN" altLang="en-US" dirty="0"/>
              <a:t>松山鐘迪</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任意多边形 1"/>
              <p:cNvSpPr/>
              <p:nvPr/>
            </p:nvSpPr>
            <p:spPr>
              <a:xfrm>
                <a:off x="2768076" y="555170"/>
                <a:ext cx="9102442" cy="6629401"/>
              </a:xfrm>
              <a:custGeom>
                <a:avLst/>
                <a:gdLst>
                  <a:gd name="connsiteX0" fmla="*/ 1105850 w 7559675"/>
                  <a:gd name="connsiteY0" fmla="*/ 0 h 2476500"/>
                  <a:gd name="connsiteX1" fmla="*/ 1309948 w 7559675"/>
                  <a:gd name="connsiteY1" fmla="*/ 241300 h 2476500"/>
                  <a:gd name="connsiteX2" fmla="*/ 7559675 w 7559675"/>
                  <a:gd name="connsiteY2" fmla="*/ 241300 h 2476500"/>
                  <a:gd name="connsiteX3" fmla="*/ 7559675 w 7559675"/>
                  <a:gd name="connsiteY3" fmla="*/ 2476500 h 2476500"/>
                  <a:gd name="connsiteX4" fmla="*/ 0 w 7559675"/>
                  <a:gd name="connsiteY4" fmla="*/ 2476500 h 2476500"/>
                  <a:gd name="connsiteX5" fmla="*/ 0 w 7559675"/>
                  <a:gd name="connsiteY5" fmla="*/ 241300 h 2476500"/>
                  <a:gd name="connsiteX6" fmla="*/ 901752 w 7559675"/>
                  <a:gd name="connsiteY6" fmla="*/ 241300 h 2476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59675" h="2476500">
                    <a:moveTo>
                      <a:pt x="1105850" y="0"/>
                    </a:moveTo>
                    <a:lnTo>
                      <a:pt x="1309948" y="241300"/>
                    </a:lnTo>
                    <a:lnTo>
                      <a:pt x="7559675" y="241300"/>
                    </a:lnTo>
                    <a:lnTo>
                      <a:pt x="7559675" y="2476500"/>
                    </a:lnTo>
                    <a:lnTo>
                      <a:pt x="0" y="2476500"/>
                    </a:lnTo>
                    <a:lnTo>
                      <a:pt x="0" y="241300"/>
                    </a:lnTo>
                    <a:lnTo>
                      <a:pt x="901752" y="241300"/>
                    </a:lnTo>
                    <a:close/>
                  </a:path>
                </a:pathLst>
              </a:custGeom>
              <a:ln>
                <a:solidFill>
                  <a:srgbClr val="DBDBDB"/>
                </a:solidFill>
              </a:ln>
            </p:spPr>
            <p:style>
              <a:lnRef idx="1">
                <a:schemeClr val="accent1"/>
              </a:lnRef>
              <a:fillRef idx="0">
                <a:schemeClr val="accent1"/>
              </a:fillRef>
              <a:effectRef idx="0">
                <a:schemeClr val="accent1"/>
              </a:effectRef>
              <a:fontRef idx="minor">
                <a:schemeClr val="tx1"/>
              </a:fontRef>
            </p:style>
            <p:txBody>
              <a:bodyPr tIns="288000" anchor="ctr"/>
              <a:lstStyle/>
              <a:p>
                <a:pPr algn="just">
                  <a:lnSpc>
                    <a:spcPct val="150000"/>
                  </a:lnSpc>
                  <a:defRPr/>
                </a:pPr>
                <a:r>
                  <a:rPr lang="zh-CN" altLang="en-US" dirty="0"/>
                  <a:t>每次迭代中，如果</a:t>
                </a:r>
                <a:r>
                  <a:rPr lang="en-US" altLang="zh-CN" dirty="0" err="1"/>
                  <a:t>ChooseExchangePair</a:t>
                </a:r>
                <a:r>
                  <a:rPr lang="zh-CN" altLang="en-US" dirty="0"/>
                  <a:t>成功找到要交换的一对顶点</a:t>
                </a:r>
                <a:r>
                  <a:rPr lang="en-US" altLang="zh-CN" dirty="0"/>
                  <a:t>(u, v)</a:t>
                </a:r>
                <a:r>
                  <a:rPr lang="zh-CN" altLang="en-US" dirty="0"/>
                  <a:t>，则执行交换操作，并禁止</a:t>
                </a:r>
                <a:r>
                  <a:rPr lang="en-US" altLang="zh-CN" dirty="0"/>
                  <a:t>u</a:t>
                </a:r>
                <a:r>
                  <a:rPr lang="zh-CN" altLang="en-US" dirty="0"/>
                  <a:t>马上被加入到</a:t>
                </a:r>
                <a:r>
                  <a:rPr lang="en-US" altLang="zh-CN" dirty="0"/>
                  <a:t>C</a:t>
                </a:r>
                <a:r>
                  <a:rPr lang="zh-CN" altLang="en-US" dirty="0"/>
                  <a:t>，</a:t>
                </a:r>
                <a:r>
                  <a:rPr lang="en-US" altLang="zh-CN" dirty="0"/>
                  <a:t>V</a:t>
                </a:r>
                <a:r>
                  <a:rPr lang="zh-CN" altLang="en-US" dirty="0"/>
                  <a:t>马上被移出；如果没找到，意味着</a:t>
                </a:r>
                <a:r>
                  <a:rPr lang="en-US" altLang="zh-CN" dirty="0"/>
                  <a:t>EWLS</a:t>
                </a:r>
                <a:r>
                  <a:rPr lang="zh-CN" altLang="en-US" dirty="0"/>
                  <a:t>陷入局部最优，则更新</a:t>
                </a:r>
                <a:r>
                  <a:rPr lang="en-US" altLang="zh-CN" dirty="0"/>
                  <a:t>L</a:t>
                </a:r>
                <a:r>
                  <a:rPr lang="zh-CN" altLang="en-US" dirty="0"/>
                  <a:t>中边权</a:t>
                </a:r>
                <a:r>
                  <a:rPr lang="en-US" altLang="zh-CN" dirty="0"/>
                  <a:t>(</a:t>
                </a:r>
                <a:r>
                  <a:rPr lang="zh-CN" altLang="en-US" dirty="0"/>
                  <a:t>加</a:t>
                </a:r>
                <a:r>
                  <a:rPr lang="en-US" altLang="zh-CN" dirty="0"/>
                  <a:t>1)</a:t>
                </a:r>
                <a:r>
                  <a:rPr lang="zh-CN" altLang="en-US" dirty="0"/>
                  <a:t>，之后随即交换</a:t>
                </a:r>
                <a:r>
                  <a:rPr lang="en-US" altLang="zh-CN" dirty="0"/>
                  <a:t>u(</a:t>
                </a:r>
                <a14:m>
                  <m:oMath xmlns:m="http://schemas.openxmlformats.org/officeDocument/2006/math">
                    <m:r>
                      <a:rPr lang="en-US" altLang="zh-CN" i="1">
                        <a:latin typeface="Cambria Math" panose="02040503050406030204" pitchFamily="18" charset="0"/>
                      </a:rPr>
                      <m:t>𝑢</m:t>
                    </m:r>
                    <m:r>
                      <a:rPr lang="zh-CN" altLang="zh-CN" i="1">
                        <a:latin typeface="Cambria Math" panose="02040503050406030204" pitchFamily="18" charset="0"/>
                      </a:rPr>
                      <m:t>∈</m:t>
                    </m:r>
                    <m:r>
                      <a:rPr lang="en-US" altLang="zh-CN" i="1">
                        <a:latin typeface="Cambria Math" panose="02040503050406030204" pitchFamily="18" charset="0"/>
                      </a:rPr>
                      <m:t>𝐶</m:t>
                    </m:r>
                  </m:oMath>
                </a14:m>
                <a:r>
                  <a:rPr lang="en-US" altLang="zh-CN" dirty="0"/>
                  <a:t> )</a:t>
                </a:r>
                <a:r>
                  <a:rPr lang="zh-CN" altLang="en-US" dirty="0"/>
                  <a:t>和</a:t>
                </a:r>
                <a:r>
                  <a:rPr lang="en-US" altLang="zh-CN" dirty="0"/>
                  <a:t>v(</a:t>
                </a:r>
                <a14:m>
                  <m:oMath xmlns:m="http://schemas.openxmlformats.org/officeDocument/2006/math">
                    <m:nary>
                      <m:naryPr>
                        <m:chr m:val="⋃"/>
                        <m:supHide m:val="on"/>
                        <m:ctrlPr>
                          <a:rPr lang="zh-CN" altLang="zh-CN" i="1">
                            <a:latin typeface="Cambria Math" panose="02040503050406030204" pitchFamily="18" charset="0"/>
                          </a:rPr>
                        </m:ctrlPr>
                      </m:naryPr>
                      <m:sub>
                        <m:r>
                          <a:rPr lang="en-US" altLang="zh-CN" i="1">
                            <a:latin typeface="Cambria Math" panose="02040503050406030204" pitchFamily="18" charset="0"/>
                          </a:rPr>
                          <m:t>𝑒</m:t>
                        </m:r>
                        <m:r>
                          <a:rPr lang="zh-CN" altLang="zh-CN" i="1">
                            <a:latin typeface="Cambria Math" panose="02040503050406030204" pitchFamily="18" charset="0"/>
                          </a:rPr>
                          <m:t>∈</m:t>
                        </m:r>
                        <m:r>
                          <a:rPr lang="en-US" altLang="zh-CN" i="1">
                            <a:latin typeface="Cambria Math" panose="02040503050406030204" pitchFamily="18" charset="0"/>
                          </a:rPr>
                          <m:t>𝐿</m:t>
                        </m:r>
                      </m:sub>
                      <m:sup/>
                      <m:e>
                        <m:r>
                          <a:rPr lang="en-US" altLang="zh-CN" i="1">
                            <a:latin typeface="Cambria Math" panose="02040503050406030204" pitchFamily="18" charset="0"/>
                          </a:rPr>
                          <m:t>𝑒𝑛𝑑𝑝𝑜</m:t>
                        </m:r>
                        <m:func>
                          <m:funcPr>
                            <m:ctrlPr>
                              <a:rPr lang="zh-CN" altLang="zh-CN" i="1">
                                <a:latin typeface="Cambria Math" panose="02040503050406030204" pitchFamily="18" charset="0"/>
                              </a:rPr>
                            </m:ctrlPr>
                          </m:funcPr>
                          <m:fName>
                            <m:r>
                              <a:rPr lang="en-US" altLang="zh-CN" i="1">
                                <a:latin typeface="Cambria Math" panose="02040503050406030204" pitchFamily="18" charset="0"/>
                              </a:rPr>
                              <m:t>𝑖𝑛𝑡</m:t>
                            </m:r>
                          </m:fName>
                          <m:e>
                            <m:r>
                              <a:rPr lang="en-US" altLang="zh-CN" i="1">
                                <a:latin typeface="Cambria Math" panose="02040503050406030204" pitchFamily="18" charset="0"/>
                              </a:rPr>
                              <m:t>(</m:t>
                            </m:r>
                          </m:e>
                        </m:func>
                        <m:r>
                          <a:rPr lang="en-US" altLang="zh-CN" i="1">
                            <a:latin typeface="Cambria Math" panose="02040503050406030204" pitchFamily="18" charset="0"/>
                          </a:rPr>
                          <m:t>𝑒</m:t>
                        </m:r>
                        <m:r>
                          <a:rPr lang="en-US" altLang="zh-CN" i="1">
                            <a:latin typeface="Cambria Math" panose="02040503050406030204" pitchFamily="18" charset="0"/>
                          </a:rPr>
                          <m:t>)</m:t>
                        </m:r>
                      </m:e>
                    </m:nary>
                  </m:oMath>
                </a14:m>
                <a:r>
                  <a:rPr lang="en-US" altLang="zh-CN" dirty="0"/>
                  <a:t>).</a:t>
                </a:r>
              </a:p>
              <a:p>
                <a:pPr algn="just">
                  <a:lnSpc>
                    <a:spcPct val="150000"/>
                  </a:lnSpc>
                  <a:defRPr/>
                </a:pPr>
                <a:r>
                  <a:rPr lang="en-US" altLang="zh-CN" dirty="0"/>
                  <a:t>	</a:t>
                </a:r>
                <a:r>
                  <a:rPr lang="zh-CN" altLang="en-US" dirty="0"/>
                  <a:t>每次迭代的最后，如果发现了一个新的上界，更新</a:t>
                </a:r>
                <a:r>
                  <a:rPr lang="en-US" altLang="zh-CN" dirty="0" err="1"/>
                  <a:t>ub</a:t>
                </a:r>
                <a:r>
                  <a:rPr lang="zh-CN" altLang="en-US" dirty="0"/>
                  <a:t>；如果</a:t>
                </a:r>
                <a:r>
                  <a:rPr lang="en-US" altLang="zh-CN" dirty="0"/>
                  <a:t>L=</a:t>
                </a:r>
                <a:r>
                  <a:rPr lang="zh-CN" altLang="en-US" dirty="0"/>
                  <a:t>∅，意味着</a:t>
                </a:r>
                <a:r>
                  <a:rPr lang="en-US" altLang="zh-CN" dirty="0"/>
                  <a:t>C</a:t>
                </a:r>
                <a:r>
                  <a:rPr lang="zh-CN" altLang="en-US" dirty="0"/>
                  <a:t>是一个点覆盖集，更新</a:t>
                </a:r>
                <a:r>
                  <a:rPr lang="en-US" altLang="zh-CN" dirty="0"/>
                  <a:t>C*</a:t>
                </a:r>
                <a:r>
                  <a:rPr lang="zh-CN" altLang="en-US" dirty="0"/>
                  <a:t>，否则，通过构造点集</a:t>
                </a:r>
                <a:r>
                  <a:rPr lang="en-US" altLang="zh-CN" dirty="0"/>
                  <a:t>C+</a:t>
                </a:r>
                <a:r>
                  <a:rPr lang="zh-CN" altLang="en-US" dirty="0"/>
                  <a:t>，覆盖</a:t>
                </a:r>
                <a:r>
                  <a:rPr lang="en-US" altLang="zh-CN" dirty="0"/>
                  <a:t>L</a:t>
                </a:r>
                <a:r>
                  <a:rPr lang="zh-CN" altLang="en-US" dirty="0"/>
                  <a:t>中边，</a:t>
                </a:r>
                <a:r>
                  <a:rPr lang="en-US" altLang="zh-CN" dirty="0"/>
                  <a:t>(</a:t>
                </a:r>
                <a:r>
                  <a:rPr lang="zh-CN" altLang="en-US" dirty="0"/>
                  <a:t>利用贪心法则，每次选取覆盖边最多的点</a:t>
                </a:r>
                <a:r>
                  <a:rPr lang="en-US" altLang="zh-CN" dirty="0"/>
                  <a:t>)</a:t>
                </a:r>
                <a:r>
                  <a:rPr lang="zh-CN" altLang="en-US" dirty="0"/>
                  <a:t>。将</a:t>
                </a:r>
                <a:r>
                  <a:rPr lang="en-US" altLang="zh-CN" dirty="0"/>
                  <a:t>C</a:t>
                </a:r>
                <a:r>
                  <a:rPr lang="zh-CN" altLang="en-US" dirty="0"/>
                  <a:t>扩充成点覆盖集，</a:t>
                </a:r>
                <a:r>
                  <a:rPr lang="en-US" altLang="zh-CN" dirty="0"/>
                  <a:t>C*</a:t>
                </a:r>
                <a:r>
                  <a:rPr lang="zh-CN" altLang="en-US" dirty="0"/>
                  <a:t>更新为 </a:t>
                </a:r>
                <a14:m>
                  <m:oMath xmlns:m="http://schemas.openxmlformats.org/officeDocument/2006/math">
                    <m:r>
                      <a:rPr lang="en-US" altLang="zh-CN" i="1">
                        <a:latin typeface="Cambria Math" panose="02040503050406030204" pitchFamily="18" charset="0"/>
                      </a:rPr>
                      <m:t>𝐶</m:t>
                    </m:r>
                    <m:r>
                      <a:rPr lang="zh-CN" altLang="zh-CN" i="1">
                        <a:latin typeface="Cambria Math" panose="02040503050406030204" pitchFamily="18" charset="0"/>
                      </a:rPr>
                      <m:t>∪</m:t>
                    </m:r>
                    <m:r>
                      <a:rPr lang="en-US" altLang="zh-CN" i="1">
                        <a:latin typeface="Cambria Math" panose="02040503050406030204" pitchFamily="18" charset="0"/>
                      </a:rPr>
                      <m:t>𝐶</m:t>
                    </m:r>
                    <m:r>
                      <a:rPr lang="en-US" altLang="zh-CN" i="1">
                        <a:latin typeface="Cambria Math" panose="02040503050406030204" pitchFamily="18" charset="0"/>
                      </a:rPr>
                      <m:t>+</m:t>
                    </m:r>
                  </m:oMath>
                </a14:m>
                <a:r>
                  <a:rPr lang="zh-CN" altLang="en-US" dirty="0"/>
                  <a:t>；将一些点从</a:t>
                </a:r>
                <a:r>
                  <a:rPr lang="en-US" altLang="zh-CN" dirty="0"/>
                  <a:t>C</a:t>
                </a:r>
                <a:r>
                  <a:rPr lang="zh-CN" altLang="en-US" dirty="0"/>
                  <a:t>中移除，继续搜索更好的上界。</a:t>
                </a:r>
              </a:p>
              <a:p>
                <a:pPr algn="just">
                  <a:lnSpc>
                    <a:spcPct val="150000"/>
                  </a:lnSpc>
                  <a:defRPr/>
                </a:pPr>
                <a:r>
                  <a:rPr lang="en-US" altLang="zh-CN" dirty="0"/>
                  <a:t>	</a:t>
                </a:r>
                <a:r>
                  <a:rPr lang="en-US" altLang="zh-CN" dirty="0" err="1"/>
                  <a:t>ChooseExchangePair</a:t>
                </a:r>
                <a:r>
                  <a:rPr lang="zh-CN" altLang="en-US" dirty="0"/>
                  <a:t>：</a:t>
                </a:r>
              </a:p>
              <a:p>
                <a:pPr algn="just">
                  <a:lnSpc>
                    <a:spcPct val="150000"/>
                  </a:lnSpc>
                  <a:defRPr/>
                </a:pPr>
                <a:r>
                  <a:rPr lang="en-US" altLang="zh-CN" dirty="0"/>
                  <a:t>	</a:t>
                </a:r>
                <a:r>
                  <a:rPr lang="zh-CN" altLang="en-US" dirty="0"/>
                  <a:t>未覆盖的边的年龄：当前步数</a:t>
                </a:r>
                <a:r>
                  <a:rPr lang="en-US" altLang="zh-CN" dirty="0"/>
                  <a:t>-</a:t>
                </a:r>
                <a:r>
                  <a:rPr lang="zh-CN" altLang="en-US" dirty="0"/>
                  <a:t>最近一次成为未被覆盖时的步骤号。</a:t>
                </a:r>
              </a:p>
              <a:p>
                <a:pPr algn="just">
                  <a:lnSpc>
                    <a:spcPct val="150000"/>
                  </a:lnSpc>
                  <a:defRPr/>
                </a:pPr>
                <a:r>
                  <a:rPr lang="zh-CN" altLang="en-US" dirty="0"/>
                  <a:t>该函数选择一对点</a:t>
                </a:r>
                <a:r>
                  <a:rPr lang="en-US" altLang="zh-CN" dirty="0"/>
                  <a:t>u(</a:t>
                </a:r>
                <a14:m>
                  <m:oMath xmlns:m="http://schemas.openxmlformats.org/officeDocument/2006/math">
                    <m:r>
                      <a:rPr lang="en-US" altLang="zh-CN" i="1">
                        <a:latin typeface="Cambria Math" panose="02040503050406030204" pitchFamily="18" charset="0"/>
                      </a:rPr>
                      <m:t>𝑢</m:t>
                    </m:r>
                    <m:r>
                      <a:rPr lang="zh-CN" altLang="zh-CN" i="1">
                        <a:latin typeface="Cambria Math" panose="02040503050406030204" pitchFamily="18" charset="0"/>
                      </a:rPr>
                      <m:t>∈</m:t>
                    </m:r>
                    <m:r>
                      <a:rPr lang="en-US" altLang="zh-CN" i="1">
                        <a:latin typeface="Cambria Math" panose="02040503050406030204" pitchFamily="18" charset="0"/>
                      </a:rPr>
                      <m:t>𝐶</m:t>
                    </m:r>
                  </m:oMath>
                </a14:m>
                <a:r>
                  <a:rPr lang="en-US" altLang="zh-CN" dirty="0"/>
                  <a:t> )</a:t>
                </a:r>
                <a:r>
                  <a:rPr lang="zh-CN" altLang="en-US" dirty="0"/>
                  <a:t>和</a:t>
                </a:r>
                <a:r>
                  <a:rPr lang="en-US" altLang="zh-CN" dirty="0"/>
                  <a:t>v(</a:t>
                </a:r>
                <a14:m>
                  <m:oMath xmlns:m="http://schemas.openxmlformats.org/officeDocument/2006/math">
                    <m:nary>
                      <m:naryPr>
                        <m:chr m:val="⋃"/>
                        <m:supHide m:val="on"/>
                        <m:ctrlPr>
                          <a:rPr lang="zh-CN" altLang="zh-CN" i="1">
                            <a:latin typeface="Cambria Math" panose="02040503050406030204" pitchFamily="18" charset="0"/>
                          </a:rPr>
                        </m:ctrlPr>
                      </m:naryPr>
                      <m:sub>
                        <m:r>
                          <a:rPr lang="en-US" altLang="zh-CN" i="1">
                            <a:latin typeface="Cambria Math" panose="02040503050406030204" pitchFamily="18" charset="0"/>
                          </a:rPr>
                          <m:t>𝑒</m:t>
                        </m:r>
                        <m:r>
                          <a:rPr lang="zh-CN" altLang="zh-CN" i="1">
                            <a:latin typeface="Cambria Math" panose="02040503050406030204" pitchFamily="18" charset="0"/>
                          </a:rPr>
                          <m:t>∈</m:t>
                        </m:r>
                        <m:r>
                          <a:rPr lang="en-US" altLang="zh-CN" i="1">
                            <a:latin typeface="Cambria Math" panose="02040503050406030204" pitchFamily="18" charset="0"/>
                          </a:rPr>
                          <m:t>𝐿</m:t>
                        </m:r>
                      </m:sub>
                      <m:sup/>
                      <m:e>
                        <m:r>
                          <a:rPr lang="en-US" altLang="zh-CN" i="1">
                            <a:latin typeface="Cambria Math" panose="02040503050406030204" pitchFamily="18" charset="0"/>
                          </a:rPr>
                          <m:t>𝑒𝑛𝑑𝑝𝑜</m:t>
                        </m:r>
                        <m:func>
                          <m:funcPr>
                            <m:ctrlPr>
                              <a:rPr lang="zh-CN" altLang="zh-CN" i="1">
                                <a:latin typeface="Cambria Math" panose="02040503050406030204" pitchFamily="18" charset="0"/>
                              </a:rPr>
                            </m:ctrlPr>
                          </m:funcPr>
                          <m:fName>
                            <m:r>
                              <a:rPr lang="en-US" altLang="zh-CN" i="1">
                                <a:latin typeface="Cambria Math" panose="02040503050406030204" pitchFamily="18" charset="0"/>
                              </a:rPr>
                              <m:t>𝑖𝑛𝑡</m:t>
                            </m:r>
                          </m:fName>
                          <m:e>
                            <m:r>
                              <a:rPr lang="en-US" altLang="zh-CN" i="1">
                                <a:latin typeface="Cambria Math" panose="02040503050406030204" pitchFamily="18" charset="0"/>
                              </a:rPr>
                              <m:t>(</m:t>
                            </m:r>
                          </m:e>
                        </m:func>
                        <m:r>
                          <a:rPr lang="en-US" altLang="zh-CN" i="1">
                            <a:latin typeface="Cambria Math" panose="02040503050406030204" pitchFamily="18" charset="0"/>
                          </a:rPr>
                          <m:t>𝑒</m:t>
                        </m:r>
                        <m:r>
                          <a:rPr lang="en-US" altLang="zh-CN" i="1">
                            <a:latin typeface="Cambria Math" panose="02040503050406030204" pitchFamily="18" charset="0"/>
                          </a:rPr>
                          <m:t>)</m:t>
                        </m:r>
                      </m:e>
                    </m:nary>
                  </m:oMath>
                </a14:m>
                <a:r>
                  <a:rPr lang="en-US" altLang="zh-CN" dirty="0"/>
                  <a:t>).</a:t>
                </a:r>
                <a:r>
                  <a:rPr lang="zh-CN" altLang="en-US" dirty="0"/>
                  <a:t>选择</a:t>
                </a:r>
                <a:r>
                  <a:rPr lang="en-US" altLang="zh-CN" dirty="0"/>
                  <a:t>V</a:t>
                </a:r>
                <a:r>
                  <a:rPr lang="zh-CN" altLang="en-US" dirty="0"/>
                  <a:t>时，先找最老的边</a:t>
                </a:r>
                <a:r>
                  <a:rPr lang="en-US" altLang="zh-CN" dirty="0"/>
                  <a:t>e*(v1*, v2*)(</a:t>
                </a:r>
                <a:r>
                  <a:rPr lang="zh-CN" altLang="en-US" dirty="0"/>
                  <a:t>在</a:t>
                </a:r>
                <a:r>
                  <a:rPr lang="en-US" altLang="zh-CN" dirty="0"/>
                  <a:t>L</a:t>
                </a:r>
                <a:r>
                  <a:rPr lang="zh-CN" altLang="en-US" dirty="0"/>
                  <a:t>中</a:t>
                </a:r>
                <a:r>
                  <a:rPr lang="en-US" altLang="zh-CN" dirty="0"/>
                  <a:t>)</a:t>
                </a:r>
                <a:r>
                  <a:rPr lang="zh-CN" altLang="en-US" dirty="0"/>
                  <a:t>，如果存在</a:t>
                </a:r>
                <a14:m>
                  <m:oMath xmlns:m="http://schemas.openxmlformats.org/officeDocument/2006/math">
                    <m:r>
                      <a:rPr lang="en-US" altLang="zh-CN" i="1">
                        <a:latin typeface="Cambria Math" panose="02040503050406030204" pitchFamily="18" charset="0"/>
                      </a:rPr>
                      <m:t>𝑢</m:t>
                    </m:r>
                    <m:r>
                      <a:rPr lang="en-US" altLang="zh-CN" i="1">
                        <a:latin typeface="Cambria Math" panose="02040503050406030204" pitchFamily="18" charset="0"/>
                      </a:rPr>
                      <m:t>∈</m:t>
                    </m:r>
                    <m:r>
                      <a:rPr lang="en-US" altLang="zh-CN" i="1">
                        <a:latin typeface="Cambria Math" panose="02040503050406030204" pitchFamily="18" charset="0"/>
                      </a:rPr>
                      <m:t>𝐶</m:t>
                    </m:r>
                    <m:r>
                      <a:rPr lang="en-US" altLang="zh-CN" i="1">
                        <a:latin typeface="Cambria Math" panose="02040503050406030204" pitchFamily="18" charset="0"/>
                      </a:rPr>
                      <m:t> </m:t>
                    </m:r>
                  </m:oMath>
                </a14:m>
                <a:r>
                  <a:rPr lang="zh-CN" altLang="en-US" dirty="0"/>
                  <a:t>，</a:t>
                </a:r>
                <a:r>
                  <a:rPr lang="en-US" altLang="zh-CN" dirty="0"/>
                  <a:t> </a:t>
                </a:r>
                <a14:m>
                  <m:oMath xmlns:m="http://schemas.openxmlformats.org/officeDocument/2006/math">
                    <m:r>
                      <a:rPr lang="en-US" altLang="zh-CN" i="1">
                        <a:latin typeface="Cambria Math" panose="02040503050406030204" pitchFamily="18" charset="0"/>
                      </a:rPr>
                      <m:t>𝑣</m:t>
                    </m:r>
                    <m:r>
                      <a:rPr lang="zh-CN" altLang="zh-CN" i="1">
                        <a:latin typeface="Cambria Math" panose="02040503050406030204" pitchFamily="18" charset="0"/>
                      </a:rPr>
                      <m:t>∈</m:t>
                    </m:r>
                    <m:r>
                      <a:rPr lang="en-US" altLang="zh-CN" i="1">
                        <a:latin typeface="Cambria Math" panose="02040503050406030204" pitchFamily="18" charset="0"/>
                      </a:rPr>
                      <m:t>{</m:t>
                    </m:r>
                    <m:r>
                      <a:rPr lang="en-US" altLang="zh-CN" i="1">
                        <a:latin typeface="Cambria Math" panose="02040503050406030204" pitchFamily="18" charset="0"/>
                      </a:rPr>
                      <m:t>𝑣</m:t>
                    </m:r>
                    <m:r>
                      <a:rPr lang="en-US" altLang="zh-CN" i="1">
                        <a:latin typeface="Cambria Math" panose="02040503050406030204" pitchFamily="18" charset="0"/>
                      </a:rPr>
                      <m:t>1∗,</m:t>
                    </m:r>
                    <m:r>
                      <a:rPr lang="en-US" altLang="zh-CN" i="1">
                        <a:latin typeface="Cambria Math" panose="02040503050406030204" pitchFamily="18" charset="0"/>
                      </a:rPr>
                      <m:t>𝑣</m:t>
                    </m:r>
                    <m:r>
                      <a:rPr lang="en-US" altLang="zh-CN" i="1">
                        <a:latin typeface="Cambria Math" panose="02040503050406030204" pitchFamily="18" charset="0"/>
                      </a:rPr>
                      <m:t>2∗}</m:t>
                    </m:r>
                  </m:oMath>
                </a14:m>
                <a:r>
                  <a:rPr lang="zh-CN" altLang="en-US" dirty="0"/>
                  <a:t> ，使得</a:t>
                </a:r>
                <a:r>
                  <a:rPr lang="en-US" altLang="zh-CN" dirty="0"/>
                  <a:t>score(u, v) &gt; 0</a:t>
                </a:r>
                <a:r>
                  <a:rPr lang="zh-CN" altLang="en-US" dirty="0"/>
                  <a:t>，则函数返回该对</a:t>
                </a:r>
                <a:r>
                  <a:rPr lang="en-US" altLang="zh-CN" dirty="0"/>
                  <a:t>u</a:t>
                </a:r>
                <a:r>
                  <a:rPr lang="zh-CN" altLang="en-US" dirty="0"/>
                  <a:t>，</a:t>
                </a:r>
                <a:r>
                  <a:rPr lang="en-US" altLang="zh-CN" dirty="0"/>
                  <a:t>v</a:t>
                </a:r>
                <a:r>
                  <a:rPr lang="zh-CN" altLang="en-US" dirty="0"/>
                  <a:t>，否则继续检查</a:t>
                </a:r>
                <a:r>
                  <a:rPr lang="en-US" altLang="zh-CN" dirty="0"/>
                  <a:t>UL</a:t>
                </a:r>
                <a:r>
                  <a:rPr lang="zh-CN" altLang="en-US" dirty="0"/>
                  <a:t>中的边</a:t>
                </a:r>
                <a:r>
                  <a:rPr lang="en-US" altLang="zh-CN" dirty="0"/>
                  <a:t>(</a:t>
                </a:r>
                <a:r>
                  <a:rPr lang="zh-CN" altLang="en-US" dirty="0"/>
                  <a:t>按年纪从大到小的顺序</a:t>
                </a:r>
                <a:r>
                  <a:rPr lang="en-US" altLang="zh-CN" dirty="0"/>
                  <a:t>)</a:t>
                </a:r>
                <a:r>
                  <a:rPr lang="zh-CN" altLang="en-US" dirty="0"/>
                  <a:t>。</a:t>
                </a:r>
              </a:p>
              <a:p>
                <a:pPr algn="just">
                  <a:lnSpc>
                    <a:spcPct val="150000"/>
                  </a:lnSpc>
                  <a:defRPr/>
                </a:pPr>
                <a:r>
                  <a:rPr lang="zh-CN" altLang="en-US" dirty="0"/>
                  <a:t>如果始终找不到，返回</a:t>
                </a:r>
                <a:r>
                  <a:rPr lang="en-US" altLang="zh-CN" dirty="0"/>
                  <a:t>(0, 0).</a:t>
                </a:r>
              </a:p>
              <a:p>
                <a:pPr algn="just">
                  <a:lnSpc>
                    <a:spcPct val="150000"/>
                  </a:lnSpc>
                  <a:defRPr/>
                </a:pPr>
                <a:r>
                  <a:rPr lang="en-US" altLang="zh-CN" sz="1600" dirty="0">
                    <a:solidFill>
                      <a:srgbClr val="000000"/>
                    </a:solidFill>
                    <a:latin typeface="Microsoft YaHei" panose="020B0503020204020204" pitchFamily="34" charset="-122"/>
                    <a:ea typeface="Microsoft YaHei" panose="020B0503020204020204" pitchFamily="34" charset="-122"/>
                  </a:rPr>
                  <a:t>	</a:t>
                </a:r>
              </a:p>
            </p:txBody>
          </p:sp>
        </mc:Choice>
        <mc:Fallback xmlns="">
          <p:sp>
            <p:nvSpPr>
              <p:cNvPr id="2" name="任意多边形 1"/>
              <p:cNvSpPr>
                <a:spLocks noRot="1" noChangeAspect="1" noMove="1" noResize="1" noEditPoints="1" noAdjustHandles="1" noChangeArrowheads="1" noChangeShapeType="1" noTextEdit="1"/>
              </p:cNvSpPr>
              <p:nvPr/>
            </p:nvSpPr>
            <p:spPr>
              <a:xfrm>
                <a:off x="2768076" y="555170"/>
                <a:ext cx="9102442" cy="6629401"/>
              </a:xfrm>
              <a:custGeom>
                <a:avLst/>
                <a:gdLst>
                  <a:gd name="connsiteX0" fmla="*/ 1105850 w 7559675"/>
                  <a:gd name="connsiteY0" fmla="*/ 0 h 2476500"/>
                  <a:gd name="connsiteX1" fmla="*/ 1309948 w 7559675"/>
                  <a:gd name="connsiteY1" fmla="*/ 241300 h 2476500"/>
                  <a:gd name="connsiteX2" fmla="*/ 7559675 w 7559675"/>
                  <a:gd name="connsiteY2" fmla="*/ 241300 h 2476500"/>
                  <a:gd name="connsiteX3" fmla="*/ 7559675 w 7559675"/>
                  <a:gd name="connsiteY3" fmla="*/ 2476500 h 2476500"/>
                  <a:gd name="connsiteX4" fmla="*/ 0 w 7559675"/>
                  <a:gd name="connsiteY4" fmla="*/ 2476500 h 2476500"/>
                  <a:gd name="connsiteX5" fmla="*/ 0 w 7559675"/>
                  <a:gd name="connsiteY5" fmla="*/ 241300 h 2476500"/>
                  <a:gd name="connsiteX6" fmla="*/ 901752 w 7559675"/>
                  <a:gd name="connsiteY6" fmla="*/ 241300 h 2476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59675" h="2476500">
                    <a:moveTo>
                      <a:pt x="1105850" y="0"/>
                    </a:moveTo>
                    <a:lnTo>
                      <a:pt x="1309948" y="241300"/>
                    </a:lnTo>
                    <a:lnTo>
                      <a:pt x="7559675" y="241300"/>
                    </a:lnTo>
                    <a:lnTo>
                      <a:pt x="7559675" y="2476500"/>
                    </a:lnTo>
                    <a:lnTo>
                      <a:pt x="0" y="2476500"/>
                    </a:lnTo>
                    <a:lnTo>
                      <a:pt x="0" y="241300"/>
                    </a:lnTo>
                    <a:lnTo>
                      <a:pt x="901752" y="241300"/>
                    </a:lnTo>
                    <a:close/>
                  </a:path>
                </a:pathLst>
              </a:custGeom>
              <a:blipFill>
                <a:blip r:embed="rId2"/>
                <a:stretch>
                  <a:fillRect l="-535" r="-3012"/>
                </a:stretch>
              </a:blipFill>
              <a:ln>
                <a:solidFill>
                  <a:srgbClr val="DBDBDB"/>
                </a:solidFill>
              </a:ln>
            </p:spPr>
            <p:txBody>
              <a:bodyPr/>
              <a:lstStyle/>
              <a:p>
                <a:r>
                  <a:rPr lang="zh-CN" altLang="en-US">
                    <a:noFill/>
                  </a:rPr>
                  <a:t> </a:t>
                </a:r>
              </a:p>
            </p:txBody>
          </p:sp>
        </mc:Fallback>
      </mc:AlternateContent>
      <p:sp>
        <p:nvSpPr>
          <p:cNvPr id="3" name="任意多边形 2"/>
          <p:cNvSpPr/>
          <p:nvPr/>
        </p:nvSpPr>
        <p:spPr>
          <a:xfrm>
            <a:off x="102910" y="2610421"/>
            <a:ext cx="1636712" cy="1636712"/>
          </a:xfrm>
          <a:custGeom>
            <a:avLst/>
            <a:gdLst>
              <a:gd name="connsiteX0" fmla="*/ 798308 w 1596616"/>
              <a:gd name="connsiteY0" fmla="*/ 159481 h 1596616"/>
              <a:gd name="connsiteX1" fmla="*/ 159481 w 1596616"/>
              <a:gd name="connsiteY1" fmla="*/ 798308 h 1596616"/>
              <a:gd name="connsiteX2" fmla="*/ 798308 w 1596616"/>
              <a:gd name="connsiteY2" fmla="*/ 1437135 h 1596616"/>
              <a:gd name="connsiteX3" fmla="*/ 1437135 w 1596616"/>
              <a:gd name="connsiteY3" fmla="*/ 798308 h 1596616"/>
              <a:gd name="connsiteX4" fmla="*/ 798308 w 1596616"/>
              <a:gd name="connsiteY4" fmla="*/ 159481 h 1596616"/>
              <a:gd name="connsiteX5" fmla="*/ 798308 w 1596616"/>
              <a:gd name="connsiteY5" fmla="*/ 0 h 1596616"/>
              <a:gd name="connsiteX6" fmla="*/ 1596616 w 1596616"/>
              <a:gd name="connsiteY6" fmla="*/ 798308 h 1596616"/>
              <a:gd name="connsiteX7" fmla="*/ 798308 w 1596616"/>
              <a:gd name="connsiteY7" fmla="*/ 1596616 h 1596616"/>
              <a:gd name="connsiteX8" fmla="*/ 0 w 1596616"/>
              <a:gd name="connsiteY8" fmla="*/ 798308 h 1596616"/>
              <a:gd name="connsiteX9" fmla="*/ 798308 w 1596616"/>
              <a:gd name="connsiteY9" fmla="*/ 0 h 1596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6616" h="1596616">
                <a:moveTo>
                  <a:pt x="798308" y="159481"/>
                </a:moveTo>
                <a:cubicBezTo>
                  <a:pt x="445494" y="159481"/>
                  <a:pt x="159481" y="445494"/>
                  <a:pt x="159481" y="798308"/>
                </a:cubicBezTo>
                <a:cubicBezTo>
                  <a:pt x="159481" y="1151122"/>
                  <a:pt x="445494" y="1437135"/>
                  <a:pt x="798308" y="1437135"/>
                </a:cubicBezTo>
                <a:cubicBezTo>
                  <a:pt x="1151122" y="1437135"/>
                  <a:pt x="1437135" y="1151122"/>
                  <a:pt x="1437135" y="798308"/>
                </a:cubicBezTo>
                <a:cubicBezTo>
                  <a:pt x="1437135" y="445494"/>
                  <a:pt x="1151122" y="159481"/>
                  <a:pt x="798308" y="159481"/>
                </a:cubicBezTo>
                <a:close/>
                <a:moveTo>
                  <a:pt x="798308" y="0"/>
                </a:moveTo>
                <a:cubicBezTo>
                  <a:pt x="1239201" y="0"/>
                  <a:pt x="1596616" y="357415"/>
                  <a:pt x="1596616" y="798308"/>
                </a:cubicBezTo>
                <a:cubicBezTo>
                  <a:pt x="1596616" y="1239201"/>
                  <a:pt x="1239201" y="1596616"/>
                  <a:pt x="798308" y="1596616"/>
                </a:cubicBezTo>
                <a:cubicBezTo>
                  <a:pt x="357415" y="1596616"/>
                  <a:pt x="0" y="1239201"/>
                  <a:pt x="0" y="798308"/>
                </a:cubicBezTo>
                <a:cubicBezTo>
                  <a:pt x="0" y="357415"/>
                  <a:pt x="357415" y="0"/>
                  <a:pt x="7983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0" rIns="0" bIns="0" anchor="ctr"/>
          <a:lstStyle/>
          <a:p>
            <a:pPr algn="ctr">
              <a:defRPr/>
            </a:pPr>
            <a:endParaRPr lang="zh-CN" altLang="en-US" sz="2400" b="1" dirty="0">
              <a:solidFill>
                <a:schemeClr val="accent1"/>
              </a:solidFill>
              <a:latin typeface="Microsoft YaHei" panose="020B0503020204020204" pitchFamily="34" charset="-122"/>
              <a:ea typeface="Microsoft YaHei" panose="020B0503020204020204" pitchFamily="34" charset="-122"/>
            </a:endParaRPr>
          </a:p>
        </p:txBody>
      </p:sp>
      <p:sp>
        <p:nvSpPr>
          <p:cNvPr id="4" name="文本框 7"/>
          <p:cNvSpPr txBox="1">
            <a:spLocks noChangeArrowheads="1"/>
          </p:cNvSpPr>
          <p:nvPr/>
        </p:nvSpPr>
        <p:spPr bwMode="auto">
          <a:xfrm>
            <a:off x="10048762" y="326234"/>
            <a:ext cx="428647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eaLnBrk="1" hangingPunct="1">
              <a:defRPr/>
            </a:pPr>
            <a:r>
              <a:rPr lang="zh-CN" altLang="en-US" sz="2800" dirty="0">
                <a:solidFill>
                  <a:schemeClr val="accent1"/>
                </a:solidFill>
                <a:latin typeface="Microsoft YaHei" panose="020B0503020204020204" pitchFamily="34" charset="-122"/>
                <a:ea typeface="Microsoft YaHei" panose="020B0503020204020204" pitchFamily="34" charset="-122"/>
              </a:rPr>
              <a:t>蔡少伟</a:t>
            </a:r>
            <a:endParaRPr lang="en-US" altLang="zh-CN" sz="2800" dirty="0">
              <a:solidFill>
                <a:schemeClr val="accent1"/>
              </a:solidFill>
              <a:latin typeface="Microsoft YaHei" panose="020B0503020204020204" pitchFamily="34" charset="-122"/>
              <a:ea typeface="Microsoft YaHei" panose="020B0503020204020204" pitchFamily="34" charset="-122"/>
            </a:endParaRPr>
          </a:p>
        </p:txBody>
      </p:sp>
      <p:sp>
        <p:nvSpPr>
          <p:cNvPr id="5" name="椭圆 4"/>
          <p:cNvSpPr/>
          <p:nvPr/>
        </p:nvSpPr>
        <p:spPr>
          <a:xfrm>
            <a:off x="102910" y="1792065"/>
            <a:ext cx="1636713" cy="16367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zh-CN" altLang="en-US" sz="4000" dirty="0">
              <a:solidFill>
                <a:srgbClr val="FFFFFF"/>
              </a:solidFill>
            </a:endParaRPr>
          </a:p>
        </p:txBody>
      </p:sp>
      <p:sp>
        <p:nvSpPr>
          <p:cNvPr id="6" name="灯片编号占位符 5"/>
          <p:cNvSpPr>
            <a:spLocks noGrp="1"/>
          </p:cNvSpPr>
          <p:nvPr>
            <p:ph type="sldNum" sz="quarter" idx="10"/>
          </p:nvPr>
        </p:nvSpPr>
        <p:spPr>
          <a:xfrm>
            <a:off x="10754360" y="6329860"/>
            <a:ext cx="1437640" cy="365125"/>
          </a:xfrm>
        </p:spPr>
        <p:txBody>
          <a:bodyPr/>
          <a:lstStyle/>
          <a:p>
            <a:fld id="{023126B9-07AC-4BAF-B3D7-FAC1D3999DA4}" type="slidenum">
              <a:rPr lang="zh-CN" altLang="en-US" smtClean="0"/>
              <a:t>10</a:t>
            </a:fld>
            <a:endParaRPr lang="zh-CN" altLang="en-US" dirty="0"/>
          </a:p>
        </p:txBody>
      </p:sp>
      <p:sp>
        <p:nvSpPr>
          <p:cNvPr id="8" name="文本框 7"/>
          <p:cNvSpPr txBox="1"/>
          <p:nvPr/>
        </p:nvSpPr>
        <p:spPr>
          <a:xfrm>
            <a:off x="1233556" y="357012"/>
            <a:ext cx="6569324" cy="461665"/>
          </a:xfrm>
          <a:prstGeom prst="rect">
            <a:avLst/>
          </a:prstGeom>
          <a:noFill/>
        </p:spPr>
        <p:txBody>
          <a:bodyPr wrap="square" rtlCol="0">
            <a:spAutoFit/>
          </a:bodyPr>
          <a:lstStyle/>
          <a:p>
            <a:pPr>
              <a:defRPr/>
            </a:pPr>
            <a:r>
              <a:rPr lang="zh-CN" altLang="en-US" sz="2400" b="1" dirty="0">
                <a:solidFill>
                  <a:schemeClr val="bg2">
                    <a:lumMod val="25000"/>
                  </a:schemeClr>
                </a:solidFill>
                <a:latin typeface="Microsoft YaHei" panose="020B0503020204020204" pitchFamily="34" charset="-122"/>
                <a:ea typeface="Microsoft YaHei" panose="020B0503020204020204" pitchFamily="34" charset="-122"/>
              </a:rPr>
              <a:t>最大团的相关算法和应用</a:t>
            </a:r>
          </a:p>
        </p:txBody>
      </p:sp>
      <p:sp>
        <p:nvSpPr>
          <p:cNvPr id="9" name="任意多边形 8"/>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0" name="图片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1" name="文本框 10"/>
          <p:cNvSpPr txBox="1"/>
          <p:nvPr/>
        </p:nvSpPr>
        <p:spPr>
          <a:xfrm>
            <a:off x="1253876" y="827253"/>
            <a:ext cx="2521290" cy="369332"/>
          </a:xfrm>
          <a:prstGeom prst="rect">
            <a:avLst/>
          </a:prstGeom>
          <a:noFill/>
        </p:spPr>
        <p:txBody>
          <a:bodyPr wrap="square" rtlCol="0">
            <a:spAutoFit/>
          </a:bodyPr>
          <a:lstStyle/>
          <a:p>
            <a:r>
              <a:rPr lang="zh-CN" altLang="en-US" dirty="0">
                <a:solidFill>
                  <a:schemeClr val="bg2">
                    <a:lumMod val="25000"/>
                  </a:schemeClr>
                </a:solidFill>
                <a:latin typeface="方正兰亭粗黑_GBK" panose="02000000000000000000" pitchFamily="2" charset="-122"/>
                <a:ea typeface="方正兰亭粗黑_GBK" panose="02000000000000000000" pitchFamily="2" charset="-122"/>
              </a:rPr>
              <a:t>第一个方法</a:t>
            </a:r>
            <a:r>
              <a:rPr lang="en-US" altLang="zh-CN" dirty="0">
                <a:solidFill>
                  <a:schemeClr val="bg2">
                    <a:lumMod val="25000"/>
                  </a:schemeClr>
                </a:solidFill>
                <a:latin typeface="方正兰亭粗黑_GBK" panose="02000000000000000000" pitchFamily="2" charset="-122"/>
                <a:ea typeface="方正兰亭粗黑_GBK" panose="02000000000000000000" pitchFamily="2" charset="-122"/>
              </a:rPr>
              <a:t>~</a:t>
            </a:r>
            <a:endParaRPr lang="zh-CN" altLang="en-US"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12" name="矩形 11">
            <a:extLst>
              <a:ext uri="{FF2B5EF4-FFF2-40B4-BE49-F238E27FC236}">
                <a16:creationId xmlns:a16="http://schemas.microsoft.com/office/drawing/2014/main" id="{1B4BEF11-CB1A-47AE-B10C-6D5F02E4130B}"/>
              </a:ext>
            </a:extLst>
          </p:cNvPr>
          <p:cNvSpPr/>
          <p:nvPr/>
        </p:nvSpPr>
        <p:spPr>
          <a:xfrm>
            <a:off x="66034" y="1770288"/>
            <a:ext cx="2653496" cy="2476845"/>
          </a:xfrm>
          <a:prstGeom prst="rect">
            <a:avLst/>
          </a:prstGeom>
          <a:solidFill>
            <a:srgbClr val="EEEEEE"/>
          </a:solidFill>
          <a:ln w="9525">
            <a:solidFill>
              <a:srgbClr val="E0E0E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Microsoft YaHei" panose="020B0503020204020204" pitchFamily="34" charset="-122"/>
              <a:ea typeface="Microsoft YaHei" panose="020B0503020204020204" pitchFamily="34" charset="-122"/>
            </a:endParaRPr>
          </a:p>
        </p:txBody>
      </p:sp>
      <p:sp>
        <p:nvSpPr>
          <p:cNvPr id="13" name="矩形 12">
            <a:extLst>
              <a:ext uri="{FF2B5EF4-FFF2-40B4-BE49-F238E27FC236}">
                <a16:creationId xmlns:a16="http://schemas.microsoft.com/office/drawing/2014/main" id="{EE970185-FF84-4D6E-8F75-C040AF51BF5E}"/>
              </a:ext>
            </a:extLst>
          </p:cNvPr>
          <p:cNvSpPr/>
          <p:nvPr/>
        </p:nvSpPr>
        <p:spPr>
          <a:xfrm>
            <a:off x="337520" y="3741352"/>
            <a:ext cx="2110524" cy="410947"/>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zh-CN" altLang="en-US" dirty="0">
                <a:solidFill>
                  <a:srgbClr val="333333"/>
                </a:solidFill>
                <a:latin typeface="Microsoft YaHei" panose="020B0503020204020204" pitchFamily="34" charset="-122"/>
                <a:ea typeface="Microsoft YaHei" panose="020B0503020204020204" pitchFamily="34" charset="-122"/>
              </a:rPr>
              <a:t>蔡少伟最大团方法</a:t>
            </a:r>
          </a:p>
        </p:txBody>
      </p:sp>
      <p:pic>
        <p:nvPicPr>
          <p:cNvPr id="14" name="图片 13">
            <a:extLst>
              <a:ext uri="{FF2B5EF4-FFF2-40B4-BE49-F238E27FC236}">
                <a16:creationId xmlns:a16="http://schemas.microsoft.com/office/drawing/2014/main" id="{18F84189-5A9D-4502-AB77-F4896587FEFB}"/>
              </a:ext>
            </a:extLst>
          </p:cNvPr>
          <p:cNvPicPr>
            <a:picLocks noChangeAspect="1"/>
          </p:cNvPicPr>
          <p:nvPr/>
        </p:nvPicPr>
        <p:blipFill>
          <a:blip r:embed="rId4"/>
          <a:stretch>
            <a:fillRect/>
          </a:stretch>
        </p:blipFill>
        <p:spPr>
          <a:xfrm>
            <a:off x="321482" y="1802912"/>
            <a:ext cx="2047572" cy="1967796"/>
          </a:xfrm>
          <a:prstGeom prst="rect">
            <a:avLst/>
          </a:prstGeom>
        </p:spPr>
      </p:pic>
    </p:spTree>
    <p:extLst>
      <p:ext uri="{BB962C8B-B14F-4D97-AF65-F5344CB8AC3E}">
        <p14:creationId xmlns:p14="http://schemas.microsoft.com/office/powerpoint/2010/main" val="2710035465"/>
      </p:ext>
    </p:extLst>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2753083" y="1011919"/>
            <a:ext cx="9102442" cy="5372200"/>
          </a:xfrm>
          <a:custGeom>
            <a:avLst/>
            <a:gdLst>
              <a:gd name="connsiteX0" fmla="*/ 1105850 w 7559675"/>
              <a:gd name="connsiteY0" fmla="*/ 0 h 2476500"/>
              <a:gd name="connsiteX1" fmla="*/ 1309948 w 7559675"/>
              <a:gd name="connsiteY1" fmla="*/ 241300 h 2476500"/>
              <a:gd name="connsiteX2" fmla="*/ 7559675 w 7559675"/>
              <a:gd name="connsiteY2" fmla="*/ 241300 h 2476500"/>
              <a:gd name="connsiteX3" fmla="*/ 7559675 w 7559675"/>
              <a:gd name="connsiteY3" fmla="*/ 2476500 h 2476500"/>
              <a:gd name="connsiteX4" fmla="*/ 0 w 7559675"/>
              <a:gd name="connsiteY4" fmla="*/ 2476500 h 2476500"/>
              <a:gd name="connsiteX5" fmla="*/ 0 w 7559675"/>
              <a:gd name="connsiteY5" fmla="*/ 241300 h 2476500"/>
              <a:gd name="connsiteX6" fmla="*/ 901752 w 7559675"/>
              <a:gd name="connsiteY6" fmla="*/ 241300 h 2476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59675" h="2476500">
                <a:moveTo>
                  <a:pt x="1105850" y="0"/>
                </a:moveTo>
                <a:lnTo>
                  <a:pt x="1309948" y="241300"/>
                </a:lnTo>
                <a:lnTo>
                  <a:pt x="7559675" y="241300"/>
                </a:lnTo>
                <a:lnTo>
                  <a:pt x="7559675" y="2476500"/>
                </a:lnTo>
                <a:lnTo>
                  <a:pt x="0" y="2476500"/>
                </a:lnTo>
                <a:lnTo>
                  <a:pt x="0" y="241300"/>
                </a:lnTo>
                <a:lnTo>
                  <a:pt x="901752" y="241300"/>
                </a:lnTo>
                <a:close/>
              </a:path>
            </a:pathLst>
          </a:custGeom>
          <a:ln>
            <a:solidFill>
              <a:srgbClr val="DBDBDB"/>
            </a:solidFill>
          </a:ln>
        </p:spPr>
        <p:style>
          <a:lnRef idx="1">
            <a:schemeClr val="accent1"/>
          </a:lnRef>
          <a:fillRef idx="0">
            <a:schemeClr val="accent1"/>
          </a:fillRef>
          <a:effectRef idx="0">
            <a:schemeClr val="accent1"/>
          </a:effectRef>
          <a:fontRef idx="minor">
            <a:schemeClr val="tx1"/>
          </a:fontRef>
        </p:style>
        <p:txBody>
          <a:bodyPr tIns="288000" anchor="ctr"/>
          <a:lstStyle/>
          <a:p>
            <a:pPr algn="just">
              <a:lnSpc>
                <a:spcPct val="150000"/>
              </a:lnSpc>
              <a:defRPr/>
            </a:pPr>
            <a:r>
              <a:rPr lang="en-US" altLang="zh-CN" dirty="0"/>
              <a:t>         </a:t>
            </a:r>
            <a:r>
              <a:rPr lang="zh-CN" altLang="zh-CN" dirty="0"/>
              <a:t>遗传算法关键在于拟合函数，因此需要找到最大团问题中最佳的拟合函数。为了寻找适合的函数，使用子图的一些性质作为染色体，包括密度，大小。个人觉得可能综合一些参数可以使得遗传算法更好地执行下去。此外即使很多不同的特点作为染色体的方式已经被实验，但还是不同于启发式算法和局部最优技术的结合。</a:t>
            </a:r>
            <a:endParaRPr lang="en-US" altLang="zh-CN" dirty="0"/>
          </a:p>
          <a:p>
            <a:pPr algn="just">
              <a:lnSpc>
                <a:spcPct val="150000"/>
              </a:lnSpc>
              <a:defRPr/>
            </a:pPr>
            <a:r>
              <a:rPr lang="en-US" altLang="zh-CN" dirty="0"/>
              <a:t>         </a:t>
            </a:r>
            <a:r>
              <a:rPr lang="zh-CN" altLang="zh-CN" dirty="0"/>
              <a:t>推荐的启发式算法分三步走，第一步随机选点成为子图，第二步使用简单随机在子图中减少一些点来寻找团，第三步，使用贪心启发式算法扩展团直到最大。</a:t>
            </a:r>
            <a:endParaRPr lang="en-US" altLang="zh-CN" dirty="0"/>
          </a:p>
          <a:p>
            <a:pPr algn="just">
              <a:lnSpc>
                <a:spcPct val="150000"/>
              </a:lnSpc>
              <a:defRPr/>
            </a:pPr>
            <a:endParaRPr lang="zh-CN" altLang="zh-CN" dirty="0"/>
          </a:p>
          <a:p>
            <a:pPr algn="just">
              <a:lnSpc>
                <a:spcPct val="150000"/>
              </a:lnSpc>
              <a:defRPr/>
            </a:pPr>
            <a:r>
              <a:rPr lang="en-US" altLang="zh-CN" sz="1600" dirty="0">
                <a:solidFill>
                  <a:srgbClr val="000000"/>
                </a:solidFill>
                <a:latin typeface="Microsoft YaHei" panose="020B0503020204020204" pitchFamily="34" charset="-122"/>
                <a:ea typeface="Microsoft YaHei" panose="020B0503020204020204" pitchFamily="34" charset="-122"/>
              </a:rPr>
              <a:t>	</a:t>
            </a:r>
          </a:p>
        </p:txBody>
      </p:sp>
      <p:sp>
        <p:nvSpPr>
          <p:cNvPr id="3" name="任意多边形 2"/>
          <p:cNvSpPr/>
          <p:nvPr/>
        </p:nvSpPr>
        <p:spPr>
          <a:xfrm>
            <a:off x="102910" y="2610421"/>
            <a:ext cx="1636712" cy="1636712"/>
          </a:xfrm>
          <a:custGeom>
            <a:avLst/>
            <a:gdLst>
              <a:gd name="connsiteX0" fmla="*/ 798308 w 1596616"/>
              <a:gd name="connsiteY0" fmla="*/ 159481 h 1596616"/>
              <a:gd name="connsiteX1" fmla="*/ 159481 w 1596616"/>
              <a:gd name="connsiteY1" fmla="*/ 798308 h 1596616"/>
              <a:gd name="connsiteX2" fmla="*/ 798308 w 1596616"/>
              <a:gd name="connsiteY2" fmla="*/ 1437135 h 1596616"/>
              <a:gd name="connsiteX3" fmla="*/ 1437135 w 1596616"/>
              <a:gd name="connsiteY3" fmla="*/ 798308 h 1596616"/>
              <a:gd name="connsiteX4" fmla="*/ 798308 w 1596616"/>
              <a:gd name="connsiteY4" fmla="*/ 159481 h 1596616"/>
              <a:gd name="connsiteX5" fmla="*/ 798308 w 1596616"/>
              <a:gd name="connsiteY5" fmla="*/ 0 h 1596616"/>
              <a:gd name="connsiteX6" fmla="*/ 1596616 w 1596616"/>
              <a:gd name="connsiteY6" fmla="*/ 798308 h 1596616"/>
              <a:gd name="connsiteX7" fmla="*/ 798308 w 1596616"/>
              <a:gd name="connsiteY7" fmla="*/ 1596616 h 1596616"/>
              <a:gd name="connsiteX8" fmla="*/ 0 w 1596616"/>
              <a:gd name="connsiteY8" fmla="*/ 798308 h 1596616"/>
              <a:gd name="connsiteX9" fmla="*/ 798308 w 1596616"/>
              <a:gd name="connsiteY9" fmla="*/ 0 h 1596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6616" h="1596616">
                <a:moveTo>
                  <a:pt x="798308" y="159481"/>
                </a:moveTo>
                <a:cubicBezTo>
                  <a:pt x="445494" y="159481"/>
                  <a:pt x="159481" y="445494"/>
                  <a:pt x="159481" y="798308"/>
                </a:cubicBezTo>
                <a:cubicBezTo>
                  <a:pt x="159481" y="1151122"/>
                  <a:pt x="445494" y="1437135"/>
                  <a:pt x="798308" y="1437135"/>
                </a:cubicBezTo>
                <a:cubicBezTo>
                  <a:pt x="1151122" y="1437135"/>
                  <a:pt x="1437135" y="1151122"/>
                  <a:pt x="1437135" y="798308"/>
                </a:cubicBezTo>
                <a:cubicBezTo>
                  <a:pt x="1437135" y="445494"/>
                  <a:pt x="1151122" y="159481"/>
                  <a:pt x="798308" y="159481"/>
                </a:cubicBezTo>
                <a:close/>
                <a:moveTo>
                  <a:pt x="798308" y="0"/>
                </a:moveTo>
                <a:cubicBezTo>
                  <a:pt x="1239201" y="0"/>
                  <a:pt x="1596616" y="357415"/>
                  <a:pt x="1596616" y="798308"/>
                </a:cubicBezTo>
                <a:cubicBezTo>
                  <a:pt x="1596616" y="1239201"/>
                  <a:pt x="1239201" y="1596616"/>
                  <a:pt x="798308" y="1596616"/>
                </a:cubicBezTo>
                <a:cubicBezTo>
                  <a:pt x="357415" y="1596616"/>
                  <a:pt x="0" y="1239201"/>
                  <a:pt x="0" y="798308"/>
                </a:cubicBezTo>
                <a:cubicBezTo>
                  <a:pt x="0" y="357415"/>
                  <a:pt x="357415" y="0"/>
                  <a:pt x="7983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0" rIns="0" bIns="0" anchor="ctr"/>
          <a:lstStyle/>
          <a:p>
            <a:pPr algn="ctr">
              <a:defRPr/>
            </a:pPr>
            <a:endParaRPr lang="zh-CN" altLang="en-US" sz="2400" b="1" dirty="0">
              <a:solidFill>
                <a:schemeClr val="accent1"/>
              </a:solidFill>
              <a:latin typeface="Microsoft YaHei" panose="020B0503020204020204" pitchFamily="34" charset="-122"/>
              <a:ea typeface="Microsoft YaHei" panose="020B0503020204020204" pitchFamily="34" charset="-122"/>
            </a:endParaRPr>
          </a:p>
        </p:txBody>
      </p:sp>
      <p:sp>
        <p:nvSpPr>
          <p:cNvPr id="5" name="椭圆 4"/>
          <p:cNvSpPr/>
          <p:nvPr/>
        </p:nvSpPr>
        <p:spPr>
          <a:xfrm>
            <a:off x="102910" y="1792065"/>
            <a:ext cx="1636713" cy="16367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zh-CN" altLang="en-US" sz="4000" dirty="0">
              <a:solidFill>
                <a:srgbClr val="FFFFFF"/>
              </a:solidFill>
            </a:endParaRPr>
          </a:p>
        </p:txBody>
      </p:sp>
      <p:sp>
        <p:nvSpPr>
          <p:cNvPr id="6" name="灯片编号占位符 5"/>
          <p:cNvSpPr>
            <a:spLocks noGrp="1"/>
          </p:cNvSpPr>
          <p:nvPr>
            <p:ph type="sldNum" sz="quarter" idx="10"/>
          </p:nvPr>
        </p:nvSpPr>
        <p:spPr>
          <a:xfrm>
            <a:off x="10754360" y="6329860"/>
            <a:ext cx="1437640" cy="365125"/>
          </a:xfrm>
        </p:spPr>
        <p:txBody>
          <a:bodyPr/>
          <a:lstStyle/>
          <a:p>
            <a:fld id="{023126B9-07AC-4BAF-B3D7-FAC1D3999DA4}" type="slidenum">
              <a:rPr lang="zh-CN" altLang="en-US" smtClean="0"/>
              <a:t>11</a:t>
            </a:fld>
            <a:endParaRPr lang="zh-CN" altLang="en-US" dirty="0"/>
          </a:p>
        </p:txBody>
      </p:sp>
      <p:sp>
        <p:nvSpPr>
          <p:cNvPr id="8" name="文本框 7"/>
          <p:cNvSpPr txBox="1"/>
          <p:nvPr/>
        </p:nvSpPr>
        <p:spPr>
          <a:xfrm>
            <a:off x="1233556" y="357012"/>
            <a:ext cx="6569324" cy="461665"/>
          </a:xfrm>
          <a:prstGeom prst="rect">
            <a:avLst/>
          </a:prstGeom>
          <a:noFill/>
        </p:spPr>
        <p:txBody>
          <a:bodyPr wrap="square" rtlCol="0">
            <a:spAutoFit/>
          </a:bodyPr>
          <a:lstStyle/>
          <a:p>
            <a:pPr>
              <a:defRPr/>
            </a:pPr>
            <a:r>
              <a:rPr lang="zh-CN" altLang="en-US" sz="2400" b="1" dirty="0">
                <a:solidFill>
                  <a:schemeClr val="bg2">
                    <a:lumMod val="25000"/>
                  </a:schemeClr>
                </a:solidFill>
                <a:latin typeface="Microsoft YaHei" panose="020B0503020204020204" pitchFamily="34" charset="-122"/>
                <a:ea typeface="Microsoft YaHei" panose="020B0503020204020204" pitchFamily="34" charset="-122"/>
              </a:rPr>
              <a:t>最大团的相关算法和应用</a:t>
            </a:r>
          </a:p>
        </p:txBody>
      </p:sp>
      <p:sp>
        <p:nvSpPr>
          <p:cNvPr id="9" name="任意多边形 8"/>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0" name="图片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1" name="文本框 10"/>
          <p:cNvSpPr txBox="1"/>
          <p:nvPr/>
        </p:nvSpPr>
        <p:spPr>
          <a:xfrm>
            <a:off x="1253876" y="827253"/>
            <a:ext cx="2521290" cy="369332"/>
          </a:xfrm>
          <a:prstGeom prst="rect">
            <a:avLst/>
          </a:prstGeom>
          <a:noFill/>
        </p:spPr>
        <p:txBody>
          <a:bodyPr wrap="square" rtlCol="0">
            <a:spAutoFit/>
          </a:bodyPr>
          <a:lstStyle/>
          <a:p>
            <a:r>
              <a:rPr lang="zh-CN" altLang="en-US" dirty="0">
                <a:solidFill>
                  <a:schemeClr val="bg2">
                    <a:lumMod val="25000"/>
                  </a:schemeClr>
                </a:solidFill>
                <a:latin typeface="方正兰亭粗黑_GBK" panose="02000000000000000000" pitchFamily="2" charset="-122"/>
                <a:ea typeface="方正兰亭粗黑_GBK" panose="02000000000000000000" pitchFamily="2" charset="-122"/>
              </a:rPr>
              <a:t>第二个方法</a:t>
            </a:r>
            <a:r>
              <a:rPr lang="en-US" altLang="zh-CN" dirty="0">
                <a:solidFill>
                  <a:schemeClr val="bg2">
                    <a:lumMod val="25000"/>
                  </a:schemeClr>
                </a:solidFill>
                <a:latin typeface="方正兰亭粗黑_GBK" panose="02000000000000000000" pitchFamily="2" charset="-122"/>
                <a:ea typeface="方正兰亭粗黑_GBK" panose="02000000000000000000" pitchFamily="2" charset="-122"/>
              </a:rPr>
              <a:t>~</a:t>
            </a:r>
            <a:endParaRPr lang="zh-CN" altLang="en-US"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12" name="矩形 11">
            <a:extLst>
              <a:ext uri="{FF2B5EF4-FFF2-40B4-BE49-F238E27FC236}">
                <a16:creationId xmlns:a16="http://schemas.microsoft.com/office/drawing/2014/main" id="{E5567510-F30F-442E-AB90-8AFB41D5BC0A}"/>
              </a:ext>
            </a:extLst>
          </p:cNvPr>
          <p:cNvSpPr/>
          <p:nvPr/>
        </p:nvSpPr>
        <p:spPr>
          <a:xfrm>
            <a:off x="0" y="1770288"/>
            <a:ext cx="2653496" cy="2476845"/>
          </a:xfrm>
          <a:prstGeom prst="rect">
            <a:avLst/>
          </a:prstGeom>
          <a:solidFill>
            <a:srgbClr val="EEEEEE"/>
          </a:solidFill>
          <a:ln w="9525">
            <a:solidFill>
              <a:srgbClr val="E0E0E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Microsoft YaHei" panose="020B0503020204020204" pitchFamily="34" charset="-122"/>
              <a:ea typeface="Microsoft YaHei" panose="020B0503020204020204" pitchFamily="34" charset="-122"/>
            </a:endParaRPr>
          </a:p>
        </p:txBody>
      </p:sp>
      <p:sp>
        <p:nvSpPr>
          <p:cNvPr id="13" name="矩形 12">
            <a:extLst>
              <a:ext uri="{FF2B5EF4-FFF2-40B4-BE49-F238E27FC236}">
                <a16:creationId xmlns:a16="http://schemas.microsoft.com/office/drawing/2014/main" id="{4E17B4CC-2A44-4087-AA3D-EBA09F7AAE2F}"/>
              </a:ext>
            </a:extLst>
          </p:cNvPr>
          <p:cNvSpPr/>
          <p:nvPr/>
        </p:nvSpPr>
        <p:spPr>
          <a:xfrm>
            <a:off x="271486" y="3741352"/>
            <a:ext cx="2110524" cy="410947"/>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zh-CN" altLang="en-US" dirty="0">
                <a:solidFill>
                  <a:srgbClr val="333333"/>
                </a:solidFill>
                <a:latin typeface="Microsoft YaHei" panose="020B0503020204020204" pitchFamily="34" charset="-122"/>
                <a:ea typeface="Microsoft YaHei" panose="020B0503020204020204" pitchFamily="34" charset="-122"/>
              </a:rPr>
              <a:t>遗传方法</a:t>
            </a:r>
          </a:p>
        </p:txBody>
      </p:sp>
      <p:pic>
        <p:nvPicPr>
          <p:cNvPr id="14" name="图片 13">
            <a:extLst>
              <a:ext uri="{FF2B5EF4-FFF2-40B4-BE49-F238E27FC236}">
                <a16:creationId xmlns:a16="http://schemas.microsoft.com/office/drawing/2014/main" id="{2187886F-51CF-49BF-B871-7F5D26D94F55}"/>
              </a:ext>
            </a:extLst>
          </p:cNvPr>
          <p:cNvPicPr>
            <a:picLocks noChangeAspect="1"/>
          </p:cNvPicPr>
          <p:nvPr/>
        </p:nvPicPr>
        <p:blipFill>
          <a:blip r:embed="rId3"/>
          <a:stretch>
            <a:fillRect/>
          </a:stretch>
        </p:blipFill>
        <p:spPr>
          <a:xfrm>
            <a:off x="371073" y="1997114"/>
            <a:ext cx="1911349" cy="1773594"/>
          </a:xfrm>
          <a:prstGeom prst="rect">
            <a:avLst/>
          </a:prstGeom>
        </p:spPr>
      </p:pic>
    </p:spTree>
    <p:extLst>
      <p:ext uri="{BB962C8B-B14F-4D97-AF65-F5344CB8AC3E}">
        <p14:creationId xmlns:p14="http://schemas.microsoft.com/office/powerpoint/2010/main" val="889348641"/>
      </p:ext>
    </p:extLst>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2803333" y="561703"/>
            <a:ext cx="9102442" cy="6213752"/>
          </a:xfrm>
          <a:custGeom>
            <a:avLst/>
            <a:gdLst>
              <a:gd name="connsiteX0" fmla="*/ 1105850 w 7559675"/>
              <a:gd name="connsiteY0" fmla="*/ 0 h 2476500"/>
              <a:gd name="connsiteX1" fmla="*/ 1309948 w 7559675"/>
              <a:gd name="connsiteY1" fmla="*/ 241300 h 2476500"/>
              <a:gd name="connsiteX2" fmla="*/ 7559675 w 7559675"/>
              <a:gd name="connsiteY2" fmla="*/ 241300 h 2476500"/>
              <a:gd name="connsiteX3" fmla="*/ 7559675 w 7559675"/>
              <a:gd name="connsiteY3" fmla="*/ 2476500 h 2476500"/>
              <a:gd name="connsiteX4" fmla="*/ 0 w 7559675"/>
              <a:gd name="connsiteY4" fmla="*/ 2476500 h 2476500"/>
              <a:gd name="connsiteX5" fmla="*/ 0 w 7559675"/>
              <a:gd name="connsiteY5" fmla="*/ 241300 h 2476500"/>
              <a:gd name="connsiteX6" fmla="*/ 901752 w 7559675"/>
              <a:gd name="connsiteY6" fmla="*/ 241300 h 2476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59675" h="2476500">
                <a:moveTo>
                  <a:pt x="1105850" y="0"/>
                </a:moveTo>
                <a:lnTo>
                  <a:pt x="1309948" y="241300"/>
                </a:lnTo>
                <a:lnTo>
                  <a:pt x="7559675" y="241300"/>
                </a:lnTo>
                <a:lnTo>
                  <a:pt x="7559675" y="2476500"/>
                </a:lnTo>
                <a:lnTo>
                  <a:pt x="0" y="2476500"/>
                </a:lnTo>
                <a:lnTo>
                  <a:pt x="0" y="241300"/>
                </a:lnTo>
                <a:lnTo>
                  <a:pt x="901752" y="241300"/>
                </a:lnTo>
                <a:close/>
              </a:path>
            </a:pathLst>
          </a:custGeom>
          <a:ln>
            <a:solidFill>
              <a:srgbClr val="DBDBDB"/>
            </a:solidFill>
          </a:ln>
        </p:spPr>
        <p:style>
          <a:lnRef idx="1">
            <a:schemeClr val="accent1"/>
          </a:lnRef>
          <a:fillRef idx="0">
            <a:schemeClr val="accent1"/>
          </a:fillRef>
          <a:effectRef idx="0">
            <a:schemeClr val="accent1"/>
          </a:effectRef>
          <a:fontRef idx="minor">
            <a:schemeClr val="tx1"/>
          </a:fontRef>
        </p:style>
        <p:txBody>
          <a:bodyPr tIns="288000" anchor="ctr"/>
          <a:lstStyle/>
          <a:p>
            <a:r>
              <a:rPr lang="zh-CN" altLang="zh-CN" dirty="0"/>
              <a:t>最大团问题的新颖的启发式</a:t>
            </a:r>
            <a:r>
              <a:rPr lang="en-US" altLang="zh-CN" dirty="0"/>
              <a:t>:</a:t>
            </a:r>
            <a:endParaRPr lang="zh-CN" altLang="zh-CN" dirty="0"/>
          </a:p>
          <a:p>
            <a:r>
              <a:rPr lang="en-US" altLang="zh-CN" dirty="0"/>
              <a:t>         </a:t>
            </a:r>
            <a:r>
              <a:rPr lang="zh-CN" altLang="zh-CN" dirty="0"/>
              <a:t>先假定一些已经排好序的点</a:t>
            </a:r>
            <a:r>
              <a:rPr lang="en-US" altLang="zh-CN" dirty="0"/>
              <a:t>, &lt;n1, n2, n3......</a:t>
            </a:r>
            <a:r>
              <a:rPr lang="en-US" altLang="zh-CN" dirty="0" err="1"/>
              <a:t>nN</a:t>
            </a:r>
            <a:r>
              <a:rPr lang="en-US" altLang="zh-CN" dirty="0"/>
              <a:t>&gt;, </a:t>
            </a:r>
            <a:r>
              <a:rPr lang="zh-CN" altLang="zh-CN" dirty="0"/>
              <a:t>点已经是标定点</a:t>
            </a:r>
            <a:r>
              <a:rPr lang="en-US" altLang="zh-CN" dirty="0"/>
              <a:t>, </a:t>
            </a:r>
            <a:r>
              <a:rPr lang="zh-CN" altLang="zh-CN" dirty="0"/>
              <a:t>每个点都有自己的位置。对于局部最优的组合问题的搜索算法都是基于启发式的。其中之一是有序的贪心启发式，通过在一个（或许是空的）局部团里面，对一个点重复的加法？？对于一个点的重复添加？？算法依赖于从一个起点开始选择，并且每一次迭代将一个点添加到局部团里面。</a:t>
            </a:r>
          </a:p>
          <a:p>
            <a:pPr lvl="0"/>
            <a:r>
              <a:rPr lang="en-US" altLang="zh-CN" dirty="0"/>
              <a:t>         1</a:t>
            </a:r>
            <a:r>
              <a:rPr lang="zh-CN" altLang="en-US" dirty="0"/>
              <a:t>、</a:t>
            </a:r>
            <a:r>
              <a:rPr lang="en-US" altLang="zh-CN" dirty="0"/>
              <a:t>Relax(enlarge the sub-graph)</a:t>
            </a:r>
            <a:endParaRPr lang="zh-CN" altLang="zh-CN" dirty="0"/>
          </a:p>
          <a:p>
            <a:pPr lvl="1"/>
            <a:r>
              <a:rPr lang="en-US" altLang="zh-CN" dirty="0"/>
              <a:t>        </a:t>
            </a:r>
            <a:r>
              <a:rPr lang="zh-CN" altLang="zh-CN" dirty="0"/>
              <a:t>在图中随机选取一些点</a:t>
            </a:r>
          </a:p>
          <a:p>
            <a:pPr lvl="0"/>
            <a:r>
              <a:rPr lang="en-US" altLang="zh-CN" dirty="0"/>
              <a:t>        2</a:t>
            </a:r>
            <a:r>
              <a:rPr lang="zh-CN" altLang="en-US" dirty="0"/>
              <a:t>、</a:t>
            </a:r>
            <a:r>
              <a:rPr lang="en-US" altLang="zh-CN" dirty="0"/>
              <a:t>Repair(extract a clique)</a:t>
            </a:r>
            <a:endParaRPr lang="zh-CN" altLang="zh-CN" dirty="0"/>
          </a:p>
          <a:p>
            <a:pPr lvl="1"/>
            <a:r>
              <a:rPr lang="en-US" altLang="zh-CN" dirty="0"/>
              <a:t>        </a:t>
            </a:r>
            <a:r>
              <a:rPr lang="zh-CN" altLang="zh-CN" dirty="0"/>
              <a:t>对于</a:t>
            </a:r>
            <a:r>
              <a:rPr lang="en-US" altLang="zh-CN" dirty="0"/>
              <a:t>1~n</a:t>
            </a:r>
            <a:r>
              <a:rPr lang="zh-CN" altLang="zh-CN" dirty="0"/>
              <a:t>个点中的</a:t>
            </a:r>
            <a:r>
              <a:rPr lang="en-US" altLang="zh-CN" dirty="0" err="1"/>
              <a:t>idex</a:t>
            </a:r>
            <a:r>
              <a:rPr lang="zh-CN" altLang="zh-CN" dirty="0"/>
              <a:t>，考察</a:t>
            </a:r>
            <a:r>
              <a:rPr lang="en-US" altLang="zh-CN" dirty="0" err="1"/>
              <a:t>idex</a:t>
            </a:r>
            <a:endParaRPr lang="zh-CN" altLang="zh-CN" dirty="0"/>
          </a:p>
          <a:p>
            <a:pPr lvl="4"/>
            <a:r>
              <a:rPr lang="zh-CN" altLang="zh-CN" dirty="0"/>
              <a:t>考察</a:t>
            </a:r>
            <a:r>
              <a:rPr lang="en-US" altLang="zh-CN" dirty="0" err="1"/>
              <a:t>i</a:t>
            </a:r>
            <a:r>
              <a:rPr lang="en-US" altLang="zh-CN" dirty="0"/>
              <a:t> = </a:t>
            </a:r>
            <a:r>
              <a:rPr lang="en-US" altLang="zh-CN" dirty="0" err="1"/>
              <a:t>idex~n</a:t>
            </a:r>
            <a:r>
              <a:rPr lang="zh-CN" altLang="zh-CN" dirty="0"/>
              <a:t>，如果</a:t>
            </a:r>
            <a:r>
              <a:rPr lang="en-US" altLang="zh-CN" dirty="0" err="1"/>
              <a:t>i</a:t>
            </a:r>
            <a:r>
              <a:rPr lang="zh-CN" altLang="zh-CN" dirty="0"/>
              <a:t>在子图中，要么删除</a:t>
            </a:r>
            <a:r>
              <a:rPr lang="en-US" altLang="zh-CN" dirty="0" err="1"/>
              <a:t>i</a:t>
            </a:r>
            <a:r>
              <a:rPr lang="zh-CN" altLang="zh-CN" dirty="0"/>
              <a:t>要么</a:t>
            </a:r>
          </a:p>
          <a:p>
            <a:pPr lvl="5"/>
            <a:r>
              <a:rPr lang="zh-CN" altLang="zh-CN" dirty="0"/>
              <a:t>删除</a:t>
            </a:r>
            <a:r>
              <a:rPr lang="en-US" altLang="zh-CN" dirty="0"/>
              <a:t>j = i+1</a:t>
            </a:r>
            <a:r>
              <a:rPr lang="zh-CN" altLang="zh-CN" dirty="0"/>
              <a:t>，只要它在子图中，并且没有和</a:t>
            </a:r>
            <a:r>
              <a:rPr lang="en-US" altLang="zh-CN" dirty="0" err="1"/>
              <a:t>i</a:t>
            </a:r>
            <a:r>
              <a:rPr lang="zh-CN" altLang="zh-CN" dirty="0"/>
              <a:t>连边</a:t>
            </a:r>
          </a:p>
          <a:p>
            <a:pPr lvl="5"/>
            <a:r>
              <a:rPr lang="zh-CN" altLang="zh-CN" dirty="0"/>
              <a:t>再把</a:t>
            </a:r>
            <a:r>
              <a:rPr lang="en-US" altLang="zh-CN" dirty="0"/>
              <a:t>j = 1~i-1</a:t>
            </a:r>
            <a:r>
              <a:rPr lang="zh-CN" altLang="zh-CN" dirty="0"/>
              <a:t>，删除，只要它在子图中，并且没有和</a:t>
            </a:r>
            <a:r>
              <a:rPr lang="en-US" altLang="zh-CN" dirty="0" err="1"/>
              <a:t>i</a:t>
            </a:r>
            <a:r>
              <a:rPr lang="zh-CN" altLang="zh-CN" dirty="0"/>
              <a:t>连边</a:t>
            </a:r>
          </a:p>
          <a:p>
            <a:pPr lvl="4"/>
            <a:r>
              <a:rPr lang="zh-CN" altLang="zh-CN" dirty="0"/>
              <a:t>考察</a:t>
            </a:r>
            <a:r>
              <a:rPr lang="en-US" altLang="zh-CN" dirty="0" err="1"/>
              <a:t>i</a:t>
            </a:r>
            <a:r>
              <a:rPr lang="en-US" altLang="zh-CN" dirty="0"/>
              <a:t> = 1~idex-1</a:t>
            </a:r>
            <a:r>
              <a:rPr lang="zh-CN" altLang="zh-CN" dirty="0"/>
              <a:t>，如果</a:t>
            </a:r>
            <a:r>
              <a:rPr lang="en-US" altLang="zh-CN" dirty="0" err="1"/>
              <a:t>i</a:t>
            </a:r>
            <a:r>
              <a:rPr lang="zh-CN" altLang="zh-CN" dirty="0"/>
              <a:t>在子图中，要么删除</a:t>
            </a:r>
            <a:r>
              <a:rPr lang="en-US" altLang="zh-CN" dirty="0" err="1"/>
              <a:t>i</a:t>
            </a:r>
            <a:r>
              <a:rPr lang="zh-CN" altLang="zh-CN" dirty="0"/>
              <a:t>要么</a:t>
            </a:r>
          </a:p>
          <a:p>
            <a:pPr lvl="5"/>
            <a:r>
              <a:rPr lang="en-US" altLang="zh-CN" dirty="0"/>
              <a:t>j = 1~i-1</a:t>
            </a:r>
            <a:r>
              <a:rPr lang="zh-CN" altLang="zh-CN" dirty="0"/>
              <a:t>，删除，只要它在子图中，并且没有和</a:t>
            </a:r>
            <a:r>
              <a:rPr lang="en-US" altLang="zh-CN" dirty="0" err="1"/>
              <a:t>i</a:t>
            </a:r>
            <a:r>
              <a:rPr lang="zh-CN" altLang="zh-CN" dirty="0"/>
              <a:t>连边</a:t>
            </a:r>
          </a:p>
          <a:p>
            <a:pPr lvl="0"/>
            <a:r>
              <a:rPr lang="en-US" altLang="zh-CN" dirty="0"/>
              <a:t>        3</a:t>
            </a:r>
            <a:r>
              <a:rPr lang="zh-CN" altLang="en-US" dirty="0"/>
              <a:t>、</a:t>
            </a:r>
            <a:r>
              <a:rPr lang="en-US" altLang="zh-CN" dirty="0"/>
              <a:t>Extend(enlarge the clique)</a:t>
            </a:r>
            <a:endParaRPr lang="zh-CN" altLang="zh-CN" dirty="0"/>
          </a:p>
          <a:p>
            <a:pPr lvl="1"/>
            <a:r>
              <a:rPr lang="en-US" altLang="zh-CN" dirty="0"/>
              <a:t>	</a:t>
            </a:r>
            <a:r>
              <a:rPr lang="zh-CN" altLang="zh-CN" dirty="0"/>
              <a:t>在</a:t>
            </a:r>
            <a:r>
              <a:rPr lang="en-US" altLang="zh-CN" dirty="0"/>
              <a:t>1~n</a:t>
            </a:r>
            <a:r>
              <a:rPr lang="zh-CN" altLang="zh-CN" dirty="0"/>
              <a:t>任选</a:t>
            </a:r>
            <a:r>
              <a:rPr lang="en-US" altLang="zh-CN" dirty="0" err="1"/>
              <a:t>idex</a:t>
            </a:r>
            <a:endParaRPr lang="zh-CN" altLang="zh-CN" dirty="0"/>
          </a:p>
          <a:p>
            <a:pPr lvl="4"/>
            <a:r>
              <a:rPr lang="zh-CN" altLang="zh-CN" dirty="0"/>
              <a:t>对于</a:t>
            </a:r>
            <a:r>
              <a:rPr lang="en-US" altLang="zh-CN" dirty="0"/>
              <a:t>j = </a:t>
            </a:r>
            <a:r>
              <a:rPr lang="en-US" altLang="zh-CN" dirty="0" err="1"/>
              <a:t>idex~n</a:t>
            </a:r>
            <a:r>
              <a:rPr lang="zh-CN" altLang="zh-CN" dirty="0"/>
              <a:t>，添加到子图里面，只要它和子图中其他所有点连边</a:t>
            </a:r>
          </a:p>
          <a:p>
            <a:pPr lvl="4"/>
            <a:r>
              <a:rPr lang="zh-CN" altLang="zh-CN" dirty="0"/>
              <a:t>对于</a:t>
            </a:r>
            <a:r>
              <a:rPr lang="en-US" altLang="zh-CN" dirty="0"/>
              <a:t>j = 1~idex-1</a:t>
            </a:r>
            <a:r>
              <a:rPr lang="zh-CN" altLang="zh-CN" dirty="0"/>
              <a:t>，添加到子图里，只要它和子图中其他所有点连边。</a:t>
            </a:r>
          </a:p>
        </p:txBody>
      </p:sp>
      <p:sp>
        <p:nvSpPr>
          <p:cNvPr id="3" name="任意多边形 2"/>
          <p:cNvSpPr/>
          <p:nvPr/>
        </p:nvSpPr>
        <p:spPr>
          <a:xfrm>
            <a:off x="102910" y="2610421"/>
            <a:ext cx="1636712" cy="1636712"/>
          </a:xfrm>
          <a:custGeom>
            <a:avLst/>
            <a:gdLst>
              <a:gd name="connsiteX0" fmla="*/ 798308 w 1596616"/>
              <a:gd name="connsiteY0" fmla="*/ 159481 h 1596616"/>
              <a:gd name="connsiteX1" fmla="*/ 159481 w 1596616"/>
              <a:gd name="connsiteY1" fmla="*/ 798308 h 1596616"/>
              <a:gd name="connsiteX2" fmla="*/ 798308 w 1596616"/>
              <a:gd name="connsiteY2" fmla="*/ 1437135 h 1596616"/>
              <a:gd name="connsiteX3" fmla="*/ 1437135 w 1596616"/>
              <a:gd name="connsiteY3" fmla="*/ 798308 h 1596616"/>
              <a:gd name="connsiteX4" fmla="*/ 798308 w 1596616"/>
              <a:gd name="connsiteY4" fmla="*/ 159481 h 1596616"/>
              <a:gd name="connsiteX5" fmla="*/ 798308 w 1596616"/>
              <a:gd name="connsiteY5" fmla="*/ 0 h 1596616"/>
              <a:gd name="connsiteX6" fmla="*/ 1596616 w 1596616"/>
              <a:gd name="connsiteY6" fmla="*/ 798308 h 1596616"/>
              <a:gd name="connsiteX7" fmla="*/ 798308 w 1596616"/>
              <a:gd name="connsiteY7" fmla="*/ 1596616 h 1596616"/>
              <a:gd name="connsiteX8" fmla="*/ 0 w 1596616"/>
              <a:gd name="connsiteY8" fmla="*/ 798308 h 1596616"/>
              <a:gd name="connsiteX9" fmla="*/ 798308 w 1596616"/>
              <a:gd name="connsiteY9" fmla="*/ 0 h 1596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6616" h="1596616">
                <a:moveTo>
                  <a:pt x="798308" y="159481"/>
                </a:moveTo>
                <a:cubicBezTo>
                  <a:pt x="445494" y="159481"/>
                  <a:pt x="159481" y="445494"/>
                  <a:pt x="159481" y="798308"/>
                </a:cubicBezTo>
                <a:cubicBezTo>
                  <a:pt x="159481" y="1151122"/>
                  <a:pt x="445494" y="1437135"/>
                  <a:pt x="798308" y="1437135"/>
                </a:cubicBezTo>
                <a:cubicBezTo>
                  <a:pt x="1151122" y="1437135"/>
                  <a:pt x="1437135" y="1151122"/>
                  <a:pt x="1437135" y="798308"/>
                </a:cubicBezTo>
                <a:cubicBezTo>
                  <a:pt x="1437135" y="445494"/>
                  <a:pt x="1151122" y="159481"/>
                  <a:pt x="798308" y="159481"/>
                </a:cubicBezTo>
                <a:close/>
                <a:moveTo>
                  <a:pt x="798308" y="0"/>
                </a:moveTo>
                <a:cubicBezTo>
                  <a:pt x="1239201" y="0"/>
                  <a:pt x="1596616" y="357415"/>
                  <a:pt x="1596616" y="798308"/>
                </a:cubicBezTo>
                <a:cubicBezTo>
                  <a:pt x="1596616" y="1239201"/>
                  <a:pt x="1239201" y="1596616"/>
                  <a:pt x="798308" y="1596616"/>
                </a:cubicBezTo>
                <a:cubicBezTo>
                  <a:pt x="357415" y="1596616"/>
                  <a:pt x="0" y="1239201"/>
                  <a:pt x="0" y="798308"/>
                </a:cubicBezTo>
                <a:cubicBezTo>
                  <a:pt x="0" y="357415"/>
                  <a:pt x="357415" y="0"/>
                  <a:pt x="7983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0" rIns="0" bIns="0" anchor="ctr"/>
          <a:lstStyle/>
          <a:p>
            <a:pPr algn="ctr">
              <a:defRPr/>
            </a:pPr>
            <a:endParaRPr lang="zh-CN" altLang="en-US" sz="2400" b="1" dirty="0">
              <a:solidFill>
                <a:schemeClr val="accent1"/>
              </a:solidFill>
              <a:latin typeface="Microsoft YaHei" panose="020B0503020204020204" pitchFamily="34" charset="-122"/>
              <a:ea typeface="Microsoft YaHei" panose="020B0503020204020204" pitchFamily="34" charset="-122"/>
            </a:endParaRPr>
          </a:p>
        </p:txBody>
      </p:sp>
      <p:sp>
        <p:nvSpPr>
          <p:cNvPr id="5" name="椭圆 4"/>
          <p:cNvSpPr/>
          <p:nvPr/>
        </p:nvSpPr>
        <p:spPr>
          <a:xfrm>
            <a:off x="102910" y="1792065"/>
            <a:ext cx="1636713" cy="16367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zh-CN" altLang="en-US" sz="4000" dirty="0">
              <a:solidFill>
                <a:srgbClr val="FFFFFF"/>
              </a:solidFill>
            </a:endParaRPr>
          </a:p>
        </p:txBody>
      </p:sp>
      <p:sp>
        <p:nvSpPr>
          <p:cNvPr id="6" name="灯片编号占位符 5"/>
          <p:cNvSpPr>
            <a:spLocks noGrp="1"/>
          </p:cNvSpPr>
          <p:nvPr>
            <p:ph type="sldNum" sz="quarter" idx="10"/>
          </p:nvPr>
        </p:nvSpPr>
        <p:spPr>
          <a:xfrm>
            <a:off x="10754360" y="6329860"/>
            <a:ext cx="1437640" cy="365125"/>
          </a:xfrm>
        </p:spPr>
        <p:txBody>
          <a:bodyPr/>
          <a:lstStyle/>
          <a:p>
            <a:fld id="{023126B9-07AC-4BAF-B3D7-FAC1D3999DA4}" type="slidenum">
              <a:rPr lang="zh-CN" altLang="en-US" smtClean="0"/>
              <a:t>12</a:t>
            </a:fld>
            <a:endParaRPr lang="zh-CN" altLang="en-US" dirty="0"/>
          </a:p>
        </p:txBody>
      </p:sp>
      <p:sp>
        <p:nvSpPr>
          <p:cNvPr id="8" name="文本框 7"/>
          <p:cNvSpPr txBox="1"/>
          <p:nvPr/>
        </p:nvSpPr>
        <p:spPr>
          <a:xfrm>
            <a:off x="1233556" y="357012"/>
            <a:ext cx="6569324" cy="461665"/>
          </a:xfrm>
          <a:prstGeom prst="rect">
            <a:avLst/>
          </a:prstGeom>
          <a:noFill/>
        </p:spPr>
        <p:txBody>
          <a:bodyPr wrap="square" rtlCol="0">
            <a:spAutoFit/>
          </a:bodyPr>
          <a:lstStyle/>
          <a:p>
            <a:pPr>
              <a:defRPr/>
            </a:pPr>
            <a:r>
              <a:rPr lang="zh-CN" altLang="en-US" sz="2400" b="1" dirty="0">
                <a:solidFill>
                  <a:schemeClr val="bg2">
                    <a:lumMod val="25000"/>
                  </a:schemeClr>
                </a:solidFill>
                <a:latin typeface="Microsoft YaHei" panose="020B0503020204020204" pitchFamily="34" charset="-122"/>
                <a:ea typeface="Microsoft YaHei" panose="020B0503020204020204" pitchFamily="34" charset="-122"/>
              </a:rPr>
              <a:t>最大团的相关算法和应用</a:t>
            </a:r>
          </a:p>
        </p:txBody>
      </p:sp>
      <p:sp>
        <p:nvSpPr>
          <p:cNvPr id="9" name="任意多边形 8"/>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0" name="图片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1" name="文本框 10"/>
          <p:cNvSpPr txBox="1"/>
          <p:nvPr/>
        </p:nvSpPr>
        <p:spPr>
          <a:xfrm>
            <a:off x="1253876" y="827253"/>
            <a:ext cx="2521290" cy="369332"/>
          </a:xfrm>
          <a:prstGeom prst="rect">
            <a:avLst/>
          </a:prstGeom>
          <a:noFill/>
        </p:spPr>
        <p:txBody>
          <a:bodyPr wrap="square" rtlCol="0">
            <a:spAutoFit/>
          </a:bodyPr>
          <a:lstStyle/>
          <a:p>
            <a:r>
              <a:rPr lang="zh-CN" altLang="en-US" dirty="0">
                <a:solidFill>
                  <a:schemeClr val="bg2">
                    <a:lumMod val="25000"/>
                  </a:schemeClr>
                </a:solidFill>
                <a:latin typeface="方正兰亭粗黑_GBK" panose="02000000000000000000" pitchFamily="2" charset="-122"/>
                <a:ea typeface="方正兰亭粗黑_GBK" panose="02000000000000000000" pitchFamily="2" charset="-122"/>
              </a:rPr>
              <a:t>第二个方法</a:t>
            </a:r>
            <a:r>
              <a:rPr lang="en-US" altLang="zh-CN" dirty="0">
                <a:solidFill>
                  <a:schemeClr val="bg2">
                    <a:lumMod val="25000"/>
                  </a:schemeClr>
                </a:solidFill>
                <a:latin typeface="方正兰亭粗黑_GBK" panose="02000000000000000000" pitchFamily="2" charset="-122"/>
                <a:ea typeface="方正兰亭粗黑_GBK" panose="02000000000000000000" pitchFamily="2" charset="-122"/>
              </a:rPr>
              <a:t>~</a:t>
            </a:r>
            <a:endParaRPr lang="zh-CN" altLang="en-US"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12" name="矩形 11">
            <a:extLst>
              <a:ext uri="{FF2B5EF4-FFF2-40B4-BE49-F238E27FC236}">
                <a16:creationId xmlns:a16="http://schemas.microsoft.com/office/drawing/2014/main" id="{83249929-02CB-428D-951B-387C3FDC4671}"/>
              </a:ext>
            </a:extLst>
          </p:cNvPr>
          <p:cNvSpPr/>
          <p:nvPr/>
        </p:nvSpPr>
        <p:spPr>
          <a:xfrm>
            <a:off x="14739" y="1770288"/>
            <a:ext cx="2653496" cy="2476845"/>
          </a:xfrm>
          <a:prstGeom prst="rect">
            <a:avLst/>
          </a:prstGeom>
          <a:solidFill>
            <a:srgbClr val="EEEEEE"/>
          </a:solidFill>
          <a:ln w="9525">
            <a:solidFill>
              <a:srgbClr val="E0E0E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Microsoft YaHei" panose="020B0503020204020204" pitchFamily="34" charset="-122"/>
              <a:ea typeface="Microsoft YaHei" panose="020B0503020204020204" pitchFamily="34" charset="-122"/>
            </a:endParaRPr>
          </a:p>
        </p:txBody>
      </p:sp>
      <p:sp>
        <p:nvSpPr>
          <p:cNvPr id="13" name="矩形 12">
            <a:extLst>
              <a:ext uri="{FF2B5EF4-FFF2-40B4-BE49-F238E27FC236}">
                <a16:creationId xmlns:a16="http://schemas.microsoft.com/office/drawing/2014/main" id="{3B0CD0F3-206C-4263-9E54-C107963BB31B}"/>
              </a:ext>
            </a:extLst>
          </p:cNvPr>
          <p:cNvSpPr/>
          <p:nvPr/>
        </p:nvSpPr>
        <p:spPr>
          <a:xfrm>
            <a:off x="286225" y="3741352"/>
            <a:ext cx="2110524" cy="410947"/>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zh-CN" altLang="en-US" dirty="0">
                <a:solidFill>
                  <a:srgbClr val="333333"/>
                </a:solidFill>
                <a:latin typeface="Microsoft YaHei" panose="020B0503020204020204" pitchFamily="34" charset="-122"/>
                <a:ea typeface="Microsoft YaHei" panose="020B0503020204020204" pitchFamily="34" charset="-122"/>
              </a:rPr>
              <a:t>遗传方法</a:t>
            </a:r>
          </a:p>
        </p:txBody>
      </p:sp>
      <p:pic>
        <p:nvPicPr>
          <p:cNvPr id="14" name="图片 13">
            <a:extLst>
              <a:ext uri="{FF2B5EF4-FFF2-40B4-BE49-F238E27FC236}">
                <a16:creationId xmlns:a16="http://schemas.microsoft.com/office/drawing/2014/main" id="{3DD268F5-CF06-40F0-8BEE-79371977F364}"/>
              </a:ext>
            </a:extLst>
          </p:cNvPr>
          <p:cNvPicPr>
            <a:picLocks noChangeAspect="1"/>
          </p:cNvPicPr>
          <p:nvPr/>
        </p:nvPicPr>
        <p:blipFill>
          <a:blip r:embed="rId3"/>
          <a:stretch>
            <a:fillRect/>
          </a:stretch>
        </p:blipFill>
        <p:spPr>
          <a:xfrm>
            <a:off x="385812" y="1997114"/>
            <a:ext cx="1911349" cy="1773594"/>
          </a:xfrm>
          <a:prstGeom prst="rect">
            <a:avLst/>
          </a:prstGeom>
        </p:spPr>
      </p:pic>
    </p:spTree>
    <p:extLst>
      <p:ext uri="{BB962C8B-B14F-4D97-AF65-F5344CB8AC3E}">
        <p14:creationId xmlns:p14="http://schemas.microsoft.com/office/powerpoint/2010/main" val="186649759"/>
      </p:ext>
    </p:extLst>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2768076" y="779138"/>
            <a:ext cx="9102442" cy="5950877"/>
          </a:xfrm>
          <a:custGeom>
            <a:avLst/>
            <a:gdLst>
              <a:gd name="connsiteX0" fmla="*/ 1105850 w 7559675"/>
              <a:gd name="connsiteY0" fmla="*/ 0 h 2476500"/>
              <a:gd name="connsiteX1" fmla="*/ 1309948 w 7559675"/>
              <a:gd name="connsiteY1" fmla="*/ 241300 h 2476500"/>
              <a:gd name="connsiteX2" fmla="*/ 7559675 w 7559675"/>
              <a:gd name="connsiteY2" fmla="*/ 241300 h 2476500"/>
              <a:gd name="connsiteX3" fmla="*/ 7559675 w 7559675"/>
              <a:gd name="connsiteY3" fmla="*/ 2476500 h 2476500"/>
              <a:gd name="connsiteX4" fmla="*/ 0 w 7559675"/>
              <a:gd name="connsiteY4" fmla="*/ 2476500 h 2476500"/>
              <a:gd name="connsiteX5" fmla="*/ 0 w 7559675"/>
              <a:gd name="connsiteY5" fmla="*/ 241300 h 2476500"/>
              <a:gd name="connsiteX6" fmla="*/ 901752 w 7559675"/>
              <a:gd name="connsiteY6" fmla="*/ 241300 h 2476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59675" h="2476500">
                <a:moveTo>
                  <a:pt x="1105850" y="0"/>
                </a:moveTo>
                <a:lnTo>
                  <a:pt x="1309948" y="241300"/>
                </a:lnTo>
                <a:lnTo>
                  <a:pt x="7559675" y="241300"/>
                </a:lnTo>
                <a:lnTo>
                  <a:pt x="7559675" y="2476500"/>
                </a:lnTo>
                <a:lnTo>
                  <a:pt x="0" y="2476500"/>
                </a:lnTo>
                <a:lnTo>
                  <a:pt x="0" y="241300"/>
                </a:lnTo>
                <a:lnTo>
                  <a:pt x="901752" y="241300"/>
                </a:lnTo>
                <a:close/>
              </a:path>
            </a:pathLst>
          </a:custGeom>
          <a:ln>
            <a:solidFill>
              <a:srgbClr val="DBDBDB"/>
            </a:solidFill>
          </a:ln>
        </p:spPr>
        <p:style>
          <a:lnRef idx="1">
            <a:schemeClr val="accent1"/>
          </a:lnRef>
          <a:fillRef idx="0">
            <a:schemeClr val="accent1"/>
          </a:fillRef>
          <a:effectRef idx="0">
            <a:schemeClr val="accent1"/>
          </a:effectRef>
          <a:fontRef idx="minor">
            <a:schemeClr val="tx1"/>
          </a:fontRef>
        </p:style>
        <p:txBody>
          <a:bodyPr tIns="288000" anchor="ctr"/>
          <a:lstStyle/>
          <a:p>
            <a:r>
              <a:rPr lang="zh-CN" altLang="zh-CN" dirty="0"/>
              <a:t>容易得出使用</a:t>
            </a:r>
            <a:r>
              <a:rPr lang="en-US" altLang="zh-CN" dirty="0"/>
              <a:t>HA</a:t>
            </a:r>
            <a:r>
              <a:rPr lang="zh-CN" altLang="zh-CN" dirty="0"/>
              <a:t>的结果是可以找到最大团的。观察发现</a:t>
            </a:r>
            <a:r>
              <a:rPr lang="en-US" altLang="zh-CN" dirty="0"/>
              <a:t>HA</a:t>
            </a:r>
            <a:r>
              <a:rPr lang="zh-CN" altLang="zh-CN" dirty="0"/>
              <a:t>很大程度依赖于随机的机会。特别在第二步，两个子步骤的</a:t>
            </a:r>
            <a:r>
              <a:rPr lang="en-US" altLang="zh-CN" dirty="0"/>
              <a:t>for</a:t>
            </a:r>
            <a:r>
              <a:rPr lang="zh-CN" altLang="zh-CN" dirty="0"/>
              <a:t>循环是等概率的</a:t>
            </a:r>
            <a:r>
              <a:rPr lang="en-US" altLang="zh-CN" dirty="0"/>
              <a:t>(1/2)</a:t>
            </a:r>
            <a:r>
              <a:rPr lang="zh-CN" altLang="zh-CN" dirty="0"/>
              <a:t>。同时第二和第三步的随机</a:t>
            </a:r>
            <a:r>
              <a:rPr lang="en-US" altLang="zh-CN" dirty="0" err="1"/>
              <a:t>idex</a:t>
            </a:r>
            <a:r>
              <a:rPr lang="zh-CN" altLang="zh-CN" dirty="0"/>
              <a:t>会影响到最大团的构建。可以并发，同时这种算法在一些特定图里面具有相当好的执行力，包括</a:t>
            </a:r>
            <a:r>
              <a:rPr lang="en-US" altLang="zh-CN" dirty="0" err="1"/>
              <a:t>CFat</a:t>
            </a:r>
            <a:r>
              <a:rPr lang="zh-CN" altLang="zh-CN" dirty="0"/>
              <a:t>，</a:t>
            </a:r>
            <a:r>
              <a:rPr lang="en-US" altLang="zh-CN" dirty="0" err="1"/>
              <a:t>Johnson&amp;Hamming</a:t>
            </a:r>
            <a:r>
              <a:rPr lang="en-US" altLang="zh-CN" dirty="0"/>
              <a:t> </a:t>
            </a:r>
            <a:r>
              <a:rPr lang="zh-CN" altLang="zh-CN" dirty="0"/>
              <a:t>图，</a:t>
            </a:r>
            <a:r>
              <a:rPr lang="en-US" altLang="zh-CN" dirty="0"/>
              <a:t>HA</a:t>
            </a:r>
            <a:r>
              <a:rPr lang="zh-CN" altLang="zh-CN" dirty="0"/>
              <a:t>算法在一些认为是复杂图也能表现得很好，包括</a:t>
            </a:r>
            <a:r>
              <a:rPr lang="en-US" altLang="zh-CN" dirty="0"/>
              <a:t>Keller6</a:t>
            </a:r>
            <a:r>
              <a:rPr lang="zh-CN" altLang="zh-CN" dirty="0"/>
              <a:t>。平均测试情况：</a:t>
            </a:r>
            <a:r>
              <a:rPr lang="en-US" altLang="zh-CN" dirty="0"/>
              <a:t>8.3seconds</a:t>
            </a:r>
            <a:r>
              <a:rPr lang="zh-CN" altLang="zh-CN" dirty="0"/>
              <a:t>可以解决</a:t>
            </a:r>
            <a:r>
              <a:rPr lang="en-US" altLang="zh-CN" dirty="0"/>
              <a:t>40.6</a:t>
            </a:r>
            <a:r>
              <a:rPr lang="zh-CN" altLang="zh-CN" dirty="0"/>
              <a:t>大小的最大团。多次测试似乎能和</a:t>
            </a:r>
            <a:r>
              <a:rPr lang="en-US" altLang="zh-CN" dirty="0"/>
              <a:t>CBH(continuous Based Heuristic algorithm)</a:t>
            </a:r>
            <a:r>
              <a:rPr lang="zh-CN" altLang="zh-CN" dirty="0"/>
              <a:t>相比。</a:t>
            </a:r>
            <a:endParaRPr lang="en-US" altLang="zh-CN" dirty="0"/>
          </a:p>
          <a:p>
            <a:r>
              <a:rPr lang="en-US" altLang="zh-CN" dirty="0"/>
              <a:t>	</a:t>
            </a:r>
            <a:r>
              <a:rPr lang="zh-CN" altLang="zh-CN" dirty="0"/>
              <a:t>遗传算法应用于最大团问题有以下特点：</a:t>
            </a:r>
          </a:p>
          <a:p>
            <a:r>
              <a:rPr lang="zh-CN" altLang="zh-CN" dirty="0"/>
              <a:t>抽象表达：染色体由一串位字符串组成，在被考察的图中，每一位表示一个点</a:t>
            </a:r>
            <a:r>
              <a:rPr lang="en-US" altLang="zh-CN" dirty="0"/>
              <a:t>(</a:t>
            </a:r>
            <a:r>
              <a:rPr lang="zh-CN" altLang="zh-CN" dirty="0"/>
              <a:t>因此字符串长度表示图中点的个数</a:t>
            </a:r>
            <a:r>
              <a:rPr lang="en-US" altLang="zh-CN" dirty="0"/>
              <a:t>)</a:t>
            </a:r>
            <a:r>
              <a:rPr lang="zh-CN" altLang="zh-CN" dirty="0"/>
              <a:t>；构成子图的节点在字符串相应的位置被描述为</a:t>
            </a:r>
            <a:r>
              <a:rPr lang="en-US" altLang="zh-CN" dirty="0"/>
              <a:t>1</a:t>
            </a:r>
            <a:endParaRPr lang="zh-CN" altLang="zh-CN" dirty="0"/>
          </a:p>
          <a:p>
            <a:r>
              <a:rPr lang="zh-CN" altLang="zh-CN" dirty="0"/>
              <a:t>拟合：如果子图是一个团，那么染色体的拟合等于子图所表示的大小，否则就是</a:t>
            </a:r>
            <a:r>
              <a:rPr lang="en-US" altLang="zh-CN" dirty="0"/>
              <a:t>0</a:t>
            </a:r>
            <a:endParaRPr lang="zh-CN" altLang="zh-CN" dirty="0"/>
          </a:p>
          <a:p>
            <a:r>
              <a:rPr lang="zh-CN" altLang="zh-CN" dirty="0"/>
              <a:t>遗传算法特性：通常的遗传算法有分裂成两个染色体作为优秀后代的自然选择机制</a:t>
            </a:r>
          </a:p>
          <a:p>
            <a:r>
              <a:rPr lang="zh-CN" altLang="zh-CN" dirty="0"/>
              <a:t>遗传操作：结合交叉互换，变异</a:t>
            </a:r>
          </a:p>
          <a:p>
            <a:r>
              <a:rPr lang="zh-CN" altLang="zh-CN" dirty="0"/>
              <a:t>单独使用</a:t>
            </a:r>
            <a:r>
              <a:rPr lang="en-US" altLang="zh-CN" dirty="0"/>
              <a:t>GA</a:t>
            </a:r>
            <a:r>
              <a:rPr lang="zh-CN" altLang="zh-CN" dirty="0"/>
              <a:t>性能不好，但是加上</a:t>
            </a:r>
            <a:r>
              <a:rPr lang="en-US" altLang="zh-CN" dirty="0"/>
              <a:t>HA</a:t>
            </a:r>
            <a:r>
              <a:rPr lang="zh-CN" altLang="zh-CN" dirty="0"/>
              <a:t>戏剧性地加强了执行力。</a:t>
            </a:r>
          </a:p>
          <a:p>
            <a:r>
              <a:rPr lang="zh-CN" altLang="zh-CN" dirty="0"/>
              <a:t>在每次使用</a:t>
            </a:r>
            <a:r>
              <a:rPr lang="en-US" altLang="zh-CN" dirty="0"/>
              <a:t>GA</a:t>
            </a:r>
            <a:r>
              <a:rPr lang="zh-CN" altLang="zh-CN" dirty="0"/>
              <a:t>计算拟合前，在染色体复制迭代中应用</a:t>
            </a:r>
            <a:r>
              <a:rPr lang="en-US" altLang="zh-CN" dirty="0"/>
              <a:t>HA</a:t>
            </a:r>
            <a:r>
              <a:rPr lang="zh-CN" altLang="zh-CN" dirty="0"/>
              <a:t>算法。这样的话，染色体组成的结果群体代表最大团，因此染色体的拟合就只是团所表示的大小。必须注意的是，染色体交叉互换和变异后，不能保证会保持一个团。然而，应用</a:t>
            </a:r>
            <a:r>
              <a:rPr lang="en-US" altLang="zh-CN" dirty="0"/>
              <a:t>HA</a:t>
            </a:r>
            <a:r>
              <a:rPr lang="zh-CN" altLang="zh-CN" dirty="0"/>
              <a:t>算法使之转换为</a:t>
            </a:r>
            <a:r>
              <a:rPr lang="en-US" altLang="zh-CN" dirty="0"/>
              <a:t>(</a:t>
            </a:r>
            <a:r>
              <a:rPr lang="zh-CN" altLang="zh-CN" dirty="0"/>
              <a:t>最大</a:t>
            </a:r>
            <a:r>
              <a:rPr lang="en-US" altLang="zh-CN" dirty="0"/>
              <a:t>)</a:t>
            </a:r>
            <a:r>
              <a:rPr lang="zh-CN" altLang="zh-CN" dirty="0"/>
              <a:t>团群体。因此，</a:t>
            </a:r>
            <a:r>
              <a:rPr lang="en-US" altLang="zh-CN" dirty="0"/>
              <a:t>HA</a:t>
            </a:r>
            <a:r>
              <a:rPr lang="zh-CN" altLang="zh-CN" dirty="0"/>
              <a:t>在恢复算法中 为了修正 从遗传操作得到的不可行解决方案 扮演着重要的角色。</a:t>
            </a:r>
            <a:r>
              <a:rPr lang="en-US" altLang="zh-CN" dirty="0"/>
              <a:t>HA</a:t>
            </a:r>
            <a:r>
              <a:rPr lang="zh-CN" altLang="zh-CN" dirty="0"/>
              <a:t>不仅仅能修正，它还能将一个团转换成完全不同的一种。</a:t>
            </a:r>
          </a:p>
        </p:txBody>
      </p:sp>
      <p:sp>
        <p:nvSpPr>
          <p:cNvPr id="3" name="任意多边形 2"/>
          <p:cNvSpPr/>
          <p:nvPr/>
        </p:nvSpPr>
        <p:spPr>
          <a:xfrm>
            <a:off x="102910" y="2610421"/>
            <a:ext cx="1636712" cy="1636712"/>
          </a:xfrm>
          <a:custGeom>
            <a:avLst/>
            <a:gdLst>
              <a:gd name="connsiteX0" fmla="*/ 798308 w 1596616"/>
              <a:gd name="connsiteY0" fmla="*/ 159481 h 1596616"/>
              <a:gd name="connsiteX1" fmla="*/ 159481 w 1596616"/>
              <a:gd name="connsiteY1" fmla="*/ 798308 h 1596616"/>
              <a:gd name="connsiteX2" fmla="*/ 798308 w 1596616"/>
              <a:gd name="connsiteY2" fmla="*/ 1437135 h 1596616"/>
              <a:gd name="connsiteX3" fmla="*/ 1437135 w 1596616"/>
              <a:gd name="connsiteY3" fmla="*/ 798308 h 1596616"/>
              <a:gd name="connsiteX4" fmla="*/ 798308 w 1596616"/>
              <a:gd name="connsiteY4" fmla="*/ 159481 h 1596616"/>
              <a:gd name="connsiteX5" fmla="*/ 798308 w 1596616"/>
              <a:gd name="connsiteY5" fmla="*/ 0 h 1596616"/>
              <a:gd name="connsiteX6" fmla="*/ 1596616 w 1596616"/>
              <a:gd name="connsiteY6" fmla="*/ 798308 h 1596616"/>
              <a:gd name="connsiteX7" fmla="*/ 798308 w 1596616"/>
              <a:gd name="connsiteY7" fmla="*/ 1596616 h 1596616"/>
              <a:gd name="connsiteX8" fmla="*/ 0 w 1596616"/>
              <a:gd name="connsiteY8" fmla="*/ 798308 h 1596616"/>
              <a:gd name="connsiteX9" fmla="*/ 798308 w 1596616"/>
              <a:gd name="connsiteY9" fmla="*/ 0 h 1596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6616" h="1596616">
                <a:moveTo>
                  <a:pt x="798308" y="159481"/>
                </a:moveTo>
                <a:cubicBezTo>
                  <a:pt x="445494" y="159481"/>
                  <a:pt x="159481" y="445494"/>
                  <a:pt x="159481" y="798308"/>
                </a:cubicBezTo>
                <a:cubicBezTo>
                  <a:pt x="159481" y="1151122"/>
                  <a:pt x="445494" y="1437135"/>
                  <a:pt x="798308" y="1437135"/>
                </a:cubicBezTo>
                <a:cubicBezTo>
                  <a:pt x="1151122" y="1437135"/>
                  <a:pt x="1437135" y="1151122"/>
                  <a:pt x="1437135" y="798308"/>
                </a:cubicBezTo>
                <a:cubicBezTo>
                  <a:pt x="1437135" y="445494"/>
                  <a:pt x="1151122" y="159481"/>
                  <a:pt x="798308" y="159481"/>
                </a:cubicBezTo>
                <a:close/>
                <a:moveTo>
                  <a:pt x="798308" y="0"/>
                </a:moveTo>
                <a:cubicBezTo>
                  <a:pt x="1239201" y="0"/>
                  <a:pt x="1596616" y="357415"/>
                  <a:pt x="1596616" y="798308"/>
                </a:cubicBezTo>
                <a:cubicBezTo>
                  <a:pt x="1596616" y="1239201"/>
                  <a:pt x="1239201" y="1596616"/>
                  <a:pt x="798308" y="1596616"/>
                </a:cubicBezTo>
                <a:cubicBezTo>
                  <a:pt x="357415" y="1596616"/>
                  <a:pt x="0" y="1239201"/>
                  <a:pt x="0" y="798308"/>
                </a:cubicBezTo>
                <a:cubicBezTo>
                  <a:pt x="0" y="357415"/>
                  <a:pt x="357415" y="0"/>
                  <a:pt x="7983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0" rIns="0" bIns="0" anchor="ctr"/>
          <a:lstStyle/>
          <a:p>
            <a:pPr algn="ctr">
              <a:defRPr/>
            </a:pPr>
            <a:endParaRPr lang="zh-CN" altLang="en-US" sz="2400" b="1" dirty="0">
              <a:solidFill>
                <a:schemeClr val="accent1"/>
              </a:solidFill>
              <a:latin typeface="Microsoft YaHei" panose="020B0503020204020204" pitchFamily="34" charset="-122"/>
              <a:ea typeface="Microsoft YaHei" panose="020B0503020204020204" pitchFamily="34" charset="-122"/>
            </a:endParaRPr>
          </a:p>
        </p:txBody>
      </p:sp>
      <p:sp>
        <p:nvSpPr>
          <p:cNvPr id="5" name="椭圆 4"/>
          <p:cNvSpPr/>
          <p:nvPr/>
        </p:nvSpPr>
        <p:spPr>
          <a:xfrm>
            <a:off x="102910" y="1792065"/>
            <a:ext cx="1636713" cy="16367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zh-CN" altLang="en-US" sz="4000" dirty="0">
              <a:solidFill>
                <a:srgbClr val="FFFFFF"/>
              </a:solidFill>
            </a:endParaRPr>
          </a:p>
        </p:txBody>
      </p:sp>
      <p:sp>
        <p:nvSpPr>
          <p:cNvPr id="6" name="灯片编号占位符 5"/>
          <p:cNvSpPr>
            <a:spLocks noGrp="1"/>
          </p:cNvSpPr>
          <p:nvPr>
            <p:ph type="sldNum" sz="quarter" idx="10"/>
          </p:nvPr>
        </p:nvSpPr>
        <p:spPr>
          <a:xfrm>
            <a:off x="10754360" y="6329860"/>
            <a:ext cx="1437640" cy="365125"/>
          </a:xfrm>
        </p:spPr>
        <p:txBody>
          <a:bodyPr/>
          <a:lstStyle/>
          <a:p>
            <a:fld id="{023126B9-07AC-4BAF-B3D7-FAC1D3999DA4}" type="slidenum">
              <a:rPr lang="zh-CN" altLang="en-US" smtClean="0"/>
              <a:t>13</a:t>
            </a:fld>
            <a:endParaRPr lang="zh-CN" altLang="en-US" dirty="0"/>
          </a:p>
        </p:txBody>
      </p:sp>
      <p:sp>
        <p:nvSpPr>
          <p:cNvPr id="8" name="文本框 7"/>
          <p:cNvSpPr txBox="1"/>
          <p:nvPr/>
        </p:nvSpPr>
        <p:spPr>
          <a:xfrm>
            <a:off x="1233556" y="357012"/>
            <a:ext cx="6569324" cy="461665"/>
          </a:xfrm>
          <a:prstGeom prst="rect">
            <a:avLst/>
          </a:prstGeom>
          <a:noFill/>
        </p:spPr>
        <p:txBody>
          <a:bodyPr wrap="square" rtlCol="0">
            <a:spAutoFit/>
          </a:bodyPr>
          <a:lstStyle/>
          <a:p>
            <a:pPr>
              <a:defRPr/>
            </a:pPr>
            <a:r>
              <a:rPr lang="zh-CN" altLang="en-US" sz="2400" b="1" dirty="0">
                <a:solidFill>
                  <a:schemeClr val="bg2">
                    <a:lumMod val="25000"/>
                  </a:schemeClr>
                </a:solidFill>
                <a:latin typeface="Microsoft YaHei" panose="020B0503020204020204" pitchFamily="34" charset="-122"/>
                <a:ea typeface="Microsoft YaHei" panose="020B0503020204020204" pitchFamily="34" charset="-122"/>
              </a:rPr>
              <a:t>最大团的相关算法和应用</a:t>
            </a:r>
          </a:p>
        </p:txBody>
      </p:sp>
      <p:sp>
        <p:nvSpPr>
          <p:cNvPr id="9" name="任意多边形 8"/>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0" name="图片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1" name="文本框 10"/>
          <p:cNvSpPr txBox="1"/>
          <p:nvPr/>
        </p:nvSpPr>
        <p:spPr>
          <a:xfrm>
            <a:off x="1253876" y="827253"/>
            <a:ext cx="2521290" cy="369332"/>
          </a:xfrm>
          <a:prstGeom prst="rect">
            <a:avLst/>
          </a:prstGeom>
          <a:noFill/>
        </p:spPr>
        <p:txBody>
          <a:bodyPr wrap="square" rtlCol="0">
            <a:spAutoFit/>
          </a:bodyPr>
          <a:lstStyle/>
          <a:p>
            <a:r>
              <a:rPr lang="zh-CN" altLang="en-US" dirty="0">
                <a:solidFill>
                  <a:schemeClr val="bg2">
                    <a:lumMod val="25000"/>
                  </a:schemeClr>
                </a:solidFill>
                <a:latin typeface="方正兰亭粗黑_GBK" panose="02000000000000000000" pitchFamily="2" charset="-122"/>
                <a:ea typeface="方正兰亭粗黑_GBK" panose="02000000000000000000" pitchFamily="2" charset="-122"/>
              </a:rPr>
              <a:t>第二个方法</a:t>
            </a:r>
            <a:r>
              <a:rPr lang="en-US" altLang="zh-CN" dirty="0">
                <a:solidFill>
                  <a:schemeClr val="bg2">
                    <a:lumMod val="25000"/>
                  </a:schemeClr>
                </a:solidFill>
                <a:latin typeface="方正兰亭粗黑_GBK" panose="02000000000000000000" pitchFamily="2" charset="-122"/>
                <a:ea typeface="方正兰亭粗黑_GBK" panose="02000000000000000000" pitchFamily="2" charset="-122"/>
              </a:rPr>
              <a:t>~</a:t>
            </a:r>
            <a:endParaRPr lang="zh-CN" altLang="en-US"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12" name="矩形 11">
            <a:extLst>
              <a:ext uri="{FF2B5EF4-FFF2-40B4-BE49-F238E27FC236}">
                <a16:creationId xmlns:a16="http://schemas.microsoft.com/office/drawing/2014/main" id="{F743027A-FA50-4CDC-9A40-AE8E9959A7F4}"/>
              </a:ext>
            </a:extLst>
          </p:cNvPr>
          <p:cNvSpPr/>
          <p:nvPr/>
        </p:nvSpPr>
        <p:spPr>
          <a:xfrm>
            <a:off x="-49591" y="1792065"/>
            <a:ext cx="2653496" cy="2476845"/>
          </a:xfrm>
          <a:prstGeom prst="rect">
            <a:avLst/>
          </a:prstGeom>
          <a:solidFill>
            <a:srgbClr val="EEEEEE"/>
          </a:solidFill>
          <a:ln w="9525">
            <a:solidFill>
              <a:srgbClr val="E0E0E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Microsoft YaHei" panose="020B0503020204020204" pitchFamily="34" charset="-122"/>
              <a:ea typeface="Microsoft YaHei" panose="020B0503020204020204" pitchFamily="34" charset="-122"/>
            </a:endParaRPr>
          </a:p>
        </p:txBody>
      </p:sp>
      <p:sp>
        <p:nvSpPr>
          <p:cNvPr id="13" name="矩形 12">
            <a:extLst>
              <a:ext uri="{FF2B5EF4-FFF2-40B4-BE49-F238E27FC236}">
                <a16:creationId xmlns:a16="http://schemas.microsoft.com/office/drawing/2014/main" id="{94D56DBC-33FE-45E0-8C6F-C1753533F5AD}"/>
              </a:ext>
            </a:extLst>
          </p:cNvPr>
          <p:cNvSpPr/>
          <p:nvPr/>
        </p:nvSpPr>
        <p:spPr>
          <a:xfrm>
            <a:off x="221895" y="3763129"/>
            <a:ext cx="2110524" cy="410947"/>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zh-CN" altLang="en-US" dirty="0">
                <a:solidFill>
                  <a:srgbClr val="333333"/>
                </a:solidFill>
                <a:latin typeface="Microsoft YaHei" panose="020B0503020204020204" pitchFamily="34" charset="-122"/>
                <a:ea typeface="Microsoft YaHei" panose="020B0503020204020204" pitchFamily="34" charset="-122"/>
              </a:rPr>
              <a:t>遗传方法</a:t>
            </a:r>
          </a:p>
        </p:txBody>
      </p:sp>
      <p:pic>
        <p:nvPicPr>
          <p:cNvPr id="14" name="图片 13">
            <a:extLst>
              <a:ext uri="{FF2B5EF4-FFF2-40B4-BE49-F238E27FC236}">
                <a16:creationId xmlns:a16="http://schemas.microsoft.com/office/drawing/2014/main" id="{839A912B-22E4-4F46-B214-5E633927F86B}"/>
              </a:ext>
            </a:extLst>
          </p:cNvPr>
          <p:cNvPicPr>
            <a:picLocks noChangeAspect="1"/>
          </p:cNvPicPr>
          <p:nvPr/>
        </p:nvPicPr>
        <p:blipFill>
          <a:blip r:embed="rId3"/>
          <a:stretch>
            <a:fillRect/>
          </a:stretch>
        </p:blipFill>
        <p:spPr>
          <a:xfrm>
            <a:off x="321482" y="2018891"/>
            <a:ext cx="1911349" cy="1773594"/>
          </a:xfrm>
          <a:prstGeom prst="rect">
            <a:avLst/>
          </a:prstGeom>
        </p:spPr>
      </p:pic>
    </p:spTree>
    <p:extLst>
      <p:ext uri="{BB962C8B-B14F-4D97-AF65-F5344CB8AC3E}">
        <p14:creationId xmlns:p14="http://schemas.microsoft.com/office/powerpoint/2010/main" val="3842030128"/>
      </p:ext>
    </p:extLst>
  </p:cSld>
  <p:clrMapOvr>
    <a:masterClrMapping/>
  </p:clrMapOvr>
  <p:transition spd="slow">
    <p:cove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428529" y="1599532"/>
            <a:ext cx="11334941" cy="5372200"/>
          </a:xfrm>
          <a:custGeom>
            <a:avLst/>
            <a:gdLst>
              <a:gd name="connsiteX0" fmla="*/ 1105850 w 7559675"/>
              <a:gd name="connsiteY0" fmla="*/ 0 h 2476500"/>
              <a:gd name="connsiteX1" fmla="*/ 1309948 w 7559675"/>
              <a:gd name="connsiteY1" fmla="*/ 241300 h 2476500"/>
              <a:gd name="connsiteX2" fmla="*/ 7559675 w 7559675"/>
              <a:gd name="connsiteY2" fmla="*/ 241300 h 2476500"/>
              <a:gd name="connsiteX3" fmla="*/ 7559675 w 7559675"/>
              <a:gd name="connsiteY3" fmla="*/ 2476500 h 2476500"/>
              <a:gd name="connsiteX4" fmla="*/ 0 w 7559675"/>
              <a:gd name="connsiteY4" fmla="*/ 2476500 h 2476500"/>
              <a:gd name="connsiteX5" fmla="*/ 0 w 7559675"/>
              <a:gd name="connsiteY5" fmla="*/ 241300 h 2476500"/>
              <a:gd name="connsiteX6" fmla="*/ 901752 w 7559675"/>
              <a:gd name="connsiteY6" fmla="*/ 241300 h 2476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59675" h="2476500">
                <a:moveTo>
                  <a:pt x="1105850" y="0"/>
                </a:moveTo>
                <a:lnTo>
                  <a:pt x="1309948" y="241300"/>
                </a:lnTo>
                <a:lnTo>
                  <a:pt x="7559675" y="241300"/>
                </a:lnTo>
                <a:lnTo>
                  <a:pt x="7559675" y="2476500"/>
                </a:lnTo>
                <a:lnTo>
                  <a:pt x="0" y="2476500"/>
                </a:lnTo>
                <a:lnTo>
                  <a:pt x="0" y="241300"/>
                </a:lnTo>
                <a:lnTo>
                  <a:pt x="901752" y="241300"/>
                </a:lnTo>
                <a:close/>
              </a:path>
            </a:pathLst>
          </a:custGeom>
          <a:ln>
            <a:solidFill>
              <a:srgbClr val="DBDBDB"/>
            </a:solidFill>
          </a:ln>
        </p:spPr>
        <p:style>
          <a:lnRef idx="1">
            <a:schemeClr val="accent1"/>
          </a:lnRef>
          <a:fillRef idx="0">
            <a:schemeClr val="accent1"/>
          </a:fillRef>
          <a:effectRef idx="0">
            <a:schemeClr val="accent1"/>
          </a:effectRef>
          <a:fontRef idx="minor">
            <a:schemeClr val="tx1"/>
          </a:fontRef>
        </p:style>
        <p:txBody>
          <a:bodyPr tIns="288000" anchor="ctr"/>
          <a:lstStyle/>
          <a:p>
            <a:r>
              <a:rPr lang="zh-CN" altLang="zh-CN" dirty="0"/>
              <a:t>模拟退火算法</a:t>
            </a:r>
          </a:p>
          <a:p>
            <a:r>
              <a:rPr lang="en-US" altLang="zh-CN" dirty="0"/>
              <a:t>         </a:t>
            </a:r>
            <a:r>
              <a:rPr lang="zh-CN" altLang="zh-CN" dirty="0"/>
              <a:t>模拟退火是一种通用的概率演算法，常用来在一定时间内寻找在一个很大搜索空间中的近似最优解。模擬退火是</a:t>
            </a:r>
            <a:r>
              <a:rPr lang="en-US" altLang="zh-CN" dirty="0"/>
              <a:t>S. Kirkpatrick, C. D. </a:t>
            </a:r>
            <a:r>
              <a:rPr lang="en-US" altLang="zh-CN" dirty="0" err="1"/>
              <a:t>Gelatt</a:t>
            </a:r>
            <a:r>
              <a:rPr lang="zh-CN" altLang="zh-CN" dirty="0"/>
              <a:t>和</a:t>
            </a:r>
            <a:r>
              <a:rPr lang="en-US" altLang="zh-CN" dirty="0"/>
              <a:t>M. P. </a:t>
            </a:r>
            <a:r>
              <a:rPr lang="en-US" altLang="zh-CN" dirty="0" err="1"/>
              <a:t>Vecchi</a:t>
            </a:r>
            <a:r>
              <a:rPr lang="zh-CN" altLang="zh-CN" dirty="0"/>
              <a:t>在</a:t>
            </a:r>
            <a:r>
              <a:rPr lang="en-US" altLang="zh-CN" dirty="0"/>
              <a:t>1983</a:t>
            </a:r>
            <a:r>
              <a:rPr lang="zh-CN" altLang="zh-CN" dirty="0"/>
              <a:t>年所发明而</a:t>
            </a:r>
            <a:r>
              <a:rPr lang="en-US" altLang="zh-CN" dirty="0"/>
              <a:t>V. </a:t>
            </a:r>
            <a:r>
              <a:rPr lang="en-US" altLang="zh-CN" dirty="0" err="1"/>
              <a:t>Černý</a:t>
            </a:r>
            <a:r>
              <a:rPr lang="zh-CN" altLang="zh-CN" dirty="0"/>
              <a:t>在</a:t>
            </a:r>
            <a:r>
              <a:rPr lang="en-US" altLang="zh-CN" dirty="0"/>
              <a:t>1985</a:t>
            </a:r>
            <a:r>
              <a:rPr lang="zh-CN" altLang="zh-CN" dirty="0"/>
              <a:t>年也独立发明此演算法。</a:t>
            </a:r>
          </a:p>
          <a:p>
            <a:r>
              <a:rPr lang="zh-CN" altLang="zh-CN" dirty="0"/>
              <a:t>模拟退火来自冶金学的专有名词退火。退火是将材料加热后再经特定速率冷却，目的是增大晶粒的体积，并且减少晶格中的缺陷。材料中的原子原来会停留在使内能有局部最小值的位置，加热使能量变大，原子会离开原来位置，而随机在其他位置中移动。退火冷却时速度较慢，使得原子有较多可能可以找到内能比原先更低的位置。</a:t>
            </a:r>
          </a:p>
          <a:p>
            <a:r>
              <a:rPr lang="en-US" altLang="zh-CN" dirty="0"/>
              <a:t>         </a:t>
            </a:r>
            <a:r>
              <a:rPr lang="zh-CN" altLang="zh-CN" dirty="0"/>
              <a:t>模拟退火的原理也和金属退火的原理近似：我们将热力学的理论套用到统计学上，将搜寻空间内每一点想像成空气内的分子；分子的能量，就是它本身的动能；而搜寻空间内的每一点，也像空气分子一样带有“能量”，以表示该点对命题的合适程度。演算法先以搜寻空间内一个任意点作起始：每一步先选择一个“邻居”，然后再计算从现有位置到达“邻居”的概率。</a:t>
            </a:r>
          </a:p>
          <a:p>
            <a:r>
              <a:rPr lang="en-US" altLang="zh-CN" dirty="0"/>
              <a:t>         </a:t>
            </a:r>
            <a:r>
              <a:rPr lang="zh-CN" altLang="zh-CN" dirty="0"/>
              <a:t>可以证明，模拟退火算法所得的解依概率收敛到全局最优解。</a:t>
            </a:r>
          </a:p>
          <a:p>
            <a:pPr algn="just">
              <a:lnSpc>
                <a:spcPct val="150000"/>
              </a:lnSpc>
              <a:defRPr/>
            </a:pPr>
            <a:r>
              <a:rPr lang="en-US" altLang="zh-CN" sz="1600" dirty="0">
                <a:solidFill>
                  <a:srgbClr val="000000"/>
                </a:solidFill>
                <a:latin typeface="Microsoft YaHei" panose="020B0503020204020204" pitchFamily="34" charset="-122"/>
                <a:ea typeface="Microsoft YaHei" panose="020B0503020204020204" pitchFamily="34" charset="-122"/>
              </a:rPr>
              <a:t>	</a:t>
            </a:r>
          </a:p>
        </p:txBody>
      </p:sp>
      <p:sp>
        <p:nvSpPr>
          <p:cNvPr id="3" name="任意多边形 2"/>
          <p:cNvSpPr/>
          <p:nvPr/>
        </p:nvSpPr>
        <p:spPr>
          <a:xfrm>
            <a:off x="7234882" y="853463"/>
            <a:ext cx="1636712" cy="1636712"/>
          </a:xfrm>
          <a:custGeom>
            <a:avLst/>
            <a:gdLst>
              <a:gd name="connsiteX0" fmla="*/ 798308 w 1596616"/>
              <a:gd name="connsiteY0" fmla="*/ 159481 h 1596616"/>
              <a:gd name="connsiteX1" fmla="*/ 159481 w 1596616"/>
              <a:gd name="connsiteY1" fmla="*/ 798308 h 1596616"/>
              <a:gd name="connsiteX2" fmla="*/ 798308 w 1596616"/>
              <a:gd name="connsiteY2" fmla="*/ 1437135 h 1596616"/>
              <a:gd name="connsiteX3" fmla="*/ 1437135 w 1596616"/>
              <a:gd name="connsiteY3" fmla="*/ 798308 h 1596616"/>
              <a:gd name="connsiteX4" fmla="*/ 798308 w 1596616"/>
              <a:gd name="connsiteY4" fmla="*/ 159481 h 1596616"/>
              <a:gd name="connsiteX5" fmla="*/ 798308 w 1596616"/>
              <a:gd name="connsiteY5" fmla="*/ 0 h 1596616"/>
              <a:gd name="connsiteX6" fmla="*/ 1596616 w 1596616"/>
              <a:gd name="connsiteY6" fmla="*/ 798308 h 1596616"/>
              <a:gd name="connsiteX7" fmla="*/ 798308 w 1596616"/>
              <a:gd name="connsiteY7" fmla="*/ 1596616 h 1596616"/>
              <a:gd name="connsiteX8" fmla="*/ 0 w 1596616"/>
              <a:gd name="connsiteY8" fmla="*/ 798308 h 1596616"/>
              <a:gd name="connsiteX9" fmla="*/ 798308 w 1596616"/>
              <a:gd name="connsiteY9" fmla="*/ 0 h 1596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6616" h="1596616">
                <a:moveTo>
                  <a:pt x="798308" y="159481"/>
                </a:moveTo>
                <a:cubicBezTo>
                  <a:pt x="445494" y="159481"/>
                  <a:pt x="159481" y="445494"/>
                  <a:pt x="159481" y="798308"/>
                </a:cubicBezTo>
                <a:cubicBezTo>
                  <a:pt x="159481" y="1151122"/>
                  <a:pt x="445494" y="1437135"/>
                  <a:pt x="798308" y="1437135"/>
                </a:cubicBezTo>
                <a:cubicBezTo>
                  <a:pt x="1151122" y="1437135"/>
                  <a:pt x="1437135" y="1151122"/>
                  <a:pt x="1437135" y="798308"/>
                </a:cubicBezTo>
                <a:cubicBezTo>
                  <a:pt x="1437135" y="445494"/>
                  <a:pt x="1151122" y="159481"/>
                  <a:pt x="798308" y="159481"/>
                </a:cubicBezTo>
                <a:close/>
                <a:moveTo>
                  <a:pt x="798308" y="0"/>
                </a:moveTo>
                <a:cubicBezTo>
                  <a:pt x="1239201" y="0"/>
                  <a:pt x="1596616" y="357415"/>
                  <a:pt x="1596616" y="798308"/>
                </a:cubicBezTo>
                <a:cubicBezTo>
                  <a:pt x="1596616" y="1239201"/>
                  <a:pt x="1239201" y="1596616"/>
                  <a:pt x="798308" y="1596616"/>
                </a:cubicBezTo>
                <a:cubicBezTo>
                  <a:pt x="357415" y="1596616"/>
                  <a:pt x="0" y="1239201"/>
                  <a:pt x="0" y="798308"/>
                </a:cubicBezTo>
                <a:cubicBezTo>
                  <a:pt x="0" y="357415"/>
                  <a:pt x="357415" y="0"/>
                  <a:pt x="7983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0" rIns="0" bIns="0" anchor="ctr"/>
          <a:lstStyle/>
          <a:p>
            <a:pPr algn="ctr">
              <a:defRPr/>
            </a:pPr>
            <a:endParaRPr lang="zh-CN" altLang="en-US" sz="2400" b="1" dirty="0">
              <a:solidFill>
                <a:schemeClr val="accent1"/>
              </a:solidFill>
              <a:latin typeface="Microsoft YaHei" panose="020B0503020204020204" pitchFamily="34" charset="-122"/>
              <a:ea typeface="Microsoft YaHei" panose="020B0503020204020204" pitchFamily="34" charset="-122"/>
            </a:endParaRPr>
          </a:p>
        </p:txBody>
      </p:sp>
      <p:sp>
        <p:nvSpPr>
          <p:cNvPr id="5" name="椭圆 4"/>
          <p:cNvSpPr/>
          <p:nvPr/>
        </p:nvSpPr>
        <p:spPr>
          <a:xfrm>
            <a:off x="7234882" y="35107"/>
            <a:ext cx="1636713" cy="16367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zh-CN" altLang="en-US" sz="4000" dirty="0">
              <a:solidFill>
                <a:srgbClr val="FFFFFF"/>
              </a:solidFill>
            </a:endParaRPr>
          </a:p>
        </p:txBody>
      </p:sp>
      <p:sp>
        <p:nvSpPr>
          <p:cNvPr id="6" name="灯片编号占位符 5"/>
          <p:cNvSpPr>
            <a:spLocks noGrp="1"/>
          </p:cNvSpPr>
          <p:nvPr>
            <p:ph type="sldNum" sz="quarter" idx="10"/>
          </p:nvPr>
        </p:nvSpPr>
        <p:spPr>
          <a:xfrm>
            <a:off x="10754360" y="6329860"/>
            <a:ext cx="1437640" cy="365125"/>
          </a:xfrm>
        </p:spPr>
        <p:txBody>
          <a:bodyPr/>
          <a:lstStyle/>
          <a:p>
            <a:fld id="{023126B9-07AC-4BAF-B3D7-FAC1D3999DA4}" type="slidenum">
              <a:rPr lang="zh-CN" altLang="en-US" smtClean="0"/>
              <a:t>14</a:t>
            </a:fld>
            <a:endParaRPr lang="zh-CN" altLang="en-US" dirty="0"/>
          </a:p>
        </p:txBody>
      </p:sp>
      <p:sp>
        <p:nvSpPr>
          <p:cNvPr id="8" name="文本框 7"/>
          <p:cNvSpPr txBox="1"/>
          <p:nvPr/>
        </p:nvSpPr>
        <p:spPr>
          <a:xfrm>
            <a:off x="1233556" y="357012"/>
            <a:ext cx="6569324" cy="461665"/>
          </a:xfrm>
          <a:prstGeom prst="rect">
            <a:avLst/>
          </a:prstGeom>
          <a:noFill/>
        </p:spPr>
        <p:txBody>
          <a:bodyPr wrap="square" rtlCol="0">
            <a:spAutoFit/>
          </a:bodyPr>
          <a:lstStyle/>
          <a:p>
            <a:pPr>
              <a:defRPr/>
            </a:pPr>
            <a:r>
              <a:rPr lang="zh-CN" altLang="en-US" sz="2400" b="1" dirty="0">
                <a:solidFill>
                  <a:schemeClr val="bg2">
                    <a:lumMod val="25000"/>
                  </a:schemeClr>
                </a:solidFill>
                <a:latin typeface="Microsoft YaHei" panose="020B0503020204020204" pitchFamily="34" charset="-122"/>
                <a:ea typeface="Microsoft YaHei" panose="020B0503020204020204" pitchFamily="34" charset="-122"/>
              </a:rPr>
              <a:t>最大团的相关算法和应用</a:t>
            </a:r>
          </a:p>
        </p:txBody>
      </p:sp>
      <p:sp>
        <p:nvSpPr>
          <p:cNvPr id="9" name="任意多边形 8"/>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0" name="图片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1" name="文本框 10"/>
          <p:cNvSpPr txBox="1"/>
          <p:nvPr/>
        </p:nvSpPr>
        <p:spPr>
          <a:xfrm>
            <a:off x="1253876" y="827253"/>
            <a:ext cx="2521290" cy="369332"/>
          </a:xfrm>
          <a:prstGeom prst="rect">
            <a:avLst/>
          </a:prstGeom>
          <a:noFill/>
        </p:spPr>
        <p:txBody>
          <a:bodyPr wrap="square" rtlCol="0">
            <a:spAutoFit/>
          </a:bodyPr>
          <a:lstStyle/>
          <a:p>
            <a:r>
              <a:rPr lang="zh-CN" altLang="en-US" dirty="0">
                <a:solidFill>
                  <a:schemeClr val="bg2">
                    <a:lumMod val="25000"/>
                  </a:schemeClr>
                </a:solidFill>
                <a:latin typeface="方正兰亭粗黑_GBK" panose="02000000000000000000" pitchFamily="2" charset="-122"/>
                <a:ea typeface="方正兰亭粗黑_GBK" panose="02000000000000000000" pitchFamily="2" charset="-122"/>
              </a:rPr>
              <a:t>玄学方法</a:t>
            </a:r>
          </a:p>
        </p:txBody>
      </p:sp>
      <p:sp>
        <p:nvSpPr>
          <p:cNvPr id="12" name="矩形 11">
            <a:extLst>
              <a:ext uri="{FF2B5EF4-FFF2-40B4-BE49-F238E27FC236}">
                <a16:creationId xmlns:a16="http://schemas.microsoft.com/office/drawing/2014/main" id="{F743027A-FA50-4CDC-9A40-AE8E9959A7F4}"/>
              </a:ext>
            </a:extLst>
          </p:cNvPr>
          <p:cNvSpPr/>
          <p:nvPr/>
        </p:nvSpPr>
        <p:spPr>
          <a:xfrm>
            <a:off x="7082381" y="35107"/>
            <a:ext cx="2653496" cy="2476845"/>
          </a:xfrm>
          <a:prstGeom prst="rect">
            <a:avLst/>
          </a:prstGeom>
          <a:solidFill>
            <a:srgbClr val="EEEEEE"/>
          </a:solidFill>
          <a:ln w="9525">
            <a:solidFill>
              <a:srgbClr val="E0E0E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Microsoft YaHei" panose="020B0503020204020204" pitchFamily="34" charset="-122"/>
              <a:ea typeface="Microsoft YaHei" panose="020B0503020204020204" pitchFamily="34" charset="-122"/>
            </a:endParaRPr>
          </a:p>
        </p:txBody>
      </p:sp>
      <p:sp>
        <p:nvSpPr>
          <p:cNvPr id="13" name="矩形 12">
            <a:extLst>
              <a:ext uri="{FF2B5EF4-FFF2-40B4-BE49-F238E27FC236}">
                <a16:creationId xmlns:a16="http://schemas.microsoft.com/office/drawing/2014/main" id="{94D56DBC-33FE-45E0-8C6F-C1753533F5AD}"/>
              </a:ext>
            </a:extLst>
          </p:cNvPr>
          <p:cNvSpPr/>
          <p:nvPr/>
        </p:nvSpPr>
        <p:spPr>
          <a:xfrm>
            <a:off x="7353867" y="2006171"/>
            <a:ext cx="2110524" cy="410947"/>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zh-CN" altLang="en-US" dirty="0">
                <a:solidFill>
                  <a:srgbClr val="333333"/>
                </a:solidFill>
                <a:latin typeface="Microsoft YaHei" panose="020B0503020204020204" pitchFamily="34" charset="-122"/>
                <a:ea typeface="Microsoft YaHei" panose="020B0503020204020204" pitchFamily="34" charset="-122"/>
              </a:rPr>
              <a:t>遗传方法</a:t>
            </a:r>
          </a:p>
        </p:txBody>
      </p:sp>
      <p:pic>
        <p:nvPicPr>
          <p:cNvPr id="14" name="图片 13">
            <a:extLst>
              <a:ext uri="{FF2B5EF4-FFF2-40B4-BE49-F238E27FC236}">
                <a16:creationId xmlns:a16="http://schemas.microsoft.com/office/drawing/2014/main" id="{839A912B-22E4-4F46-B214-5E633927F86B}"/>
              </a:ext>
            </a:extLst>
          </p:cNvPr>
          <p:cNvPicPr>
            <a:picLocks noChangeAspect="1"/>
          </p:cNvPicPr>
          <p:nvPr/>
        </p:nvPicPr>
        <p:blipFill>
          <a:blip r:embed="rId3"/>
          <a:stretch>
            <a:fillRect/>
          </a:stretch>
        </p:blipFill>
        <p:spPr>
          <a:xfrm>
            <a:off x="7453454" y="261933"/>
            <a:ext cx="1911349" cy="1773594"/>
          </a:xfrm>
          <a:prstGeom prst="rect">
            <a:avLst/>
          </a:prstGeom>
        </p:spPr>
      </p:pic>
      <p:sp>
        <p:nvSpPr>
          <p:cNvPr id="15" name="矩形 14">
            <a:extLst>
              <a:ext uri="{FF2B5EF4-FFF2-40B4-BE49-F238E27FC236}">
                <a16:creationId xmlns:a16="http://schemas.microsoft.com/office/drawing/2014/main" id="{41A14380-B611-414F-8087-CEFAD84388D4}"/>
              </a:ext>
            </a:extLst>
          </p:cNvPr>
          <p:cNvSpPr/>
          <p:nvPr/>
        </p:nvSpPr>
        <p:spPr>
          <a:xfrm>
            <a:off x="7131972" y="35107"/>
            <a:ext cx="3910036" cy="2476845"/>
          </a:xfrm>
          <a:prstGeom prst="rect">
            <a:avLst/>
          </a:prstGeom>
          <a:solidFill>
            <a:srgbClr val="EEEEEE"/>
          </a:solidFill>
          <a:ln w="9525">
            <a:solidFill>
              <a:srgbClr val="E0E0E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latin typeface="Microsoft YaHei" panose="020B0503020204020204" pitchFamily="34" charset="-122"/>
              <a:ea typeface="Microsoft YaHei" panose="020B0503020204020204" pitchFamily="34" charset="-122"/>
            </a:endParaRPr>
          </a:p>
        </p:txBody>
      </p:sp>
      <p:sp>
        <p:nvSpPr>
          <p:cNvPr id="16" name="矩形 15">
            <a:extLst>
              <a:ext uri="{FF2B5EF4-FFF2-40B4-BE49-F238E27FC236}">
                <a16:creationId xmlns:a16="http://schemas.microsoft.com/office/drawing/2014/main" id="{E3E2F7B4-C0EB-4F6E-893A-14983FB537B1}"/>
              </a:ext>
            </a:extLst>
          </p:cNvPr>
          <p:cNvSpPr/>
          <p:nvPr/>
        </p:nvSpPr>
        <p:spPr>
          <a:xfrm>
            <a:off x="7995266" y="1981747"/>
            <a:ext cx="2110524" cy="410947"/>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zh-CN" altLang="en-US" dirty="0">
                <a:solidFill>
                  <a:srgbClr val="333333"/>
                </a:solidFill>
                <a:latin typeface="Microsoft YaHei" panose="020B0503020204020204" pitchFamily="34" charset="-122"/>
                <a:ea typeface="Microsoft YaHei" panose="020B0503020204020204" pitchFamily="34" charset="-122"/>
              </a:rPr>
              <a:t>模拟退火方法</a:t>
            </a:r>
          </a:p>
        </p:txBody>
      </p:sp>
      <p:pic>
        <p:nvPicPr>
          <p:cNvPr id="17" name="图片 16">
            <a:extLst>
              <a:ext uri="{FF2B5EF4-FFF2-40B4-BE49-F238E27FC236}">
                <a16:creationId xmlns:a16="http://schemas.microsoft.com/office/drawing/2014/main" id="{DE65E5A3-040A-46F3-87DB-AE3C69D6F4BC}"/>
              </a:ext>
            </a:extLst>
          </p:cNvPr>
          <p:cNvPicPr>
            <a:picLocks noChangeAspect="1"/>
          </p:cNvPicPr>
          <p:nvPr/>
        </p:nvPicPr>
        <p:blipFill>
          <a:blip r:embed="rId4"/>
          <a:stretch>
            <a:fillRect/>
          </a:stretch>
        </p:blipFill>
        <p:spPr>
          <a:xfrm>
            <a:off x="7403458" y="536518"/>
            <a:ext cx="3638550" cy="1171575"/>
          </a:xfrm>
          <a:prstGeom prst="rect">
            <a:avLst/>
          </a:prstGeom>
        </p:spPr>
      </p:pic>
    </p:spTree>
    <p:extLst>
      <p:ext uri="{BB962C8B-B14F-4D97-AF65-F5344CB8AC3E}">
        <p14:creationId xmlns:p14="http://schemas.microsoft.com/office/powerpoint/2010/main" val="2961828714"/>
      </p:ext>
    </p:extLst>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428529" y="1599532"/>
            <a:ext cx="11334941" cy="5372200"/>
          </a:xfrm>
          <a:custGeom>
            <a:avLst/>
            <a:gdLst>
              <a:gd name="connsiteX0" fmla="*/ 1105850 w 7559675"/>
              <a:gd name="connsiteY0" fmla="*/ 0 h 2476500"/>
              <a:gd name="connsiteX1" fmla="*/ 1309948 w 7559675"/>
              <a:gd name="connsiteY1" fmla="*/ 241300 h 2476500"/>
              <a:gd name="connsiteX2" fmla="*/ 7559675 w 7559675"/>
              <a:gd name="connsiteY2" fmla="*/ 241300 h 2476500"/>
              <a:gd name="connsiteX3" fmla="*/ 7559675 w 7559675"/>
              <a:gd name="connsiteY3" fmla="*/ 2476500 h 2476500"/>
              <a:gd name="connsiteX4" fmla="*/ 0 w 7559675"/>
              <a:gd name="connsiteY4" fmla="*/ 2476500 h 2476500"/>
              <a:gd name="connsiteX5" fmla="*/ 0 w 7559675"/>
              <a:gd name="connsiteY5" fmla="*/ 241300 h 2476500"/>
              <a:gd name="connsiteX6" fmla="*/ 901752 w 7559675"/>
              <a:gd name="connsiteY6" fmla="*/ 241300 h 2476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59675" h="2476500">
                <a:moveTo>
                  <a:pt x="1105850" y="0"/>
                </a:moveTo>
                <a:lnTo>
                  <a:pt x="1309948" y="241300"/>
                </a:lnTo>
                <a:lnTo>
                  <a:pt x="7559675" y="241300"/>
                </a:lnTo>
                <a:lnTo>
                  <a:pt x="7559675" y="2476500"/>
                </a:lnTo>
                <a:lnTo>
                  <a:pt x="0" y="2476500"/>
                </a:lnTo>
                <a:lnTo>
                  <a:pt x="0" y="241300"/>
                </a:lnTo>
                <a:lnTo>
                  <a:pt x="901752" y="241300"/>
                </a:lnTo>
                <a:close/>
              </a:path>
            </a:pathLst>
          </a:custGeom>
          <a:ln>
            <a:solidFill>
              <a:srgbClr val="DBDBDB"/>
            </a:solidFill>
          </a:ln>
        </p:spPr>
        <p:style>
          <a:lnRef idx="1">
            <a:schemeClr val="accent1"/>
          </a:lnRef>
          <a:fillRef idx="0">
            <a:schemeClr val="accent1"/>
          </a:fillRef>
          <a:effectRef idx="0">
            <a:schemeClr val="accent1"/>
          </a:effectRef>
          <a:fontRef idx="minor">
            <a:schemeClr val="tx1"/>
          </a:fontRef>
        </p:style>
        <p:txBody>
          <a:bodyPr tIns="288000" anchor="ctr"/>
          <a:lstStyle/>
          <a:p>
            <a:r>
              <a:rPr lang="zh-CN" altLang="zh-CN" dirty="0"/>
              <a:t>演算步骤：</a:t>
            </a:r>
          </a:p>
          <a:p>
            <a:pPr lvl="0"/>
            <a:r>
              <a:rPr lang="zh-CN" altLang="en-US" dirty="0"/>
              <a:t>一、</a:t>
            </a:r>
            <a:r>
              <a:rPr lang="zh-CN" altLang="zh-CN" dirty="0"/>
              <a:t>初始化</a:t>
            </a:r>
          </a:p>
          <a:p>
            <a:r>
              <a:rPr lang="en-US" altLang="zh-CN" dirty="0"/>
              <a:t>         </a:t>
            </a:r>
            <a:r>
              <a:rPr lang="zh-CN" altLang="zh-CN" dirty="0"/>
              <a:t>生成一个可行的解最为输入，并定义一个足够大的值作为初始温度。</a:t>
            </a:r>
          </a:p>
          <a:p>
            <a:pPr lvl="0"/>
            <a:r>
              <a:rPr lang="zh-CN" altLang="en-US" dirty="0"/>
              <a:t>二、</a:t>
            </a:r>
            <a:r>
              <a:rPr lang="zh-CN" altLang="zh-CN" dirty="0"/>
              <a:t>迭代过程</a:t>
            </a:r>
          </a:p>
          <a:p>
            <a:r>
              <a:rPr lang="en-US" altLang="zh-CN" dirty="0"/>
              <a:t>        </a:t>
            </a:r>
            <a:r>
              <a:rPr lang="zh-CN" altLang="zh-CN" dirty="0"/>
              <a:t>这是核步骤，分为新解的产生和接受新解两部分。</a:t>
            </a:r>
          </a:p>
          <a:p>
            <a:pPr lvl="0"/>
            <a:r>
              <a:rPr lang="en-US" altLang="zh-CN" dirty="0"/>
              <a:t>        1</a:t>
            </a:r>
            <a:r>
              <a:rPr lang="zh-CN" altLang="en-US" dirty="0"/>
              <a:t>、</a:t>
            </a:r>
            <a:r>
              <a:rPr lang="zh-CN" altLang="zh-CN" dirty="0"/>
              <a:t>由一个产生函数从当前解产生一个位于解空间的新解；为了便能与后续的计算和接受，一般选择由当</a:t>
            </a:r>
            <a:r>
              <a:rPr lang="zh-CN" altLang="en-US" dirty="0"/>
              <a:t>前</a:t>
            </a:r>
            <a:r>
              <a:rPr lang="zh-CN" altLang="zh-CN" dirty="0"/>
              <a:t>的解经过简单的变化即可产生新解的方法。</a:t>
            </a:r>
          </a:p>
          <a:p>
            <a:pPr lvl="0"/>
            <a:r>
              <a:rPr lang="en-US" altLang="zh-CN" dirty="0"/>
              <a:t>        2</a:t>
            </a:r>
            <a:r>
              <a:rPr lang="zh-CN" altLang="en-US" dirty="0"/>
              <a:t>、</a:t>
            </a:r>
            <a:r>
              <a:rPr lang="zh-CN" altLang="zh-CN" dirty="0"/>
              <a:t>计算与新解所对应的目标函数差。因为目标函数差仅仅由变换部分产生。</a:t>
            </a:r>
          </a:p>
          <a:p>
            <a:pPr lvl="0"/>
            <a:r>
              <a:rPr lang="en-US" altLang="zh-CN" dirty="0"/>
              <a:t>        3</a:t>
            </a:r>
            <a:r>
              <a:rPr lang="zh-CN" altLang="en-US" dirty="0"/>
              <a:t>、</a:t>
            </a:r>
            <a:r>
              <a:rPr lang="zh-CN" altLang="zh-CN" dirty="0"/>
              <a:t>判断新解是否能被接受，若新解更优的话就接受新的解，否则按照</a:t>
            </a:r>
            <a:r>
              <a:rPr lang="en-US" altLang="zh-CN" dirty="0"/>
              <a:t>exp</a:t>
            </a:r>
            <a:r>
              <a:rPr lang="zh-CN" altLang="zh-CN" dirty="0"/>
              <a:t>（</a:t>
            </a:r>
            <a:r>
              <a:rPr lang="en-US" altLang="zh-CN" dirty="0"/>
              <a:t>-</a:t>
            </a:r>
            <a:r>
              <a:rPr lang="en-US" altLang="zh-CN" dirty="0" err="1"/>
              <a:t>Δt</a:t>
            </a:r>
            <a:r>
              <a:rPr lang="en-US" altLang="zh-CN" dirty="0"/>
              <a:t>′/T</a:t>
            </a:r>
            <a:r>
              <a:rPr lang="zh-CN" altLang="zh-CN" dirty="0"/>
              <a:t>）的概率来接受不优的解。</a:t>
            </a:r>
          </a:p>
          <a:p>
            <a:pPr lvl="0"/>
            <a:r>
              <a:rPr lang="en-US" altLang="zh-CN" dirty="0"/>
              <a:t>        4</a:t>
            </a:r>
            <a:r>
              <a:rPr lang="zh-CN" altLang="en-US" dirty="0"/>
              <a:t>、</a:t>
            </a:r>
            <a:r>
              <a:rPr lang="zh-CN" altLang="zh-CN" dirty="0"/>
              <a:t>当新的解被确定接受后，新解代替当前的解，这只需将当前解中对应于产生新解时的变换部分予以实现，同时修正目标函数值即可。此时，当前解实现了一次迭代。可在此基础上开始下一轮试验。而当新解被判定为舍弃时，则在原当前解的基础上继续下一轮试验。</a:t>
            </a:r>
          </a:p>
          <a:p>
            <a:r>
              <a:rPr lang="en-US" altLang="zh-CN" dirty="0"/>
              <a:t>              </a:t>
            </a:r>
            <a:r>
              <a:rPr lang="zh-CN" altLang="zh-CN" dirty="0"/>
              <a:t>模拟退火算法与初始值无关，算法求得的解与初始解状态</a:t>
            </a:r>
            <a:r>
              <a:rPr lang="en-US" altLang="zh-CN" dirty="0"/>
              <a:t>S</a:t>
            </a:r>
            <a:r>
              <a:rPr lang="zh-CN" altLang="zh-CN" dirty="0"/>
              <a:t>（是算法迭代的起点）无关；模拟退火算法具有渐近收敛性，已在理论上被证明是一种以概率</a:t>
            </a:r>
            <a:r>
              <a:rPr lang="en-US" altLang="zh-CN" dirty="0"/>
              <a:t>1</a:t>
            </a:r>
            <a:r>
              <a:rPr lang="zh-CN" altLang="zh-CN" dirty="0"/>
              <a:t>收敛于全局最优解的全局优化算法；模拟退火算法具有并行性。</a:t>
            </a:r>
          </a:p>
          <a:p>
            <a:pPr algn="just">
              <a:lnSpc>
                <a:spcPct val="150000"/>
              </a:lnSpc>
              <a:defRPr/>
            </a:pPr>
            <a:r>
              <a:rPr lang="en-US" altLang="zh-CN" sz="1600" dirty="0">
                <a:solidFill>
                  <a:srgbClr val="000000"/>
                </a:solidFill>
                <a:latin typeface="Microsoft YaHei" panose="020B0503020204020204" pitchFamily="34" charset="-122"/>
                <a:ea typeface="Microsoft YaHei" panose="020B0503020204020204" pitchFamily="34" charset="-122"/>
              </a:rPr>
              <a:t>	</a:t>
            </a:r>
          </a:p>
        </p:txBody>
      </p:sp>
      <p:sp>
        <p:nvSpPr>
          <p:cNvPr id="3" name="任意多边形 2"/>
          <p:cNvSpPr/>
          <p:nvPr/>
        </p:nvSpPr>
        <p:spPr>
          <a:xfrm>
            <a:off x="7234882" y="853463"/>
            <a:ext cx="1636712" cy="1636712"/>
          </a:xfrm>
          <a:custGeom>
            <a:avLst/>
            <a:gdLst>
              <a:gd name="connsiteX0" fmla="*/ 798308 w 1596616"/>
              <a:gd name="connsiteY0" fmla="*/ 159481 h 1596616"/>
              <a:gd name="connsiteX1" fmla="*/ 159481 w 1596616"/>
              <a:gd name="connsiteY1" fmla="*/ 798308 h 1596616"/>
              <a:gd name="connsiteX2" fmla="*/ 798308 w 1596616"/>
              <a:gd name="connsiteY2" fmla="*/ 1437135 h 1596616"/>
              <a:gd name="connsiteX3" fmla="*/ 1437135 w 1596616"/>
              <a:gd name="connsiteY3" fmla="*/ 798308 h 1596616"/>
              <a:gd name="connsiteX4" fmla="*/ 798308 w 1596616"/>
              <a:gd name="connsiteY4" fmla="*/ 159481 h 1596616"/>
              <a:gd name="connsiteX5" fmla="*/ 798308 w 1596616"/>
              <a:gd name="connsiteY5" fmla="*/ 0 h 1596616"/>
              <a:gd name="connsiteX6" fmla="*/ 1596616 w 1596616"/>
              <a:gd name="connsiteY6" fmla="*/ 798308 h 1596616"/>
              <a:gd name="connsiteX7" fmla="*/ 798308 w 1596616"/>
              <a:gd name="connsiteY7" fmla="*/ 1596616 h 1596616"/>
              <a:gd name="connsiteX8" fmla="*/ 0 w 1596616"/>
              <a:gd name="connsiteY8" fmla="*/ 798308 h 1596616"/>
              <a:gd name="connsiteX9" fmla="*/ 798308 w 1596616"/>
              <a:gd name="connsiteY9" fmla="*/ 0 h 1596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6616" h="1596616">
                <a:moveTo>
                  <a:pt x="798308" y="159481"/>
                </a:moveTo>
                <a:cubicBezTo>
                  <a:pt x="445494" y="159481"/>
                  <a:pt x="159481" y="445494"/>
                  <a:pt x="159481" y="798308"/>
                </a:cubicBezTo>
                <a:cubicBezTo>
                  <a:pt x="159481" y="1151122"/>
                  <a:pt x="445494" y="1437135"/>
                  <a:pt x="798308" y="1437135"/>
                </a:cubicBezTo>
                <a:cubicBezTo>
                  <a:pt x="1151122" y="1437135"/>
                  <a:pt x="1437135" y="1151122"/>
                  <a:pt x="1437135" y="798308"/>
                </a:cubicBezTo>
                <a:cubicBezTo>
                  <a:pt x="1437135" y="445494"/>
                  <a:pt x="1151122" y="159481"/>
                  <a:pt x="798308" y="159481"/>
                </a:cubicBezTo>
                <a:close/>
                <a:moveTo>
                  <a:pt x="798308" y="0"/>
                </a:moveTo>
                <a:cubicBezTo>
                  <a:pt x="1239201" y="0"/>
                  <a:pt x="1596616" y="357415"/>
                  <a:pt x="1596616" y="798308"/>
                </a:cubicBezTo>
                <a:cubicBezTo>
                  <a:pt x="1596616" y="1239201"/>
                  <a:pt x="1239201" y="1596616"/>
                  <a:pt x="798308" y="1596616"/>
                </a:cubicBezTo>
                <a:cubicBezTo>
                  <a:pt x="357415" y="1596616"/>
                  <a:pt x="0" y="1239201"/>
                  <a:pt x="0" y="798308"/>
                </a:cubicBezTo>
                <a:cubicBezTo>
                  <a:pt x="0" y="357415"/>
                  <a:pt x="357415" y="0"/>
                  <a:pt x="7983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0" rIns="0" bIns="0" anchor="ctr"/>
          <a:lstStyle/>
          <a:p>
            <a:pPr algn="ctr">
              <a:defRPr/>
            </a:pPr>
            <a:endParaRPr lang="zh-CN" altLang="en-US" sz="2400" b="1" dirty="0">
              <a:solidFill>
                <a:schemeClr val="accent1"/>
              </a:solidFill>
              <a:latin typeface="Microsoft YaHei" panose="020B0503020204020204" pitchFamily="34" charset="-122"/>
              <a:ea typeface="Microsoft YaHei" panose="020B0503020204020204" pitchFamily="34" charset="-122"/>
            </a:endParaRPr>
          </a:p>
        </p:txBody>
      </p:sp>
      <p:sp>
        <p:nvSpPr>
          <p:cNvPr id="5" name="椭圆 4"/>
          <p:cNvSpPr/>
          <p:nvPr/>
        </p:nvSpPr>
        <p:spPr>
          <a:xfrm>
            <a:off x="7234882" y="35107"/>
            <a:ext cx="1636713" cy="16367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zh-CN" altLang="en-US" sz="4000" dirty="0">
              <a:solidFill>
                <a:srgbClr val="FFFFFF"/>
              </a:solidFill>
            </a:endParaRPr>
          </a:p>
        </p:txBody>
      </p:sp>
      <p:sp>
        <p:nvSpPr>
          <p:cNvPr id="6" name="灯片编号占位符 5"/>
          <p:cNvSpPr>
            <a:spLocks noGrp="1"/>
          </p:cNvSpPr>
          <p:nvPr>
            <p:ph type="sldNum" sz="quarter" idx="10"/>
          </p:nvPr>
        </p:nvSpPr>
        <p:spPr>
          <a:xfrm>
            <a:off x="10754360" y="6329860"/>
            <a:ext cx="1437640" cy="365125"/>
          </a:xfrm>
        </p:spPr>
        <p:txBody>
          <a:bodyPr/>
          <a:lstStyle/>
          <a:p>
            <a:fld id="{023126B9-07AC-4BAF-B3D7-FAC1D3999DA4}" type="slidenum">
              <a:rPr lang="zh-CN" altLang="en-US" smtClean="0"/>
              <a:t>15</a:t>
            </a:fld>
            <a:endParaRPr lang="zh-CN" altLang="en-US" dirty="0"/>
          </a:p>
        </p:txBody>
      </p:sp>
      <p:sp>
        <p:nvSpPr>
          <p:cNvPr id="8" name="文本框 7"/>
          <p:cNvSpPr txBox="1"/>
          <p:nvPr/>
        </p:nvSpPr>
        <p:spPr>
          <a:xfrm>
            <a:off x="1233556" y="357012"/>
            <a:ext cx="6569324" cy="461665"/>
          </a:xfrm>
          <a:prstGeom prst="rect">
            <a:avLst/>
          </a:prstGeom>
          <a:noFill/>
        </p:spPr>
        <p:txBody>
          <a:bodyPr wrap="square" rtlCol="0">
            <a:spAutoFit/>
          </a:bodyPr>
          <a:lstStyle/>
          <a:p>
            <a:pPr>
              <a:defRPr/>
            </a:pPr>
            <a:r>
              <a:rPr lang="zh-CN" altLang="en-US" sz="2400" b="1" dirty="0">
                <a:solidFill>
                  <a:schemeClr val="bg2">
                    <a:lumMod val="25000"/>
                  </a:schemeClr>
                </a:solidFill>
                <a:latin typeface="Microsoft YaHei" panose="020B0503020204020204" pitchFamily="34" charset="-122"/>
                <a:ea typeface="Microsoft YaHei" panose="020B0503020204020204" pitchFamily="34" charset="-122"/>
              </a:rPr>
              <a:t>最大团的相关算法和应用</a:t>
            </a:r>
          </a:p>
        </p:txBody>
      </p:sp>
      <p:sp>
        <p:nvSpPr>
          <p:cNvPr id="9" name="任意多边形 8"/>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0" name="图片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1" name="文本框 10"/>
          <p:cNvSpPr txBox="1"/>
          <p:nvPr/>
        </p:nvSpPr>
        <p:spPr>
          <a:xfrm>
            <a:off x="1253876" y="827253"/>
            <a:ext cx="2521290" cy="369332"/>
          </a:xfrm>
          <a:prstGeom prst="rect">
            <a:avLst/>
          </a:prstGeom>
          <a:noFill/>
        </p:spPr>
        <p:txBody>
          <a:bodyPr wrap="square" rtlCol="0">
            <a:spAutoFit/>
          </a:bodyPr>
          <a:lstStyle/>
          <a:p>
            <a:r>
              <a:rPr lang="zh-CN" altLang="en-US" dirty="0">
                <a:solidFill>
                  <a:schemeClr val="bg2">
                    <a:lumMod val="25000"/>
                  </a:schemeClr>
                </a:solidFill>
                <a:latin typeface="方正兰亭粗黑_GBK" panose="02000000000000000000" pitchFamily="2" charset="-122"/>
                <a:ea typeface="方正兰亭粗黑_GBK" panose="02000000000000000000" pitchFamily="2" charset="-122"/>
              </a:rPr>
              <a:t>玄学方法</a:t>
            </a:r>
          </a:p>
        </p:txBody>
      </p:sp>
      <p:sp>
        <p:nvSpPr>
          <p:cNvPr id="12" name="矩形 11">
            <a:extLst>
              <a:ext uri="{FF2B5EF4-FFF2-40B4-BE49-F238E27FC236}">
                <a16:creationId xmlns:a16="http://schemas.microsoft.com/office/drawing/2014/main" id="{F743027A-FA50-4CDC-9A40-AE8E9959A7F4}"/>
              </a:ext>
            </a:extLst>
          </p:cNvPr>
          <p:cNvSpPr/>
          <p:nvPr/>
        </p:nvSpPr>
        <p:spPr>
          <a:xfrm>
            <a:off x="7082381" y="35107"/>
            <a:ext cx="2653496" cy="2476845"/>
          </a:xfrm>
          <a:prstGeom prst="rect">
            <a:avLst/>
          </a:prstGeom>
          <a:solidFill>
            <a:srgbClr val="EEEEEE"/>
          </a:solidFill>
          <a:ln w="9525">
            <a:solidFill>
              <a:srgbClr val="E0E0E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Microsoft YaHei" panose="020B0503020204020204" pitchFamily="34" charset="-122"/>
              <a:ea typeface="Microsoft YaHei" panose="020B0503020204020204" pitchFamily="34" charset="-122"/>
            </a:endParaRPr>
          </a:p>
        </p:txBody>
      </p:sp>
      <p:sp>
        <p:nvSpPr>
          <p:cNvPr id="13" name="矩形 12">
            <a:extLst>
              <a:ext uri="{FF2B5EF4-FFF2-40B4-BE49-F238E27FC236}">
                <a16:creationId xmlns:a16="http://schemas.microsoft.com/office/drawing/2014/main" id="{94D56DBC-33FE-45E0-8C6F-C1753533F5AD}"/>
              </a:ext>
            </a:extLst>
          </p:cNvPr>
          <p:cNvSpPr/>
          <p:nvPr/>
        </p:nvSpPr>
        <p:spPr>
          <a:xfrm>
            <a:off x="7353867" y="2006171"/>
            <a:ext cx="2110524" cy="410947"/>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zh-CN" altLang="en-US" dirty="0">
                <a:solidFill>
                  <a:srgbClr val="333333"/>
                </a:solidFill>
                <a:latin typeface="Microsoft YaHei" panose="020B0503020204020204" pitchFamily="34" charset="-122"/>
                <a:ea typeface="Microsoft YaHei" panose="020B0503020204020204" pitchFamily="34" charset="-122"/>
              </a:rPr>
              <a:t>遗传方法</a:t>
            </a:r>
          </a:p>
        </p:txBody>
      </p:sp>
      <p:pic>
        <p:nvPicPr>
          <p:cNvPr id="14" name="图片 13">
            <a:extLst>
              <a:ext uri="{FF2B5EF4-FFF2-40B4-BE49-F238E27FC236}">
                <a16:creationId xmlns:a16="http://schemas.microsoft.com/office/drawing/2014/main" id="{839A912B-22E4-4F46-B214-5E633927F86B}"/>
              </a:ext>
            </a:extLst>
          </p:cNvPr>
          <p:cNvPicPr>
            <a:picLocks noChangeAspect="1"/>
          </p:cNvPicPr>
          <p:nvPr/>
        </p:nvPicPr>
        <p:blipFill>
          <a:blip r:embed="rId3"/>
          <a:stretch>
            <a:fillRect/>
          </a:stretch>
        </p:blipFill>
        <p:spPr>
          <a:xfrm>
            <a:off x="7453454" y="261933"/>
            <a:ext cx="1911349" cy="1773594"/>
          </a:xfrm>
          <a:prstGeom prst="rect">
            <a:avLst/>
          </a:prstGeom>
        </p:spPr>
      </p:pic>
      <p:sp>
        <p:nvSpPr>
          <p:cNvPr id="15" name="矩形 14">
            <a:extLst>
              <a:ext uri="{FF2B5EF4-FFF2-40B4-BE49-F238E27FC236}">
                <a16:creationId xmlns:a16="http://schemas.microsoft.com/office/drawing/2014/main" id="{41A14380-B611-414F-8087-CEFAD84388D4}"/>
              </a:ext>
            </a:extLst>
          </p:cNvPr>
          <p:cNvSpPr/>
          <p:nvPr/>
        </p:nvSpPr>
        <p:spPr>
          <a:xfrm>
            <a:off x="7131972" y="35107"/>
            <a:ext cx="3910036" cy="2476845"/>
          </a:xfrm>
          <a:prstGeom prst="rect">
            <a:avLst/>
          </a:prstGeom>
          <a:solidFill>
            <a:srgbClr val="EEEEEE"/>
          </a:solidFill>
          <a:ln w="9525">
            <a:solidFill>
              <a:srgbClr val="E0E0E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latin typeface="Microsoft YaHei" panose="020B0503020204020204" pitchFamily="34" charset="-122"/>
              <a:ea typeface="Microsoft YaHei" panose="020B0503020204020204" pitchFamily="34" charset="-122"/>
            </a:endParaRPr>
          </a:p>
        </p:txBody>
      </p:sp>
      <p:sp>
        <p:nvSpPr>
          <p:cNvPr id="16" name="矩形 15">
            <a:extLst>
              <a:ext uri="{FF2B5EF4-FFF2-40B4-BE49-F238E27FC236}">
                <a16:creationId xmlns:a16="http://schemas.microsoft.com/office/drawing/2014/main" id="{E3E2F7B4-C0EB-4F6E-893A-14983FB537B1}"/>
              </a:ext>
            </a:extLst>
          </p:cNvPr>
          <p:cNvSpPr/>
          <p:nvPr/>
        </p:nvSpPr>
        <p:spPr>
          <a:xfrm>
            <a:off x="7995266" y="1981747"/>
            <a:ext cx="2110524" cy="410947"/>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zh-CN" altLang="en-US" dirty="0">
                <a:solidFill>
                  <a:srgbClr val="333333"/>
                </a:solidFill>
                <a:latin typeface="Microsoft YaHei" panose="020B0503020204020204" pitchFamily="34" charset="-122"/>
                <a:ea typeface="Microsoft YaHei" panose="020B0503020204020204" pitchFamily="34" charset="-122"/>
              </a:rPr>
              <a:t>模拟退火方法</a:t>
            </a:r>
          </a:p>
        </p:txBody>
      </p:sp>
      <p:pic>
        <p:nvPicPr>
          <p:cNvPr id="17" name="图片 16">
            <a:extLst>
              <a:ext uri="{FF2B5EF4-FFF2-40B4-BE49-F238E27FC236}">
                <a16:creationId xmlns:a16="http://schemas.microsoft.com/office/drawing/2014/main" id="{DE65E5A3-040A-46F3-87DB-AE3C69D6F4BC}"/>
              </a:ext>
            </a:extLst>
          </p:cNvPr>
          <p:cNvPicPr>
            <a:picLocks noChangeAspect="1"/>
          </p:cNvPicPr>
          <p:nvPr/>
        </p:nvPicPr>
        <p:blipFill>
          <a:blip r:embed="rId4"/>
          <a:stretch>
            <a:fillRect/>
          </a:stretch>
        </p:blipFill>
        <p:spPr>
          <a:xfrm>
            <a:off x="7403458" y="536518"/>
            <a:ext cx="3638550" cy="1171575"/>
          </a:xfrm>
          <a:prstGeom prst="rect">
            <a:avLst/>
          </a:prstGeom>
        </p:spPr>
      </p:pic>
    </p:spTree>
    <p:extLst>
      <p:ext uri="{BB962C8B-B14F-4D97-AF65-F5344CB8AC3E}">
        <p14:creationId xmlns:p14="http://schemas.microsoft.com/office/powerpoint/2010/main" val="4102324691"/>
      </p:ext>
    </p:extLst>
  </p:cSld>
  <p:clrMapOvr>
    <a:masterClrMapping/>
  </p:clrMapOvr>
  <p:transition spd="slow">
    <p:cove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428529" y="35107"/>
            <a:ext cx="11334941" cy="5372200"/>
          </a:xfrm>
          <a:custGeom>
            <a:avLst/>
            <a:gdLst>
              <a:gd name="connsiteX0" fmla="*/ 1105850 w 7559675"/>
              <a:gd name="connsiteY0" fmla="*/ 0 h 2476500"/>
              <a:gd name="connsiteX1" fmla="*/ 1309948 w 7559675"/>
              <a:gd name="connsiteY1" fmla="*/ 241300 h 2476500"/>
              <a:gd name="connsiteX2" fmla="*/ 7559675 w 7559675"/>
              <a:gd name="connsiteY2" fmla="*/ 241300 h 2476500"/>
              <a:gd name="connsiteX3" fmla="*/ 7559675 w 7559675"/>
              <a:gd name="connsiteY3" fmla="*/ 2476500 h 2476500"/>
              <a:gd name="connsiteX4" fmla="*/ 0 w 7559675"/>
              <a:gd name="connsiteY4" fmla="*/ 2476500 h 2476500"/>
              <a:gd name="connsiteX5" fmla="*/ 0 w 7559675"/>
              <a:gd name="connsiteY5" fmla="*/ 241300 h 2476500"/>
              <a:gd name="connsiteX6" fmla="*/ 901752 w 7559675"/>
              <a:gd name="connsiteY6" fmla="*/ 241300 h 2476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59675" h="2476500">
                <a:moveTo>
                  <a:pt x="1105850" y="0"/>
                </a:moveTo>
                <a:lnTo>
                  <a:pt x="1309948" y="241300"/>
                </a:lnTo>
                <a:lnTo>
                  <a:pt x="7559675" y="241300"/>
                </a:lnTo>
                <a:lnTo>
                  <a:pt x="7559675" y="2476500"/>
                </a:lnTo>
                <a:lnTo>
                  <a:pt x="0" y="2476500"/>
                </a:lnTo>
                <a:lnTo>
                  <a:pt x="0" y="241300"/>
                </a:lnTo>
                <a:lnTo>
                  <a:pt x="901752" y="241300"/>
                </a:lnTo>
                <a:close/>
              </a:path>
            </a:pathLst>
          </a:custGeom>
          <a:ln>
            <a:solidFill>
              <a:srgbClr val="DBDBDB"/>
            </a:solidFill>
          </a:ln>
        </p:spPr>
        <p:style>
          <a:lnRef idx="1">
            <a:schemeClr val="accent1"/>
          </a:lnRef>
          <a:fillRef idx="0">
            <a:schemeClr val="accent1"/>
          </a:fillRef>
          <a:effectRef idx="0">
            <a:schemeClr val="accent1"/>
          </a:effectRef>
          <a:fontRef idx="minor">
            <a:schemeClr val="tx1"/>
          </a:fontRef>
        </p:style>
        <p:txBody>
          <a:bodyPr tIns="288000" anchor="ctr"/>
          <a:lstStyle/>
          <a:p>
            <a:pPr>
              <a:lnSpc>
                <a:spcPct val="200000"/>
              </a:lnSpc>
            </a:pPr>
            <a:r>
              <a:rPr lang="zh-CN" altLang="zh-CN" dirty="0"/>
              <a:t>三、停止准则。</a:t>
            </a:r>
          </a:p>
          <a:p>
            <a:pPr>
              <a:lnSpc>
                <a:spcPct val="200000"/>
              </a:lnSpc>
            </a:pPr>
            <a:r>
              <a:rPr lang="en-US" altLang="zh-CN" dirty="0"/>
              <a:t>        </a:t>
            </a:r>
            <a:r>
              <a:rPr lang="zh-CN" altLang="zh-CN" dirty="0"/>
              <a:t>迭代过程的停止准则，温度</a:t>
            </a:r>
            <a:r>
              <a:rPr lang="en-US" altLang="zh-CN" dirty="0"/>
              <a:t>T</a:t>
            </a:r>
            <a:r>
              <a:rPr lang="zh-CN" altLang="zh-CN" dirty="0"/>
              <a:t>降至某最低值时，完成给定数量迭代中无法接受新解，停止迭代，接受当前寻找的最优解为最终解</a:t>
            </a:r>
          </a:p>
          <a:p>
            <a:pPr lvl="0">
              <a:lnSpc>
                <a:spcPct val="200000"/>
              </a:lnSpc>
            </a:pPr>
            <a:r>
              <a:rPr lang="zh-CN" altLang="zh-CN" dirty="0"/>
              <a:t>退火方案（降低温度的方案）</a:t>
            </a:r>
          </a:p>
          <a:p>
            <a:pPr>
              <a:lnSpc>
                <a:spcPct val="200000"/>
              </a:lnSpc>
            </a:pPr>
            <a:r>
              <a:rPr lang="zh-CN" altLang="zh-CN" dirty="0"/>
              <a:t>在某个温度状态</a:t>
            </a:r>
            <a:r>
              <a:rPr lang="en-US" altLang="zh-CN" dirty="0"/>
              <a:t>T</a:t>
            </a:r>
            <a:r>
              <a:rPr lang="zh-CN" altLang="zh-CN" dirty="0"/>
              <a:t>下，当一定数量的迭代操作完成后，降低温度</a:t>
            </a:r>
            <a:r>
              <a:rPr lang="en-US" altLang="zh-CN" dirty="0"/>
              <a:t>T</a:t>
            </a:r>
            <a:r>
              <a:rPr lang="zh-CN" altLang="zh-CN" dirty="0"/>
              <a:t>，在新的温度状态下执行下一个批次的迭代操作。</a:t>
            </a:r>
          </a:p>
        </p:txBody>
      </p:sp>
      <p:sp>
        <p:nvSpPr>
          <p:cNvPr id="3" name="任意多边形 2"/>
          <p:cNvSpPr/>
          <p:nvPr/>
        </p:nvSpPr>
        <p:spPr>
          <a:xfrm>
            <a:off x="7234882" y="853463"/>
            <a:ext cx="1636712" cy="1636712"/>
          </a:xfrm>
          <a:custGeom>
            <a:avLst/>
            <a:gdLst>
              <a:gd name="connsiteX0" fmla="*/ 798308 w 1596616"/>
              <a:gd name="connsiteY0" fmla="*/ 159481 h 1596616"/>
              <a:gd name="connsiteX1" fmla="*/ 159481 w 1596616"/>
              <a:gd name="connsiteY1" fmla="*/ 798308 h 1596616"/>
              <a:gd name="connsiteX2" fmla="*/ 798308 w 1596616"/>
              <a:gd name="connsiteY2" fmla="*/ 1437135 h 1596616"/>
              <a:gd name="connsiteX3" fmla="*/ 1437135 w 1596616"/>
              <a:gd name="connsiteY3" fmla="*/ 798308 h 1596616"/>
              <a:gd name="connsiteX4" fmla="*/ 798308 w 1596616"/>
              <a:gd name="connsiteY4" fmla="*/ 159481 h 1596616"/>
              <a:gd name="connsiteX5" fmla="*/ 798308 w 1596616"/>
              <a:gd name="connsiteY5" fmla="*/ 0 h 1596616"/>
              <a:gd name="connsiteX6" fmla="*/ 1596616 w 1596616"/>
              <a:gd name="connsiteY6" fmla="*/ 798308 h 1596616"/>
              <a:gd name="connsiteX7" fmla="*/ 798308 w 1596616"/>
              <a:gd name="connsiteY7" fmla="*/ 1596616 h 1596616"/>
              <a:gd name="connsiteX8" fmla="*/ 0 w 1596616"/>
              <a:gd name="connsiteY8" fmla="*/ 798308 h 1596616"/>
              <a:gd name="connsiteX9" fmla="*/ 798308 w 1596616"/>
              <a:gd name="connsiteY9" fmla="*/ 0 h 1596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6616" h="1596616">
                <a:moveTo>
                  <a:pt x="798308" y="159481"/>
                </a:moveTo>
                <a:cubicBezTo>
                  <a:pt x="445494" y="159481"/>
                  <a:pt x="159481" y="445494"/>
                  <a:pt x="159481" y="798308"/>
                </a:cubicBezTo>
                <a:cubicBezTo>
                  <a:pt x="159481" y="1151122"/>
                  <a:pt x="445494" y="1437135"/>
                  <a:pt x="798308" y="1437135"/>
                </a:cubicBezTo>
                <a:cubicBezTo>
                  <a:pt x="1151122" y="1437135"/>
                  <a:pt x="1437135" y="1151122"/>
                  <a:pt x="1437135" y="798308"/>
                </a:cubicBezTo>
                <a:cubicBezTo>
                  <a:pt x="1437135" y="445494"/>
                  <a:pt x="1151122" y="159481"/>
                  <a:pt x="798308" y="159481"/>
                </a:cubicBezTo>
                <a:close/>
                <a:moveTo>
                  <a:pt x="798308" y="0"/>
                </a:moveTo>
                <a:cubicBezTo>
                  <a:pt x="1239201" y="0"/>
                  <a:pt x="1596616" y="357415"/>
                  <a:pt x="1596616" y="798308"/>
                </a:cubicBezTo>
                <a:cubicBezTo>
                  <a:pt x="1596616" y="1239201"/>
                  <a:pt x="1239201" y="1596616"/>
                  <a:pt x="798308" y="1596616"/>
                </a:cubicBezTo>
                <a:cubicBezTo>
                  <a:pt x="357415" y="1596616"/>
                  <a:pt x="0" y="1239201"/>
                  <a:pt x="0" y="798308"/>
                </a:cubicBezTo>
                <a:cubicBezTo>
                  <a:pt x="0" y="357415"/>
                  <a:pt x="357415" y="0"/>
                  <a:pt x="7983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0" rIns="0" bIns="0" anchor="ctr"/>
          <a:lstStyle/>
          <a:p>
            <a:pPr algn="ctr">
              <a:defRPr/>
            </a:pPr>
            <a:endParaRPr lang="zh-CN" altLang="en-US" sz="2400" b="1" dirty="0">
              <a:solidFill>
                <a:schemeClr val="accent1"/>
              </a:solidFill>
              <a:latin typeface="Microsoft YaHei" panose="020B0503020204020204" pitchFamily="34" charset="-122"/>
              <a:ea typeface="Microsoft YaHei" panose="020B0503020204020204" pitchFamily="34" charset="-122"/>
            </a:endParaRPr>
          </a:p>
        </p:txBody>
      </p:sp>
      <p:sp>
        <p:nvSpPr>
          <p:cNvPr id="5" name="椭圆 4"/>
          <p:cNvSpPr/>
          <p:nvPr/>
        </p:nvSpPr>
        <p:spPr>
          <a:xfrm>
            <a:off x="7234882" y="35107"/>
            <a:ext cx="1636713" cy="16367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zh-CN" altLang="en-US" sz="4000" dirty="0">
              <a:solidFill>
                <a:srgbClr val="FFFFFF"/>
              </a:solidFill>
            </a:endParaRPr>
          </a:p>
        </p:txBody>
      </p:sp>
      <p:sp>
        <p:nvSpPr>
          <p:cNvPr id="6" name="灯片编号占位符 5"/>
          <p:cNvSpPr>
            <a:spLocks noGrp="1"/>
          </p:cNvSpPr>
          <p:nvPr>
            <p:ph type="sldNum" sz="quarter" idx="10"/>
          </p:nvPr>
        </p:nvSpPr>
        <p:spPr>
          <a:xfrm>
            <a:off x="10754360" y="6329860"/>
            <a:ext cx="1437640" cy="365125"/>
          </a:xfrm>
        </p:spPr>
        <p:txBody>
          <a:bodyPr/>
          <a:lstStyle/>
          <a:p>
            <a:fld id="{023126B9-07AC-4BAF-B3D7-FAC1D3999DA4}" type="slidenum">
              <a:rPr lang="zh-CN" altLang="en-US" smtClean="0"/>
              <a:t>16</a:t>
            </a:fld>
            <a:endParaRPr lang="zh-CN" altLang="en-US" dirty="0"/>
          </a:p>
        </p:txBody>
      </p:sp>
      <p:sp>
        <p:nvSpPr>
          <p:cNvPr id="8" name="文本框 7"/>
          <p:cNvSpPr txBox="1"/>
          <p:nvPr/>
        </p:nvSpPr>
        <p:spPr>
          <a:xfrm>
            <a:off x="1233556" y="357012"/>
            <a:ext cx="6569324" cy="461665"/>
          </a:xfrm>
          <a:prstGeom prst="rect">
            <a:avLst/>
          </a:prstGeom>
          <a:noFill/>
        </p:spPr>
        <p:txBody>
          <a:bodyPr wrap="square" rtlCol="0">
            <a:spAutoFit/>
          </a:bodyPr>
          <a:lstStyle/>
          <a:p>
            <a:pPr>
              <a:defRPr/>
            </a:pPr>
            <a:r>
              <a:rPr lang="zh-CN" altLang="en-US" sz="2400" b="1" dirty="0">
                <a:solidFill>
                  <a:schemeClr val="bg2">
                    <a:lumMod val="25000"/>
                  </a:schemeClr>
                </a:solidFill>
                <a:latin typeface="Microsoft YaHei" panose="020B0503020204020204" pitchFamily="34" charset="-122"/>
                <a:ea typeface="Microsoft YaHei" panose="020B0503020204020204" pitchFamily="34" charset="-122"/>
              </a:rPr>
              <a:t>最大团的相关算法和应用</a:t>
            </a:r>
          </a:p>
        </p:txBody>
      </p:sp>
      <p:sp>
        <p:nvSpPr>
          <p:cNvPr id="9" name="任意多边形 8"/>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0" name="图片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1" name="文本框 10"/>
          <p:cNvSpPr txBox="1"/>
          <p:nvPr/>
        </p:nvSpPr>
        <p:spPr>
          <a:xfrm>
            <a:off x="1253876" y="827253"/>
            <a:ext cx="2521290" cy="369332"/>
          </a:xfrm>
          <a:prstGeom prst="rect">
            <a:avLst/>
          </a:prstGeom>
          <a:noFill/>
        </p:spPr>
        <p:txBody>
          <a:bodyPr wrap="square" rtlCol="0">
            <a:spAutoFit/>
          </a:bodyPr>
          <a:lstStyle/>
          <a:p>
            <a:r>
              <a:rPr lang="zh-CN" altLang="en-US" dirty="0">
                <a:solidFill>
                  <a:schemeClr val="bg2">
                    <a:lumMod val="25000"/>
                  </a:schemeClr>
                </a:solidFill>
                <a:latin typeface="方正兰亭粗黑_GBK" panose="02000000000000000000" pitchFamily="2" charset="-122"/>
                <a:ea typeface="方正兰亭粗黑_GBK" panose="02000000000000000000" pitchFamily="2" charset="-122"/>
              </a:rPr>
              <a:t>玄学方法</a:t>
            </a:r>
          </a:p>
        </p:txBody>
      </p:sp>
      <p:sp>
        <p:nvSpPr>
          <p:cNvPr id="12" name="矩形 11">
            <a:extLst>
              <a:ext uri="{FF2B5EF4-FFF2-40B4-BE49-F238E27FC236}">
                <a16:creationId xmlns:a16="http://schemas.microsoft.com/office/drawing/2014/main" id="{F743027A-FA50-4CDC-9A40-AE8E9959A7F4}"/>
              </a:ext>
            </a:extLst>
          </p:cNvPr>
          <p:cNvSpPr/>
          <p:nvPr/>
        </p:nvSpPr>
        <p:spPr>
          <a:xfrm>
            <a:off x="7082381" y="35107"/>
            <a:ext cx="2653496" cy="2476845"/>
          </a:xfrm>
          <a:prstGeom prst="rect">
            <a:avLst/>
          </a:prstGeom>
          <a:solidFill>
            <a:srgbClr val="EEEEEE"/>
          </a:solidFill>
          <a:ln w="9525">
            <a:solidFill>
              <a:srgbClr val="E0E0E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Microsoft YaHei" panose="020B0503020204020204" pitchFamily="34" charset="-122"/>
              <a:ea typeface="Microsoft YaHei" panose="020B0503020204020204" pitchFamily="34" charset="-122"/>
            </a:endParaRPr>
          </a:p>
        </p:txBody>
      </p:sp>
      <p:sp>
        <p:nvSpPr>
          <p:cNvPr id="13" name="矩形 12">
            <a:extLst>
              <a:ext uri="{FF2B5EF4-FFF2-40B4-BE49-F238E27FC236}">
                <a16:creationId xmlns:a16="http://schemas.microsoft.com/office/drawing/2014/main" id="{94D56DBC-33FE-45E0-8C6F-C1753533F5AD}"/>
              </a:ext>
            </a:extLst>
          </p:cNvPr>
          <p:cNvSpPr/>
          <p:nvPr/>
        </p:nvSpPr>
        <p:spPr>
          <a:xfrm>
            <a:off x="7353867" y="2006171"/>
            <a:ext cx="2110524" cy="410947"/>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zh-CN" altLang="en-US" dirty="0">
                <a:solidFill>
                  <a:srgbClr val="333333"/>
                </a:solidFill>
                <a:latin typeface="Microsoft YaHei" panose="020B0503020204020204" pitchFamily="34" charset="-122"/>
                <a:ea typeface="Microsoft YaHei" panose="020B0503020204020204" pitchFamily="34" charset="-122"/>
              </a:rPr>
              <a:t>遗传方法</a:t>
            </a:r>
          </a:p>
        </p:txBody>
      </p:sp>
      <p:pic>
        <p:nvPicPr>
          <p:cNvPr id="14" name="图片 13">
            <a:extLst>
              <a:ext uri="{FF2B5EF4-FFF2-40B4-BE49-F238E27FC236}">
                <a16:creationId xmlns:a16="http://schemas.microsoft.com/office/drawing/2014/main" id="{839A912B-22E4-4F46-B214-5E633927F86B}"/>
              </a:ext>
            </a:extLst>
          </p:cNvPr>
          <p:cNvPicPr>
            <a:picLocks noChangeAspect="1"/>
          </p:cNvPicPr>
          <p:nvPr/>
        </p:nvPicPr>
        <p:blipFill>
          <a:blip r:embed="rId3"/>
          <a:stretch>
            <a:fillRect/>
          </a:stretch>
        </p:blipFill>
        <p:spPr>
          <a:xfrm>
            <a:off x="7453454" y="261933"/>
            <a:ext cx="1911349" cy="1773594"/>
          </a:xfrm>
          <a:prstGeom prst="rect">
            <a:avLst/>
          </a:prstGeom>
        </p:spPr>
      </p:pic>
      <p:sp>
        <p:nvSpPr>
          <p:cNvPr id="15" name="矩形 14">
            <a:extLst>
              <a:ext uri="{FF2B5EF4-FFF2-40B4-BE49-F238E27FC236}">
                <a16:creationId xmlns:a16="http://schemas.microsoft.com/office/drawing/2014/main" id="{41A14380-B611-414F-8087-CEFAD84388D4}"/>
              </a:ext>
            </a:extLst>
          </p:cNvPr>
          <p:cNvSpPr/>
          <p:nvPr/>
        </p:nvSpPr>
        <p:spPr>
          <a:xfrm>
            <a:off x="7131972" y="35107"/>
            <a:ext cx="3910036" cy="2476845"/>
          </a:xfrm>
          <a:prstGeom prst="rect">
            <a:avLst/>
          </a:prstGeom>
          <a:solidFill>
            <a:srgbClr val="EEEEEE"/>
          </a:solidFill>
          <a:ln w="9525">
            <a:solidFill>
              <a:srgbClr val="E0E0E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latin typeface="Microsoft YaHei" panose="020B0503020204020204" pitchFamily="34" charset="-122"/>
              <a:ea typeface="Microsoft YaHei" panose="020B0503020204020204" pitchFamily="34" charset="-122"/>
            </a:endParaRPr>
          </a:p>
        </p:txBody>
      </p:sp>
      <p:sp>
        <p:nvSpPr>
          <p:cNvPr id="16" name="矩形 15">
            <a:extLst>
              <a:ext uri="{FF2B5EF4-FFF2-40B4-BE49-F238E27FC236}">
                <a16:creationId xmlns:a16="http://schemas.microsoft.com/office/drawing/2014/main" id="{E3E2F7B4-C0EB-4F6E-893A-14983FB537B1}"/>
              </a:ext>
            </a:extLst>
          </p:cNvPr>
          <p:cNvSpPr/>
          <p:nvPr/>
        </p:nvSpPr>
        <p:spPr>
          <a:xfrm>
            <a:off x="7995266" y="1981747"/>
            <a:ext cx="2110524" cy="410947"/>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zh-CN" altLang="en-US" dirty="0">
                <a:solidFill>
                  <a:srgbClr val="333333"/>
                </a:solidFill>
                <a:latin typeface="Microsoft YaHei" panose="020B0503020204020204" pitchFamily="34" charset="-122"/>
                <a:ea typeface="Microsoft YaHei" panose="020B0503020204020204" pitchFamily="34" charset="-122"/>
              </a:rPr>
              <a:t>模拟退火方法</a:t>
            </a:r>
          </a:p>
        </p:txBody>
      </p:sp>
      <p:pic>
        <p:nvPicPr>
          <p:cNvPr id="17" name="图片 16">
            <a:extLst>
              <a:ext uri="{FF2B5EF4-FFF2-40B4-BE49-F238E27FC236}">
                <a16:creationId xmlns:a16="http://schemas.microsoft.com/office/drawing/2014/main" id="{DE65E5A3-040A-46F3-87DB-AE3C69D6F4BC}"/>
              </a:ext>
            </a:extLst>
          </p:cNvPr>
          <p:cNvPicPr>
            <a:picLocks noChangeAspect="1"/>
          </p:cNvPicPr>
          <p:nvPr/>
        </p:nvPicPr>
        <p:blipFill>
          <a:blip r:embed="rId4"/>
          <a:stretch>
            <a:fillRect/>
          </a:stretch>
        </p:blipFill>
        <p:spPr>
          <a:xfrm>
            <a:off x="7403458" y="536518"/>
            <a:ext cx="3638550" cy="1171575"/>
          </a:xfrm>
          <a:prstGeom prst="rect">
            <a:avLst/>
          </a:prstGeom>
        </p:spPr>
      </p:pic>
    </p:spTree>
    <p:extLst>
      <p:ext uri="{BB962C8B-B14F-4D97-AF65-F5344CB8AC3E}">
        <p14:creationId xmlns:p14="http://schemas.microsoft.com/office/powerpoint/2010/main" val="2447599220"/>
      </p:ext>
    </p:extLst>
  </p:cSld>
  <p:clrMapOvr>
    <a:masterClrMapping/>
  </p:clrMapOvr>
  <p:transition spd="slow">
    <p:cover/>
  </p:transition>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17" name="矩形 16"/>
          <p:cNvSpPr/>
          <p:nvPr/>
        </p:nvSpPr>
        <p:spPr>
          <a:xfrm>
            <a:off x="-61546" y="1468322"/>
            <a:ext cx="12253546" cy="38862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Text Placeholder 3"/>
          <p:cNvSpPr txBox="1"/>
          <p:nvPr/>
        </p:nvSpPr>
        <p:spPr>
          <a:xfrm>
            <a:off x="1541464" y="2547939"/>
            <a:ext cx="1641475" cy="1570037"/>
          </a:xfrm>
          <a:prstGeom prst="rect">
            <a:avLst/>
          </a:prstGeom>
        </p:spPr>
        <p:txBody>
          <a:bodyPr wrap="none" lIns="0" tIns="0" rIns="0" bIns="0" anchor="ct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11500">
                <a:solidFill>
                  <a:schemeClr val="bg2">
                    <a:lumMod val="25000"/>
                  </a:schemeClr>
                </a:solidFill>
                <a:latin typeface="Microsoft YaHei" panose="020B0503020204020204" pitchFamily="34" charset="-122"/>
                <a:ea typeface="Microsoft YaHei" panose="020B0503020204020204" pitchFamily="34" charset="-122"/>
                <a:cs typeface="Arial" panose="020B0604020202020204" pitchFamily="34" charset="0"/>
              </a:rPr>
              <a:t>03</a:t>
            </a:r>
            <a:endParaRPr lang="en-US" sz="11500" dirty="0">
              <a:solidFill>
                <a:schemeClr val="bg2">
                  <a:lumMod val="25000"/>
                </a:schemeClr>
              </a:solidFill>
              <a:latin typeface="Microsoft YaHei" panose="020B0503020204020204" pitchFamily="34" charset="-122"/>
              <a:ea typeface="Microsoft YaHei" panose="020B0503020204020204" pitchFamily="34" charset="-122"/>
              <a:cs typeface="Arial" panose="020B0604020202020204" pitchFamily="34" charset="0"/>
            </a:endParaRPr>
          </a:p>
        </p:txBody>
      </p:sp>
      <p:sp>
        <p:nvSpPr>
          <p:cNvPr id="33" name="文本框 58"/>
          <p:cNvSpPr txBox="1"/>
          <p:nvPr/>
        </p:nvSpPr>
        <p:spPr>
          <a:xfrm>
            <a:off x="3300095" y="3442335"/>
            <a:ext cx="5671820" cy="583565"/>
          </a:xfrm>
          <a:prstGeom prst="rect">
            <a:avLst/>
          </a:prstGeom>
          <a:noFill/>
        </p:spPr>
        <p:txBody>
          <a:bodyPr wrap="square">
            <a:spAutoFit/>
          </a:bodyPr>
          <a:lstStyle/>
          <a:p>
            <a:pPr>
              <a:defRPr/>
            </a:pPr>
            <a:r>
              <a:rPr lang="zh-CN" altLang="en-US" sz="3200" b="1" dirty="0">
                <a:solidFill>
                  <a:schemeClr val="bg2">
                    <a:lumMod val="25000"/>
                  </a:schemeClr>
                </a:solidFill>
                <a:latin typeface="Microsoft YaHei" panose="020B0503020204020204" pitchFamily="34" charset="-122"/>
                <a:ea typeface="Microsoft YaHei" panose="020B0503020204020204" pitchFamily="34" charset="-122"/>
              </a:rPr>
              <a:t>模拟退火算法实现寻找最大团</a:t>
            </a:r>
          </a:p>
        </p:txBody>
      </p:sp>
      <p:sp>
        <p:nvSpPr>
          <p:cNvPr id="34" name="文本框 59"/>
          <p:cNvSpPr txBox="1"/>
          <p:nvPr/>
        </p:nvSpPr>
        <p:spPr>
          <a:xfrm>
            <a:off x="3363005" y="2773364"/>
            <a:ext cx="2330318" cy="584775"/>
          </a:xfrm>
          <a:prstGeom prst="rect">
            <a:avLst/>
          </a:prstGeom>
          <a:noFill/>
        </p:spPr>
        <p:txBody>
          <a:bodyPr wrap="none">
            <a:spAutoFit/>
          </a:bodyPr>
          <a:lstStyle>
            <a:defPPr>
              <a:defRPr lang="zh-CN"/>
            </a:defPPr>
            <a:lvl1pPr>
              <a:defRPr sz="6000" b="1" i="1">
                <a:solidFill>
                  <a:schemeClr val="bg1"/>
                </a:solidFill>
                <a:latin typeface="Meiryo UI" panose="020B0604030504040204" pitchFamily="34" charset="-128"/>
                <a:ea typeface="Meiryo UI" panose="020B0604030504040204" pitchFamily="34" charset="-128"/>
                <a:cs typeface="Meiryo UI" panose="020B0604030504040204" pitchFamily="34" charset="-128"/>
              </a:defRPr>
            </a:lvl1pPr>
          </a:lstStyle>
          <a:p>
            <a:pPr>
              <a:defRPr/>
            </a:pPr>
            <a:r>
              <a:rPr lang="en-US" altLang="zh-CN" sz="3200" dirty="0">
                <a:solidFill>
                  <a:schemeClr val="bg2">
                    <a:lumMod val="25000"/>
                  </a:schemeClr>
                </a:solidFill>
                <a:latin typeface="Microsoft YaHei" panose="020B0503020204020204" pitchFamily="34" charset="-122"/>
                <a:ea typeface="Microsoft YaHei" panose="020B0503020204020204" pitchFamily="34" charset="-122"/>
                <a:cs typeface="Arial" panose="020B0604020202020204" pitchFamily="34" charset="0"/>
              </a:rPr>
              <a:t>Part Three</a:t>
            </a:r>
            <a:endParaRPr lang="zh-CN" altLang="en-US" sz="3200" dirty="0">
              <a:solidFill>
                <a:schemeClr val="bg2">
                  <a:lumMod val="25000"/>
                </a:schemeClr>
              </a:solidFill>
              <a:latin typeface="Microsoft YaHei" panose="020B0503020204020204" pitchFamily="34" charset="-122"/>
              <a:ea typeface="Microsoft YaHei" panose="020B0503020204020204" pitchFamily="34" charset="-122"/>
              <a:cs typeface="Arial" panose="020B0604020202020204" pitchFamily="34" charset="0"/>
            </a:endParaRPr>
          </a:p>
        </p:txBody>
      </p:sp>
      <p:sp>
        <p:nvSpPr>
          <p:cNvPr id="35" name="等腰三角形 34"/>
          <p:cNvSpPr/>
          <p:nvPr/>
        </p:nvSpPr>
        <p:spPr>
          <a:xfrm rot="9233090">
            <a:off x="8731250" y="2454275"/>
            <a:ext cx="266700" cy="230188"/>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YouYuan" panose="02010509060101010101" charset="-122"/>
            </a:endParaRPr>
          </a:p>
        </p:txBody>
      </p:sp>
      <p:sp>
        <p:nvSpPr>
          <p:cNvPr id="36" name="等腰三角形 35"/>
          <p:cNvSpPr/>
          <p:nvPr/>
        </p:nvSpPr>
        <p:spPr>
          <a:xfrm rot="15569576">
            <a:off x="8378826" y="3128963"/>
            <a:ext cx="396875" cy="342900"/>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YouYuan" panose="02010509060101010101" charset="-122"/>
            </a:endParaRPr>
          </a:p>
        </p:txBody>
      </p:sp>
      <p:sp>
        <p:nvSpPr>
          <p:cNvPr id="37" name="等腰三角形 36"/>
          <p:cNvSpPr/>
          <p:nvPr/>
        </p:nvSpPr>
        <p:spPr>
          <a:xfrm rot="21371394">
            <a:off x="8247063" y="1804989"/>
            <a:ext cx="266700" cy="230187"/>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YouYuan" panose="02010509060101010101" charset="-122"/>
            </a:endParaRPr>
          </a:p>
        </p:txBody>
      </p:sp>
      <p:sp>
        <p:nvSpPr>
          <p:cNvPr id="38" name="等腰三角形 37"/>
          <p:cNvSpPr/>
          <p:nvPr/>
        </p:nvSpPr>
        <p:spPr>
          <a:xfrm rot="12912161">
            <a:off x="9288463" y="3487739"/>
            <a:ext cx="944562" cy="815975"/>
          </a:xfrm>
          <a:prstGeom prst="triangl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C20F"/>
              </a:solidFill>
              <a:ea typeface="YouYuan" panose="02010509060101010101" charset="-122"/>
            </a:endParaRPr>
          </a:p>
        </p:txBody>
      </p:sp>
      <p:sp>
        <p:nvSpPr>
          <p:cNvPr id="39" name="等腰三角形 38"/>
          <p:cNvSpPr/>
          <p:nvPr/>
        </p:nvSpPr>
        <p:spPr>
          <a:xfrm rot="12912161">
            <a:off x="9156700" y="3427413"/>
            <a:ext cx="1176338" cy="1014412"/>
          </a:xfrm>
          <a:prstGeom prst="triangle">
            <a:avLst/>
          </a:prstGeom>
          <a:noFill/>
          <a:ln w="12700" cap="flat" cmpd="sng" algn="ctr">
            <a:solidFill>
              <a:schemeClr val="accent1"/>
            </a:solidFill>
            <a:prstDash val="solid"/>
            <a:miter lim="800000"/>
          </a:ln>
          <a:effectLst/>
        </p:spPr>
        <p:txBody>
          <a:bodyPr anchor="ctr"/>
          <a:lstStyle/>
          <a:p>
            <a:pPr algn="ctr">
              <a:defRPr/>
            </a:pPr>
            <a:endParaRPr lang="zh-CN" altLang="en-US" kern="0">
              <a:solidFill>
                <a:srgbClr val="FFC20F"/>
              </a:solidFill>
              <a:ea typeface="YouYuan" panose="02010509060101010101" charset="-122"/>
            </a:endParaRPr>
          </a:p>
        </p:txBody>
      </p:sp>
      <p:sp>
        <p:nvSpPr>
          <p:cNvPr id="40" name="椭圆 39"/>
          <p:cNvSpPr/>
          <p:nvPr/>
        </p:nvSpPr>
        <p:spPr>
          <a:xfrm rot="9110320">
            <a:off x="10477500" y="37925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ea typeface="YouYuan" panose="02010509060101010101" charset="-122"/>
            </a:endParaRPr>
          </a:p>
        </p:txBody>
      </p:sp>
      <p:sp>
        <p:nvSpPr>
          <p:cNvPr id="41" name="椭圆 40"/>
          <p:cNvSpPr/>
          <p:nvPr/>
        </p:nvSpPr>
        <p:spPr>
          <a:xfrm rot="9110320">
            <a:off x="9388475" y="4295775"/>
            <a:ext cx="115888" cy="115888"/>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ea typeface="YouYuan" panose="02010509060101010101" charset="-122"/>
            </a:endParaRPr>
          </a:p>
        </p:txBody>
      </p:sp>
      <p:sp>
        <p:nvSpPr>
          <p:cNvPr id="42" name="椭圆 41"/>
          <p:cNvSpPr/>
          <p:nvPr/>
        </p:nvSpPr>
        <p:spPr>
          <a:xfrm rot="9110320">
            <a:off x="9505950" y="31321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ea typeface="YouYuan" panose="02010509060101010101" charset="-122"/>
            </a:endParaRPr>
          </a:p>
        </p:txBody>
      </p:sp>
      <p:sp>
        <p:nvSpPr>
          <p:cNvPr id="43" name="等腰三角形 42"/>
          <p:cNvSpPr/>
          <p:nvPr/>
        </p:nvSpPr>
        <p:spPr>
          <a:xfrm rot="18210217">
            <a:off x="7838282" y="2162970"/>
            <a:ext cx="127000" cy="109537"/>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YouYuan" panose="02010509060101010101" charset="-122"/>
            </a:endParaRPr>
          </a:p>
        </p:txBody>
      </p:sp>
      <p:sp>
        <p:nvSpPr>
          <p:cNvPr id="44" name="等腰三角形 43"/>
          <p:cNvSpPr/>
          <p:nvPr/>
        </p:nvSpPr>
        <p:spPr>
          <a:xfrm rot="8748521">
            <a:off x="8196264" y="2314575"/>
            <a:ext cx="128587" cy="109538"/>
          </a:xfrm>
          <a:prstGeom prst="triangle">
            <a:avLst/>
          </a:prstGeom>
          <a:solidFill>
            <a:schemeClr val="accent1">
              <a:lumMod val="40000"/>
              <a:lumOff val="6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YouYuan" panose="02010509060101010101" charset="-122"/>
            </a:endParaRPr>
          </a:p>
        </p:txBody>
      </p:sp>
      <p:cxnSp>
        <p:nvCxnSpPr>
          <p:cNvPr id="45" name="Straight Connector 13"/>
          <p:cNvCxnSpPr>
            <a:cxnSpLocks noChangeShapeType="1"/>
          </p:cNvCxnSpPr>
          <p:nvPr/>
        </p:nvCxnSpPr>
        <p:spPr bwMode="auto">
          <a:xfrm flipH="1">
            <a:off x="1524000" y="4110038"/>
            <a:ext cx="6732588" cy="0"/>
          </a:xfrm>
          <a:prstGeom prst="line">
            <a:avLst/>
          </a:prstGeom>
          <a:noFill/>
          <a:ln w="19050" cap="sq" algn="ctr">
            <a:solidFill>
              <a:schemeClr val="accent1"/>
            </a:solidFill>
            <a:miter lim="800000"/>
            <a:headEnd type="oval" w="med" len="med"/>
          </a:ln>
          <a:extLst>
            <a:ext uri="{909E8E84-426E-40DD-AFC4-6F175D3DCCD1}">
              <a14:hiddenFill xmlns:a14="http://schemas.microsoft.com/office/drawing/2010/main">
                <a:noFill/>
              </a14:hiddenFill>
            </a:ext>
          </a:extLst>
        </p:spPr>
      </p:cxnSp>
      <p:sp>
        <p:nvSpPr>
          <p:cNvPr id="2" name="灯片编号占位符 1"/>
          <p:cNvSpPr>
            <a:spLocks noGrp="1"/>
          </p:cNvSpPr>
          <p:nvPr>
            <p:ph type="sldNum" sz="quarter" idx="10"/>
          </p:nvPr>
        </p:nvSpPr>
        <p:spPr/>
        <p:txBody>
          <a:bodyPr/>
          <a:lstStyle/>
          <a:p>
            <a:fld id="{023126B9-07AC-4BAF-B3D7-FAC1D3999DA4}" type="slidenum">
              <a:rPr lang="zh-CN" altLang="en-US" smtClean="0"/>
              <a:t>17</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flipH="1">
            <a:off x="1008380" y="3118766"/>
            <a:ext cx="10158469" cy="40440"/>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sp>
        <p:nvSpPr>
          <p:cNvPr id="3" name="Oval 34"/>
          <p:cNvSpPr/>
          <p:nvPr/>
        </p:nvSpPr>
        <p:spPr>
          <a:xfrm>
            <a:off x="1573884" y="3035344"/>
            <a:ext cx="268924" cy="266903"/>
          </a:xfrm>
          <a:prstGeom prst="ellipse">
            <a:avLst/>
          </a:prstGeom>
          <a:solidFill>
            <a:srgbClr val="FFFFFF"/>
          </a:solid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4" name="Oval 34"/>
          <p:cNvSpPr/>
          <p:nvPr/>
        </p:nvSpPr>
        <p:spPr>
          <a:xfrm>
            <a:off x="3965496" y="3043481"/>
            <a:ext cx="268925" cy="266903"/>
          </a:xfrm>
          <a:prstGeom prst="ellipse">
            <a:avLst/>
          </a:prstGeom>
          <a:solidFill>
            <a:srgbClr val="FFFFFF"/>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5" name="Oval 34"/>
          <p:cNvSpPr/>
          <p:nvPr/>
        </p:nvSpPr>
        <p:spPr>
          <a:xfrm>
            <a:off x="6692907" y="3064362"/>
            <a:ext cx="266903" cy="266903"/>
          </a:xfrm>
          <a:prstGeom prst="ellipse">
            <a:avLst/>
          </a:prstGeom>
          <a:solidFill>
            <a:srgbClr val="FFFFFF"/>
          </a:solid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cxnSp>
        <p:nvCxnSpPr>
          <p:cNvPr id="6" name="Straight Connector 32"/>
          <p:cNvCxnSpPr/>
          <p:nvPr/>
        </p:nvCxnSpPr>
        <p:spPr>
          <a:xfrm flipV="1">
            <a:off x="1708346" y="3196711"/>
            <a:ext cx="0" cy="766335"/>
          </a:xfrm>
          <a:prstGeom prst="line">
            <a:avLst/>
          </a:prstGeom>
          <a:ln w="19050">
            <a:solidFill>
              <a:schemeClr val="accent1"/>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32"/>
          <p:cNvCxnSpPr/>
          <p:nvPr/>
        </p:nvCxnSpPr>
        <p:spPr>
          <a:xfrm flipV="1">
            <a:off x="4098947" y="3176933"/>
            <a:ext cx="0" cy="766335"/>
          </a:xfrm>
          <a:prstGeom prst="line">
            <a:avLst/>
          </a:prstGeom>
          <a:ln w="19050">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8" name="Straight Connector 32"/>
          <p:cNvCxnSpPr>
            <a:cxnSpLocks/>
          </p:cNvCxnSpPr>
          <p:nvPr/>
        </p:nvCxnSpPr>
        <p:spPr>
          <a:xfrm flipV="1">
            <a:off x="6828381" y="3197814"/>
            <a:ext cx="0" cy="766335"/>
          </a:xfrm>
          <a:prstGeom prst="line">
            <a:avLst/>
          </a:prstGeom>
          <a:ln w="19050">
            <a:solidFill>
              <a:schemeClr val="accent3"/>
            </a:solidFill>
            <a:prstDash val="solid"/>
            <a:headEnd type="oval"/>
            <a:tailEnd type="oval"/>
          </a:ln>
        </p:spPr>
        <p:style>
          <a:lnRef idx="1">
            <a:schemeClr val="accent1"/>
          </a:lnRef>
          <a:fillRef idx="0">
            <a:schemeClr val="accent1"/>
          </a:fillRef>
          <a:effectRef idx="0">
            <a:schemeClr val="accent1"/>
          </a:effectRef>
          <a:fontRef idx="minor">
            <a:schemeClr val="tx1"/>
          </a:fontRef>
        </p:style>
      </p:cxnSp>
      <p:sp>
        <p:nvSpPr>
          <p:cNvPr id="9" name="圆角矩形 8"/>
          <p:cNvSpPr/>
          <p:nvPr/>
        </p:nvSpPr>
        <p:spPr>
          <a:xfrm>
            <a:off x="645435" y="4099620"/>
            <a:ext cx="2056362" cy="438772"/>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dirty="0">
                <a:solidFill>
                  <a:srgbClr val="FFFFFF"/>
                </a:solidFill>
                <a:latin typeface="Microsoft YaHei" panose="020B0503020204020204" pitchFamily="34" charset="-122"/>
                <a:ea typeface="Microsoft YaHei" panose="020B0503020204020204" pitchFamily="34" charset="-122"/>
              </a:rPr>
              <a:t>设置温度</a:t>
            </a:r>
          </a:p>
        </p:txBody>
      </p:sp>
      <p:sp>
        <p:nvSpPr>
          <p:cNvPr id="10" name="圆角矩形 9"/>
          <p:cNvSpPr/>
          <p:nvPr/>
        </p:nvSpPr>
        <p:spPr>
          <a:xfrm>
            <a:off x="3119335" y="4099620"/>
            <a:ext cx="2054341" cy="438772"/>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dirty="0">
                <a:solidFill>
                  <a:srgbClr val="FFFFFF"/>
                </a:solidFill>
                <a:latin typeface="Microsoft YaHei" panose="020B0503020204020204" pitchFamily="34" charset="-122"/>
                <a:ea typeface="Microsoft YaHei" panose="020B0503020204020204" pitchFamily="34" charset="-122"/>
              </a:rPr>
              <a:t>随机性</a:t>
            </a:r>
          </a:p>
        </p:txBody>
      </p:sp>
      <p:sp>
        <p:nvSpPr>
          <p:cNvPr id="11" name="圆角矩形 10"/>
          <p:cNvSpPr/>
          <p:nvPr/>
        </p:nvSpPr>
        <p:spPr>
          <a:xfrm>
            <a:off x="5768859" y="4099620"/>
            <a:ext cx="2054341" cy="438772"/>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dirty="0">
                <a:solidFill>
                  <a:srgbClr val="FFFFFF"/>
                </a:solidFill>
                <a:latin typeface="Microsoft YaHei" panose="020B0503020204020204" pitchFamily="34" charset="-122"/>
                <a:ea typeface="Microsoft YaHei" panose="020B0503020204020204" pitchFamily="34" charset="-122"/>
              </a:rPr>
              <a:t>概率性</a:t>
            </a:r>
          </a:p>
        </p:txBody>
      </p:sp>
      <p:sp>
        <p:nvSpPr>
          <p:cNvPr id="12" name="文本框 11"/>
          <p:cNvSpPr txBox="1"/>
          <p:nvPr/>
        </p:nvSpPr>
        <p:spPr>
          <a:xfrm>
            <a:off x="724834" y="4564050"/>
            <a:ext cx="2056362" cy="1661609"/>
          </a:xfrm>
          <a:prstGeom prst="rect">
            <a:avLst/>
          </a:prstGeom>
          <a:noFill/>
        </p:spPr>
        <p:txBody>
          <a:bodyPr>
            <a:spAutoFit/>
          </a:bodyPr>
          <a:lstStyle/>
          <a:p>
            <a:pPr algn="just">
              <a:lnSpc>
                <a:spcPct val="130000"/>
              </a:lnSpc>
              <a:defRPr/>
            </a:pPr>
            <a:r>
              <a:rPr lang="zh-CN" altLang="en-US" sz="1600" dirty="0">
                <a:solidFill>
                  <a:schemeClr val="bg2">
                    <a:lumMod val="25000"/>
                  </a:schemeClr>
                </a:solidFill>
                <a:latin typeface="Microsoft YaHei" panose="020B0503020204020204" pitchFamily="34" charset="-122"/>
                <a:ea typeface="Microsoft YaHei" panose="020B0503020204020204" pitchFamily="34" charset="-122"/>
              </a:rPr>
              <a:t>一开始有一个初始温度，然后温度一一个特定的比率衰减，当小于一个值后算法停止。</a:t>
            </a:r>
          </a:p>
        </p:txBody>
      </p:sp>
      <p:sp>
        <p:nvSpPr>
          <p:cNvPr id="13" name="文本框 12"/>
          <p:cNvSpPr txBox="1"/>
          <p:nvPr/>
        </p:nvSpPr>
        <p:spPr>
          <a:xfrm>
            <a:off x="3167494" y="4595756"/>
            <a:ext cx="2054341" cy="1661609"/>
          </a:xfrm>
          <a:prstGeom prst="rect">
            <a:avLst/>
          </a:prstGeom>
          <a:noFill/>
        </p:spPr>
        <p:txBody>
          <a:bodyPr>
            <a:spAutoFit/>
          </a:bodyPr>
          <a:lstStyle/>
          <a:p>
            <a:pPr>
              <a:lnSpc>
                <a:spcPct val="130000"/>
              </a:lnSpc>
              <a:defRPr/>
            </a:pPr>
            <a:r>
              <a:rPr lang="zh-CN" altLang="en-US" sz="1600" dirty="0">
                <a:solidFill>
                  <a:schemeClr val="bg2">
                    <a:lumMod val="25000"/>
                  </a:schemeClr>
                </a:solidFill>
                <a:latin typeface="Microsoft YaHei" panose="020B0503020204020204" pitchFamily="34" charset="-122"/>
                <a:ea typeface="Microsoft YaHei" panose="020B0503020204020204" pitchFamily="34" charset="-122"/>
              </a:rPr>
              <a:t>一定要保证随机性，每次随机加或者减去一个点，（在保证不影响完全图性质的条件下）</a:t>
            </a:r>
          </a:p>
        </p:txBody>
      </p:sp>
      <p:sp>
        <p:nvSpPr>
          <p:cNvPr id="14" name="文本框 13"/>
          <p:cNvSpPr txBox="1"/>
          <p:nvPr/>
        </p:nvSpPr>
        <p:spPr>
          <a:xfrm>
            <a:off x="5799188" y="4621292"/>
            <a:ext cx="2056363" cy="1981696"/>
          </a:xfrm>
          <a:prstGeom prst="rect">
            <a:avLst/>
          </a:prstGeom>
          <a:noFill/>
        </p:spPr>
        <p:txBody>
          <a:bodyPr wrap="square">
            <a:spAutoFit/>
          </a:bodyPr>
          <a:lstStyle/>
          <a:p>
            <a:pPr algn="just">
              <a:lnSpc>
                <a:spcPct val="130000"/>
              </a:lnSpc>
              <a:defRPr/>
            </a:pPr>
            <a:r>
              <a:rPr lang="zh-CN" altLang="en-US" sz="1600" dirty="0">
                <a:solidFill>
                  <a:schemeClr val="bg2">
                    <a:lumMod val="25000"/>
                  </a:schemeClr>
                </a:solidFill>
                <a:latin typeface="Microsoft YaHei" panose="020B0503020204020204" pitchFamily="34" charset="-122"/>
                <a:ea typeface="Microsoft YaHei" panose="020B0503020204020204" pitchFamily="34" charset="-122"/>
              </a:rPr>
              <a:t>当随机到一个差解的时候，以一定的概率来接受这个解作为当前最优解。概率与温度有关，温度越高接受差解的概率越大。</a:t>
            </a:r>
          </a:p>
        </p:txBody>
      </p:sp>
      <p:sp>
        <p:nvSpPr>
          <p:cNvPr id="15" name="Sev01"/>
          <p:cNvSpPr>
            <a:spLocks noChangeAspect="1"/>
          </p:cNvSpPr>
          <p:nvPr/>
        </p:nvSpPr>
        <p:spPr>
          <a:xfrm>
            <a:off x="6464423" y="2261633"/>
            <a:ext cx="663212" cy="663212"/>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4000" dirty="0">
              <a:solidFill>
                <a:schemeClr val="bg1"/>
              </a:solidFill>
              <a:latin typeface="FontAwesome" pitchFamily="2" charset="0"/>
            </a:endParaRPr>
          </a:p>
        </p:txBody>
      </p:sp>
      <p:sp>
        <p:nvSpPr>
          <p:cNvPr id="19" name="Sev01"/>
          <p:cNvSpPr>
            <a:spLocks noChangeAspect="1"/>
          </p:cNvSpPr>
          <p:nvPr/>
        </p:nvSpPr>
        <p:spPr>
          <a:xfrm>
            <a:off x="3769362" y="2240751"/>
            <a:ext cx="663213" cy="663213"/>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4000" dirty="0">
              <a:solidFill>
                <a:schemeClr val="bg1"/>
              </a:solidFill>
              <a:latin typeface="FontAwesome" pitchFamily="2" charset="0"/>
            </a:endParaRPr>
          </a:p>
        </p:txBody>
      </p:sp>
      <p:sp>
        <p:nvSpPr>
          <p:cNvPr id="22" name="任意多边形 21"/>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24" name="文本框 23"/>
          <p:cNvSpPr txBox="1"/>
          <p:nvPr/>
        </p:nvSpPr>
        <p:spPr>
          <a:xfrm>
            <a:off x="1253876" y="827253"/>
            <a:ext cx="6569324" cy="369332"/>
          </a:xfrm>
          <a:prstGeom prst="rect">
            <a:avLst/>
          </a:prstGeom>
          <a:noFill/>
        </p:spPr>
        <p:txBody>
          <a:bodyPr wrap="square" rtlCol="0">
            <a:spAutoFit/>
          </a:bodyPr>
          <a:lstStyle/>
          <a:p>
            <a:r>
              <a:rPr lang="zh-CN" altLang="en-US" dirty="0">
                <a:solidFill>
                  <a:schemeClr val="bg2">
                    <a:lumMod val="25000"/>
                  </a:schemeClr>
                </a:solidFill>
                <a:latin typeface="方正兰亭粗黑_GBK" panose="02000000000000000000" pitchFamily="2" charset="-122"/>
                <a:ea typeface="方正兰亭粗黑_GBK" panose="02000000000000000000" pitchFamily="2" charset="-122"/>
              </a:rPr>
              <a:t>先来整理一下主要的注意点</a:t>
            </a:r>
          </a:p>
        </p:txBody>
      </p:sp>
      <p:sp>
        <p:nvSpPr>
          <p:cNvPr id="25" name="灯片编号占位符 24"/>
          <p:cNvSpPr>
            <a:spLocks noGrp="1"/>
          </p:cNvSpPr>
          <p:nvPr>
            <p:ph type="sldNum" sz="quarter" idx="10"/>
          </p:nvPr>
        </p:nvSpPr>
        <p:spPr/>
        <p:txBody>
          <a:bodyPr/>
          <a:lstStyle/>
          <a:p>
            <a:fld id="{023126B9-07AC-4BAF-B3D7-FAC1D3999DA4}" type="slidenum">
              <a:rPr lang="zh-CN" altLang="en-US" smtClean="0"/>
              <a:t>18</a:t>
            </a:fld>
            <a:endParaRPr lang="zh-CN" altLang="en-US" dirty="0"/>
          </a:p>
        </p:txBody>
      </p:sp>
      <p:sp>
        <p:nvSpPr>
          <p:cNvPr id="27" name="Oval 34">
            <a:extLst>
              <a:ext uri="{FF2B5EF4-FFF2-40B4-BE49-F238E27FC236}">
                <a16:creationId xmlns:a16="http://schemas.microsoft.com/office/drawing/2014/main" id="{FBDA2B6F-9DB4-45B5-B8D7-993E8CAE3434}"/>
              </a:ext>
            </a:extLst>
          </p:cNvPr>
          <p:cNvSpPr/>
          <p:nvPr/>
        </p:nvSpPr>
        <p:spPr>
          <a:xfrm>
            <a:off x="9674038" y="3043481"/>
            <a:ext cx="268925" cy="266903"/>
          </a:xfrm>
          <a:prstGeom prst="ellipse">
            <a:avLst/>
          </a:prstGeom>
          <a:solidFill>
            <a:srgbClr val="FFFFFF"/>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cxnSp>
        <p:nvCxnSpPr>
          <p:cNvPr id="28" name="Straight Connector 32">
            <a:extLst>
              <a:ext uri="{FF2B5EF4-FFF2-40B4-BE49-F238E27FC236}">
                <a16:creationId xmlns:a16="http://schemas.microsoft.com/office/drawing/2014/main" id="{F3A10D8C-83DE-445D-BEE0-B889BB12905B}"/>
              </a:ext>
            </a:extLst>
          </p:cNvPr>
          <p:cNvCxnSpPr/>
          <p:nvPr/>
        </p:nvCxnSpPr>
        <p:spPr>
          <a:xfrm flipV="1">
            <a:off x="9807489" y="3176933"/>
            <a:ext cx="0" cy="766335"/>
          </a:xfrm>
          <a:prstGeom prst="line">
            <a:avLst/>
          </a:prstGeom>
          <a:ln w="19050">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sp>
        <p:nvSpPr>
          <p:cNvPr id="30" name="文本框 29">
            <a:extLst>
              <a:ext uri="{FF2B5EF4-FFF2-40B4-BE49-F238E27FC236}">
                <a16:creationId xmlns:a16="http://schemas.microsoft.com/office/drawing/2014/main" id="{B375ECD7-F51C-4141-BEC6-A1D26C5651EA}"/>
              </a:ext>
            </a:extLst>
          </p:cNvPr>
          <p:cNvSpPr txBox="1"/>
          <p:nvPr/>
        </p:nvSpPr>
        <p:spPr>
          <a:xfrm>
            <a:off x="8876036" y="4595756"/>
            <a:ext cx="2054341" cy="1854739"/>
          </a:xfrm>
          <a:prstGeom prst="rect">
            <a:avLst/>
          </a:prstGeom>
          <a:noFill/>
        </p:spPr>
        <p:txBody>
          <a:bodyPr>
            <a:spAutoFit/>
          </a:bodyPr>
          <a:lstStyle/>
          <a:p>
            <a:pPr>
              <a:lnSpc>
                <a:spcPct val="130000"/>
              </a:lnSpc>
              <a:defRPr/>
            </a:pPr>
            <a:r>
              <a:rPr lang="zh-CN" altLang="en-US" dirty="0"/>
              <a:t>需要调整每个温度下的循环次数，和算法的循环次数等</a:t>
            </a:r>
            <a:endParaRPr lang="en-US" altLang="zh-CN" dirty="0"/>
          </a:p>
          <a:p>
            <a:pPr>
              <a:lnSpc>
                <a:spcPct val="130000"/>
              </a:lnSpc>
              <a:defRPr/>
            </a:pPr>
            <a:r>
              <a:rPr lang="zh-CN" altLang="en-US" dirty="0"/>
              <a:t>算法性能与初始值有关及参数敏感</a:t>
            </a:r>
            <a:endParaRPr lang="zh-CN" altLang="en-US" sz="1600" dirty="0">
              <a:solidFill>
                <a:schemeClr val="bg2">
                  <a:lumMod val="25000"/>
                </a:schemeClr>
              </a:solidFill>
              <a:latin typeface="Microsoft YaHei" panose="020B0503020204020204" pitchFamily="34" charset="-122"/>
              <a:ea typeface="Microsoft YaHei" panose="020B0503020204020204" pitchFamily="34" charset="-122"/>
            </a:endParaRPr>
          </a:p>
        </p:txBody>
      </p:sp>
      <p:sp>
        <p:nvSpPr>
          <p:cNvPr id="31" name="Sev01">
            <a:extLst>
              <a:ext uri="{FF2B5EF4-FFF2-40B4-BE49-F238E27FC236}">
                <a16:creationId xmlns:a16="http://schemas.microsoft.com/office/drawing/2014/main" id="{CB9178CF-5DB4-44A2-A81D-A5BE623A9E11}"/>
              </a:ext>
            </a:extLst>
          </p:cNvPr>
          <p:cNvSpPr>
            <a:spLocks noChangeAspect="1"/>
          </p:cNvSpPr>
          <p:nvPr/>
        </p:nvSpPr>
        <p:spPr>
          <a:xfrm>
            <a:off x="9540586" y="2192410"/>
            <a:ext cx="663212" cy="663212"/>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4000" dirty="0">
              <a:solidFill>
                <a:schemeClr val="bg1"/>
              </a:solidFill>
              <a:latin typeface="FontAwesome" pitchFamily="2" charset="0"/>
            </a:endParaRPr>
          </a:p>
        </p:txBody>
      </p:sp>
      <p:sp>
        <p:nvSpPr>
          <p:cNvPr id="33" name="Sev01">
            <a:extLst>
              <a:ext uri="{FF2B5EF4-FFF2-40B4-BE49-F238E27FC236}">
                <a16:creationId xmlns:a16="http://schemas.microsoft.com/office/drawing/2014/main" id="{36488107-5087-4057-9506-3873A9116D7D}"/>
              </a:ext>
            </a:extLst>
          </p:cNvPr>
          <p:cNvSpPr>
            <a:spLocks noChangeAspect="1"/>
          </p:cNvSpPr>
          <p:nvPr/>
        </p:nvSpPr>
        <p:spPr>
          <a:xfrm>
            <a:off x="1387671" y="2244290"/>
            <a:ext cx="663212" cy="663212"/>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4000" dirty="0">
              <a:solidFill>
                <a:schemeClr val="bg1"/>
              </a:solidFill>
              <a:latin typeface="FontAwesome" pitchFamily="2" charset="0"/>
            </a:endParaRPr>
          </a:p>
        </p:txBody>
      </p:sp>
      <p:sp>
        <p:nvSpPr>
          <p:cNvPr id="35" name="文本框 34">
            <a:extLst>
              <a:ext uri="{FF2B5EF4-FFF2-40B4-BE49-F238E27FC236}">
                <a16:creationId xmlns:a16="http://schemas.microsoft.com/office/drawing/2014/main" id="{775B4031-2DE2-4855-AB19-8FBC6F53B800}"/>
              </a:ext>
            </a:extLst>
          </p:cNvPr>
          <p:cNvSpPr txBox="1"/>
          <p:nvPr/>
        </p:nvSpPr>
        <p:spPr>
          <a:xfrm>
            <a:off x="1519172" y="2340070"/>
            <a:ext cx="819952" cy="584775"/>
          </a:xfrm>
          <a:prstGeom prst="rect">
            <a:avLst/>
          </a:prstGeom>
          <a:noFill/>
        </p:spPr>
        <p:txBody>
          <a:bodyPr wrap="square" rtlCol="0">
            <a:spAutoFit/>
          </a:bodyPr>
          <a:lstStyle/>
          <a:p>
            <a:r>
              <a:rPr lang="en-US" altLang="zh-CN" sz="3200" b="1" dirty="0">
                <a:solidFill>
                  <a:schemeClr val="bg1"/>
                </a:solidFill>
              </a:rPr>
              <a:t>1</a:t>
            </a:r>
            <a:endParaRPr lang="zh-CN" altLang="en-US" sz="3200" b="1" dirty="0">
              <a:solidFill>
                <a:schemeClr val="bg1"/>
              </a:solidFill>
            </a:endParaRPr>
          </a:p>
        </p:txBody>
      </p:sp>
      <p:sp>
        <p:nvSpPr>
          <p:cNvPr id="36" name="文本框 35">
            <a:extLst>
              <a:ext uri="{FF2B5EF4-FFF2-40B4-BE49-F238E27FC236}">
                <a16:creationId xmlns:a16="http://schemas.microsoft.com/office/drawing/2014/main" id="{A635A2A8-E0A9-48F8-8396-C597394354FF}"/>
              </a:ext>
            </a:extLst>
          </p:cNvPr>
          <p:cNvSpPr txBox="1"/>
          <p:nvPr/>
        </p:nvSpPr>
        <p:spPr>
          <a:xfrm>
            <a:off x="3932123" y="2296235"/>
            <a:ext cx="819952" cy="584775"/>
          </a:xfrm>
          <a:prstGeom prst="rect">
            <a:avLst/>
          </a:prstGeom>
          <a:noFill/>
        </p:spPr>
        <p:txBody>
          <a:bodyPr wrap="square" rtlCol="0">
            <a:spAutoFit/>
          </a:bodyPr>
          <a:lstStyle/>
          <a:p>
            <a:r>
              <a:rPr lang="en-US" altLang="zh-CN" sz="3200" b="1" dirty="0">
                <a:solidFill>
                  <a:schemeClr val="bg1"/>
                </a:solidFill>
              </a:rPr>
              <a:t>2</a:t>
            </a:r>
            <a:endParaRPr lang="zh-CN" altLang="en-US" sz="3200" b="1" dirty="0">
              <a:solidFill>
                <a:schemeClr val="bg1"/>
              </a:solidFill>
            </a:endParaRPr>
          </a:p>
        </p:txBody>
      </p:sp>
      <p:sp>
        <p:nvSpPr>
          <p:cNvPr id="37" name="文本框 36">
            <a:extLst>
              <a:ext uri="{FF2B5EF4-FFF2-40B4-BE49-F238E27FC236}">
                <a16:creationId xmlns:a16="http://schemas.microsoft.com/office/drawing/2014/main" id="{98E08DA1-A587-4585-AFDE-03247D8D4089}"/>
              </a:ext>
            </a:extLst>
          </p:cNvPr>
          <p:cNvSpPr txBox="1"/>
          <p:nvPr/>
        </p:nvSpPr>
        <p:spPr>
          <a:xfrm>
            <a:off x="6640141" y="2307528"/>
            <a:ext cx="819952" cy="584775"/>
          </a:xfrm>
          <a:prstGeom prst="rect">
            <a:avLst/>
          </a:prstGeom>
          <a:noFill/>
        </p:spPr>
        <p:txBody>
          <a:bodyPr wrap="square" rtlCol="0">
            <a:spAutoFit/>
          </a:bodyPr>
          <a:lstStyle/>
          <a:p>
            <a:r>
              <a:rPr lang="en-US" altLang="zh-CN" sz="3200" b="1" dirty="0">
                <a:solidFill>
                  <a:schemeClr val="bg1"/>
                </a:solidFill>
              </a:rPr>
              <a:t>3</a:t>
            </a:r>
            <a:endParaRPr lang="zh-CN" altLang="en-US" sz="3200" b="1" dirty="0">
              <a:solidFill>
                <a:schemeClr val="bg1"/>
              </a:solidFill>
            </a:endParaRPr>
          </a:p>
        </p:txBody>
      </p:sp>
      <p:sp>
        <p:nvSpPr>
          <p:cNvPr id="38" name="文本框 37">
            <a:extLst>
              <a:ext uri="{FF2B5EF4-FFF2-40B4-BE49-F238E27FC236}">
                <a16:creationId xmlns:a16="http://schemas.microsoft.com/office/drawing/2014/main" id="{66825648-C5E0-43B8-9D76-B08F39167B6B}"/>
              </a:ext>
            </a:extLst>
          </p:cNvPr>
          <p:cNvSpPr txBox="1"/>
          <p:nvPr/>
        </p:nvSpPr>
        <p:spPr>
          <a:xfrm>
            <a:off x="9674038" y="2294901"/>
            <a:ext cx="819952" cy="584775"/>
          </a:xfrm>
          <a:prstGeom prst="rect">
            <a:avLst/>
          </a:prstGeom>
          <a:noFill/>
        </p:spPr>
        <p:txBody>
          <a:bodyPr wrap="square" rtlCol="0">
            <a:spAutoFit/>
          </a:bodyPr>
          <a:lstStyle/>
          <a:p>
            <a:r>
              <a:rPr lang="en-US" altLang="zh-CN" sz="3200" b="1" dirty="0">
                <a:solidFill>
                  <a:schemeClr val="bg1"/>
                </a:solidFill>
              </a:rPr>
              <a:t>4</a:t>
            </a:r>
            <a:endParaRPr lang="zh-CN" altLang="en-US" sz="3200" b="1" dirty="0">
              <a:solidFill>
                <a:schemeClr val="bg1"/>
              </a:solidFill>
            </a:endParaRPr>
          </a:p>
        </p:txBody>
      </p:sp>
      <p:sp>
        <p:nvSpPr>
          <p:cNvPr id="40" name="圆角矩形 9">
            <a:extLst>
              <a:ext uri="{FF2B5EF4-FFF2-40B4-BE49-F238E27FC236}">
                <a16:creationId xmlns:a16="http://schemas.microsoft.com/office/drawing/2014/main" id="{19359A41-F944-408A-9E84-1B113F11FD92}"/>
              </a:ext>
            </a:extLst>
          </p:cNvPr>
          <p:cNvSpPr/>
          <p:nvPr/>
        </p:nvSpPr>
        <p:spPr>
          <a:xfrm>
            <a:off x="8915792" y="4036908"/>
            <a:ext cx="2054341" cy="438772"/>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dirty="0">
                <a:solidFill>
                  <a:srgbClr val="FFFFFF"/>
                </a:solidFill>
                <a:latin typeface="Microsoft YaHei" panose="020B0503020204020204" pitchFamily="34" charset="-122"/>
                <a:ea typeface="Microsoft YaHei" panose="020B0503020204020204" pitchFamily="34" charset="-122"/>
              </a:rPr>
              <a:t>玄学</a:t>
            </a:r>
          </a:p>
        </p:txBody>
      </p:sp>
      <p:sp>
        <p:nvSpPr>
          <p:cNvPr id="41" name="文本框 40">
            <a:extLst>
              <a:ext uri="{FF2B5EF4-FFF2-40B4-BE49-F238E27FC236}">
                <a16:creationId xmlns:a16="http://schemas.microsoft.com/office/drawing/2014/main" id="{96F04647-8349-4311-B46D-BD4A10EBF461}"/>
              </a:ext>
            </a:extLst>
          </p:cNvPr>
          <p:cNvSpPr txBox="1"/>
          <p:nvPr/>
        </p:nvSpPr>
        <p:spPr>
          <a:xfrm>
            <a:off x="1233556" y="357012"/>
            <a:ext cx="6569324" cy="461665"/>
          </a:xfrm>
          <a:prstGeom prst="rect">
            <a:avLst/>
          </a:prstGeom>
          <a:noFill/>
        </p:spPr>
        <p:txBody>
          <a:bodyPr wrap="square" rtlCol="0">
            <a:spAutoFit/>
          </a:bodyPr>
          <a:lstStyle/>
          <a:p>
            <a:pPr>
              <a:defRPr/>
            </a:pPr>
            <a:r>
              <a:rPr lang="zh-CN" altLang="en-US" sz="2400" b="1" dirty="0">
                <a:solidFill>
                  <a:schemeClr val="bg2">
                    <a:lumMod val="25000"/>
                  </a:schemeClr>
                </a:solidFill>
                <a:latin typeface="Microsoft YaHei" panose="020B0503020204020204" pitchFamily="34" charset="-122"/>
                <a:ea typeface="Microsoft YaHei" panose="020B0503020204020204" pitchFamily="34" charset="-122"/>
              </a:rPr>
              <a:t>模拟退火算法实现寻找最大团</a:t>
            </a:r>
          </a:p>
        </p:txBody>
      </p:sp>
    </p:spTree>
  </p:cSld>
  <p:clrMapOvr>
    <a:masterClrMapping/>
  </p:clrMapOvr>
  <p:transition spd="med">
    <p:pull/>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KSO_Shape"/>
          <p:cNvSpPr/>
          <p:nvPr/>
        </p:nvSpPr>
        <p:spPr bwMode="auto">
          <a:xfrm>
            <a:off x="354902" y="1328845"/>
            <a:ext cx="852159" cy="1256253"/>
          </a:xfrm>
          <a:custGeom>
            <a:avLst/>
            <a:gdLst>
              <a:gd name="T0" fmla="*/ 5492752 w 25942924"/>
              <a:gd name="T1" fmla="*/ 26927175 h 38249223"/>
              <a:gd name="T2" fmla="*/ 4702176 w 25942924"/>
              <a:gd name="T3" fmla="*/ 29870399 h 38249223"/>
              <a:gd name="T4" fmla="*/ 8432800 w 25942924"/>
              <a:gd name="T5" fmla="*/ 33918523 h 38249223"/>
              <a:gd name="T6" fmla="*/ 12493624 w 25942924"/>
              <a:gd name="T7" fmla="*/ 34394775 h 38249223"/>
              <a:gd name="T8" fmla="*/ 13274676 w 25942924"/>
              <a:gd name="T9" fmla="*/ 32511999 h 38249223"/>
              <a:gd name="T10" fmla="*/ 10582276 w 25942924"/>
              <a:gd name="T11" fmla="*/ 31924623 h 38249223"/>
              <a:gd name="T12" fmla="*/ 8715376 w 25942924"/>
              <a:gd name="T13" fmla="*/ 29327475 h 38249223"/>
              <a:gd name="T14" fmla="*/ 9842500 w 25942924"/>
              <a:gd name="T15" fmla="*/ 27247847 h 38249223"/>
              <a:gd name="T16" fmla="*/ 11585576 w 25942924"/>
              <a:gd name="T17" fmla="*/ 27184347 h 38249223"/>
              <a:gd name="T18" fmla="*/ 12966700 w 25942924"/>
              <a:gd name="T19" fmla="*/ 27428823 h 38249223"/>
              <a:gd name="T20" fmla="*/ 13033376 w 25942924"/>
              <a:gd name="T21" fmla="*/ 26250899 h 38249223"/>
              <a:gd name="T22" fmla="*/ 10887076 w 25942924"/>
              <a:gd name="T23" fmla="*/ 26177875 h 38249223"/>
              <a:gd name="T24" fmla="*/ 5676900 w 25942924"/>
              <a:gd name="T25" fmla="*/ 974724 h 38249223"/>
              <a:gd name="T26" fmla="*/ 7677152 w 25942924"/>
              <a:gd name="T27" fmla="*/ 2273299 h 38249223"/>
              <a:gd name="T28" fmla="*/ 10979152 w 25942924"/>
              <a:gd name="T29" fmla="*/ 1511299 h 38249223"/>
              <a:gd name="T30" fmla="*/ 12147552 w 25942924"/>
              <a:gd name="T31" fmla="*/ 4095748 h 38249223"/>
              <a:gd name="T32" fmla="*/ 13385800 w 25942924"/>
              <a:gd name="T33" fmla="*/ 6937374 h 38249223"/>
              <a:gd name="T34" fmla="*/ 12369800 w 25942924"/>
              <a:gd name="T35" fmla="*/ 8848724 h 38249223"/>
              <a:gd name="T36" fmla="*/ 10944224 w 25942924"/>
              <a:gd name="T37" fmla="*/ 10118724 h 38249223"/>
              <a:gd name="T38" fmla="*/ 8134352 w 25942924"/>
              <a:gd name="T39" fmla="*/ 10988674 h 38249223"/>
              <a:gd name="T40" fmla="*/ 6178552 w 25942924"/>
              <a:gd name="T41" fmla="*/ 9788524 h 38249223"/>
              <a:gd name="T42" fmla="*/ 7943848 w 25942924"/>
              <a:gd name="T43" fmla="*/ 8858248 h 38249223"/>
              <a:gd name="T44" fmla="*/ 9032876 w 25942924"/>
              <a:gd name="T45" fmla="*/ 6708774 h 38249223"/>
              <a:gd name="T46" fmla="*/ 7140576 w 25942924"/>
              <a:gd name="T47" fmla="*/ 4949824 h 38249223"/>
              <a:gd name="T48" fmla="*/ 4384676 w 25942924"/>
              <a:gd name="T49" fmla="*/ 6226174 h 38249223"/>
              <a:gd name="T50" fmla="*/ 3854448 w 25942924"/>
              <a:gd name="T51" fmla="*/ 9004298 h 38249223"/>
              <a:gd name="T52" fmla="*/ 5695952 w 25942924"/>
              <a:gd name="T53" fmla="*/ 11490323 h 38249223"/>
              <a:gd name="T54" fmla="*/ 9324976 w 25942924"/>
              <a:gd name="T55" fmla="*/ 12211049 h 38249223"/>
              <a:gd name="T56" fmla="*/ 11537952 w 25942924"/>
              <a:gd name="T57" fmla="*/ 12665073 h 38249223"/>
              <a:gd name="T58" fmla="*/ 7064376 w 25942924"/>
              <a:gd name="T59" fmla="*/ 14573249 h 38249223"/>
              <a:gd name="T60" fmla="*/ 2994024 w 25942924"/>
              <a:gd name="T61" fmla="*/ 14096999 h 38249223"/>
              <a:gd name="T62" fmla="*/ 1031876 w 25942924"/>
              <a:gd name="T63" fmla="*/ 12036423 h 38249223"/>
              <a:gd name="T64" fmla="*/ 1216024 w 25942924"/>
              <a:gd name="T65" fmla="*/ 8693149 h 38249223"/>
              <a:gd name="T66" fmla="*/ 9524 w 25942924"/>
              <a:gd name="T67" fmla="*/ 6108699 h 38249223"/>
              <a:gd name="T68" fmla="*/ 1527176 w 25942924"/>
              <a:gd name="T69" fmla="*/ 3692524 h 38249223"/>
              <a:gd name="T70" fmla="*/ 3810000 w 25942924"/>
              <a:gd name="T71" fmla="*/ 1657349 h 38249223"/>
              <a:gd name="T72" fmla="*/ 23053676 w 25942924"/>
              <a:gd name="T73" fmla="*/ 38100 h 38249223"/>
              <a:gd name="T74" fmla="*/ 25657176 w 25942924"/>
              <a:gd name="T75" fmla="*/ 2285999 h 38249223"/>
              <a:gd name="T76" fmla="*/ 25558752 w 25942924"/>
              <a:gd name="T77" fmla="*/ 6111875 h 38249223"/>
              <a:gd name="T78" fmla="*/ 19513552 w 25942924"/>
              <a:gd name="T79" fmla="*/ 13350875 h 38249223"/>
              <a:gd name="T80" fmla="*/ 19570700 w 25942924"/>
              <a:gd name="T81" fmla="*/ 15982949 h 38249223"/>
              <a:gd name="T82" fmla="*/ 17770476 w 25942924"/>
              <a:gd name="T83" fmla="*/ 18173699 h 38249223"/>
              <a:gd name="T84" fmla="*/ 23190200 w 25942924"/>
              <a:gd name="T85" fmla="*/ 20151723 h 38249223"/>
              <a:gd name="T86" fmla="*/ 25063448 w 25942924"/>
              <a:gd name="T87" fmla="*/ 22933023 h 38249223"/>
              <a:gd name="T88" fmla="*/ 22244048 w 25942924"/>
              <a:gd name="T89" fmla="*/ 24831675 h 38249223"/>
              <a:gd name="T90" fmla="*/ 21183600 w 25942924"/>
              <a:gd name="T91" fmla="*/ 26219147 h 38249223"/>
              <a:gd name="T92" fmla="*/ 21983700 w 25942924"/>
              <a:gd name="T93" fmla="*/ 28184475 h 38249223"/>
              <a:gd name="T94" fmla="*/ 20805776 w 25942924"/>
              <a:gd name="T95" fmla="*/ 30540323 h 38249223"/>
              <a:gd name="T96" fmla="*/ 19091276 w 25942924"/>
              <a:gd name="T97" fmla="*/ 30613347 h 38249223"/>
              <a:gd name="T98" fmla="*/ 18430876 w 25942924"/>
              <a:gd name="T99" fmla="*/ 29695775 h 38249223"/>
              <a:gd name="T100" fmla="*/ 17110076 w 25942924"/>
              <a:gd name="T101" fmla="*/ 33810575 h 38249223"/>
              <a:gd name="T102" fmla="*/ 15474952 w 25942924"/>
              <a:gd name="T103" fmla="*/ 37547551 h 38249223"/>
              <a:gd name="T104" fmla="*/ 12985752 w 25942924"/>
              <a:gd name="T105" fmla="*/ 38236523 h 38249223"/>
              <a:gd name="T106" fmla="*/ 7734300 w 25942924"/>
              <a:gd name="T107" fmla="*/ 35312351 h 38249223"/>
              <a:gd name="T108" fmla="*/ 3908424 w 25942924"/>
              <a:gd name="T109" fmla="*/ 30219647 h 38249223"/>
              <a:gd name="T110" fmla="*/ 4111624 w 25942924"/>
              <a:gd name="T111" fmla="*/ 26250899 h 38249223"/>
              <a:gd name="T112" fmla="*/ 8940800 w 25942924"/>
              <a:gd name="T113" fmla="*/ 22180547 h 38249223"/>
              <a:gd name="T114" fmla="*/ 11788776 w 25942924"/>
              <a:gd name="T115" fmla="*/ 19751675 h 38249223"/>
              <a:gd name="T116" fmla="*/ 9369424 w 25942924"/>
              <a:gd name="T117" fmla="*/ 20113623 h 38249223"/>
              <a:gd name="T118" fmla="*/ 7461248 w 25942924"/>
              <a:gd name="T119" fmla="*/ 17910175 h 38249223"/>
              <a:gd name="T120" fmla="*/ 19040476 w 25942924"/>
              <a:gd name="T121" fmla="*/ 5899150 h 38249223"/>
              <a:gd name="T122" fmla="*/ 21304248 w 25942924"/>
              <a:gd name="T123" fmla="*/ 958850 h 38249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942924" h="38249223">
                <a:moveTo>
                  <a:pt x="12957176" y="23977599"/>
                </a:moveTo>
                <a:lnTo>
                  <a:pt x="12753976" y="24034747"/>
                </a:lnTo>
                <a:lnTo>
                  <a:pt x="12515848" y="24101423"/>
                </a:lnTo>
                <a:lnTo>
                  <a:pt x="12195176" y="24193499"/>
                </a:lnTo>
                <a:lnTo>
                  <a:pt x="11811000" y="24307799"/>
                </a:lnTo>
                <a:lnTo>
                  <a:pt x="11363324" y="24444323"/>
                </a:lnTo>
                <a:lnTo>
                  <a:pt x="10871200" y="24599899"/>
                </a:lnTo>
                <a:lnTo>
                  <a:pt x="10337800" y="24771347"/>
                </a:lnTo>
                <a:lnTo>
                  <a:pt x="10061576" y="24866599"/>
                </a:lnTo>
                <a:lnTo>
                  <a:pt x="9779000" y="24961847"/>
                </a:lnTo>
                <a:lnTo>
                  <a:pt x="9490076" y="25063447"/>
                </a:lnTo>
                <a:lnTo>
                  <a:pt x="9197976" y="25168223"/>
                </a:lnTo>
                <a:lnTo>
                  <a:pt x="8905876" y="25276175"/>
                </a:lnTo>
                <a:lnTo>
                  <a:pt x="8610600" y="25387299"/>
                </a:lnTo>
                <a:lnTo>
                  <a:pt x="8318500" y="25501599"/>
                </a:lnTo>
                <a:lnTo>
                  <a:pt x="8026400" y="25615899"/>
                </a:lnTo>
                <a:lnTo>
                  <a:pt x="7737476" y="25736547"/>
                </a:lnTo>
                <a:lnTo>
                  <a:pt x="7451724" y="25857199"/>
                </a:lnTo>
                <a:lnTo>
                  <a:pt x="7172324" y="25981023"/>
                </a:lnTo>
                <a:lnTo>
                  <a:pt x="6899276" y="26108023"/>
                </a:lnTo>
                <a:lnTo>
                  <a:pt x="6632576" y="26235023"/>
                </a:lnTo>
                <a:lnTo>
                  <a:pt x="6378576" y="26362023"/>
                </a:lnTo>
                <a:lnTo>
                  <a:pt x="6134100" y="26495375"/>
                </a:lnTo>
                <a:lnTo>
                  <a:pt x="5899152" y="26625547"/>
                </a:lnTo>
                <a:lnTo>
                  <a:pt x="5880100" y="26638247"/>
                </a:lnTo>
                <a:lnTo>
                  <a:pt x="5822952" y="26673175"/>
                </a:lnTo>
                <a:lnTo>
                  <a:pt x="5734048" y="26730323"/>
                </a:lnTo>
                <a:lnTo>
                  <a:pt x="5683248" y="26771599"/>
                </a:lnTo>
                <a:lnTo>
                  <a:pt x="5622924" y="26816047"/>
                </a:lnTo>
                <a:lnTo>
                  <a:pt x="5559424" y="26866847"/>
                </a:lnTo>
                <a:lnTo>
                  <a:pt x="5492752" y="26927175"/>
                </a:lnTo>
                <a:lnTo>
                  <a:pt x="5422900" y="26990675"/>
                </a:lnTo>
                <a:lnTo>
                  <a:pt x="5349876" y="27063699"/>
                </a:lnTo>
                <a:lnTo>
                  <a:pt x="5276848" y="27143075"/>
                </a:lnTo>
                <a:lnTo>
                  <a:pt x="5200648" y="27228799"/>
                </a:lnTo>
                <a:lnTo>
                  <a:pt x="5124448" y="27320875"/>
                </a:lnTo>
                <a:lnTo>
                  <a:pt x="5048248" y="27419299"/>
                </a:lnTo>
                <a:lnTo>
                  <a:pt x="5000624" y="27489147"/>
                </a:lnTo>
                <a:lnTo>
                  <a:pt x="4953000" y="27565347"/>
                </a:lnTo>
                <a:lnTo>
                  <a:pt x="4905376" y="27641547"/>
                </a:lnTo>
                <a:lnTo>
                  <a:pt x="4857752" y="27720923"/>
                </a:lnTo>
                <a:lnTo>
                  <a:pt x="4813300" y="27806647"/>
                </a:lnTo>
                <a:lnTo>
                  <a:pt x="4768848" y="27892375"/>
                </a:lnTo>
                <a:lnTo>
                  <a:pt x="4727576" y="27981275"/>
                </a:lnTo>
                <a:lnTo>
                  <a:pt x="4689476" y="28076523"/>
                </a:lnTo>
                <a:lnTo>
                  <a:pt x="4667248" y="28187647"/>
                </a:lnTo>
                <a:lnTo>
                  <a:pt x="4645024" y="28298775"/>
                </a:lnTo>
                <a:lnTo>
                  <a:pt x="4629152" y="28409899"/>
                </a:lnTo>
                <a:lnTo>
                  <a:pt x="4616448" y="28517847"/>
                </a:lnTo>
                <a:lnTo>
                  <a:pt x="4603752" y="28628975"/>
                </a:lnTo>
                <a:lnTo>
                  <a:pt x="4597400" y="28736923"/>
                </a:lnTo>
                <a:lnTo>
                  <a:pt x="4594224" y="28841699"/>
                </a:lnTo>
                <a:lnTo>
                  <a:pt x="4591048" y="28949647"/>
                </a:lnTo>
                <a:lnTo>
                  <a:pt x="4594224" y="29054423"/>
                </a:lnTo>
                <a:lnTo>
                  <a:pt x="4597400" y="29159199"/>
                </a:lnTo>
                <a:lnTo>
                  <a:pt x="4603752" y="29263975"/>
                </a:lnTo>
                <a:lnTo>
                  <a:pt x="4613276" y="29365575"/>
                </a:lnTo>
                <a:lnTo>
                  <a:pt x="4625976" y="29470347"/>
                </a:lnTo>
                <a:lnTo>
                  <a:pt x="4641848" y="29568775"/>
                </a:lnTo>
                <a:lnTo>
                  <a:pt x="4657724" y="29670375"/>
                </a:lnTo>
                <a:lnTo>
                  <a:pt x="4679952" y="29771975"/>
                </a:lnTo>
                <a:lnTo>
                  <a:pt x="4702176" y="29870399"/>
                </a:lnTo>
                <a:lnTo>
                  <a:pt x="4727576" y="29968823"/>
                </a:lnTo>
                <a:lnTo>
                  <a:pt x="4756152" y="30064075"/>
                </a:lnTo>
                <a:lnTo>
                  <a:pt x="4784724" y="30162499"/>
                </a:lnTo>
                <a:lnTo>
                  <a:pt x="4816476" y="30257747"/>
                </a:lnTo>
                <a:lnTo>
                  <a:pt x="4851400" y="30352999"/>
                </a:lnTo>
                <a:lnTo>
                  <a:pt x="4889500" y="30448247"/>
                </a:lnTo>
                <a:lnTo>
                  <a:pt x="4927600" y="30543499"/>
                </a:lnTo>
                <a:lnTo>
                  <a:pt x="4968876" y="30635575"/>
                </a:lnTo>
                <a:lnTo>
                  <a:pt x="5010152" y="30727647"/>
                </a:lnTo>
                <a:lnTo>
                  <a:pt x="5057776" y="30819723"/>
                </a:lnTo>
                <a:lnTo>
                  <a:pt x="5102224" y="30911799"/>
                </a:lnTo>
                <a:lnTo>
                  <a:pt x="5203824" y="31092775"/>
                </a:lnTo>
                <a:lnTo>
                  <a:pt x="5308600" y="31270575"/>
                </a:lnTo>
                <a:lnTo>
                  <a:pt x="5438776" y="31461075"/>
                </a:lnTo>
                <a:lnTo>
                  <a:pt x="5578476" y="31648399"/>
                </a:lnTo>
                <a:lnTo>
                  <a:pt x="5721352" y="31829375"/>
                </a:lnTo>
                <a:lnTo>
                  <a:pt x="5867400" y="32007175"/>
                </a:lnTo>
                <a:lnTo>
                  <a:pt x="6022976" y="32178623"/>
                </a:lnTo>
                <a:lnTo>
                  <a:pt x="6181724" y="32343723"/>
                </a:lnTo>
                <a:lnTo>
                  <a:pt x="6343648" y="32505647"/>
                </a:lnTo>
                <a:lnTo>
                  <a:pt x="6515100" y="32664399"/>
                </a:lnTo>
                <a:lnTo>
                  <a:pt x="6686552" y="32813623"/>
                </a:lnTo>
                <a:lnTo>
                  <a:pt x="6864352" y="32959675"/>
                </a:lnTo>
                <a:lnTo>
                  <a:pt x="7048500" y="33102547"/>
                </a:lnTo>
                <a:lnTo>
                  <a:pt x="7235824" y="33235899"/>
                </a:lnTo>
                <a:lnTo>
                  <a:pt x="7426324" y="33366075"/>
                </a:lnTo>
                <a:lnTo>
                  <a:pt x="7620000" y="33486723"/>
                </a:lnTo>
                <a:lnTo>
                  <a:pt x="7816848" y="33604199"/>
                </a:lnTo>
                <a:lnTo>
                  <a:pt x="8020048" y="33715323"/>
                </a:lnTo>
                <a:lnTo>
                  <a:pt x="8223248" y="33820099"/>
                </a:lnTo>
                <a:lnTo>
                  <a:pt x="8432800" y="33918523"/>
                </a:lnTo>
                <a:lnTo>
                  <a:pt x="8642352" y="34010599"/>
                </a:lnTo>
                <a:lnTo>
                  <a:pt x="8855076" y="34093147"/>
                </a:lnTo>
                <a:lnTo>
                  <a:pt x="9074152" y="34172523"/>
                </a:lnTo>
                <a:lnTo>
                  <a:pt x="9290048" y="34242375"/>
                </a:lnTo>
                <a:lnTo>
                  <a:pt x="9512300" y="34305875"/>
                </a:lnTo>
                <a:lnTo>
                  <a:pt x="9734552" y="34363023"/>
                </a:lnTo>
                <a:lnTo>
                  <a:pt x="9845676" y="34388423"/>
                </a:lnTo>
                <a:lnTo>
                  <a:pt x="9959976" y="34413823"/>
                </a:lnTo>
                <a:lnTo>
                  <a:pt x="10071100" y="34432875"/>
                </a:lnTo>
                <a:lnTo>
                  <a:pt x="10185400" y="34455099"/>
                </a:lnTo>
                <a:lnTo>
                  <a:pt x="10299700" y="34470975"/>
                </a:lnTo>
                <a:lnTo>
                  <a:pt x="10414000" y="34490023"/>
                </a:lnTo>
                <a:lnTo>
                  <a:pt x="10528300" y="34502723"/>
                </a:lnTo>
                <a:lnTo>
                  <a:pt x="10642600" y="34515423"/>
                </a:lnTo>
                <a:lnTo>
                  <a:pt x="10756900" y="34524947"/>
                </a:lnTo>
                <a:lnTo>
                  <a:pt x="10871200" y="34534475"/>
                </a:lnTo>
                <a:lnTo>
                  <a:pt x="10985500" y="34540823"/>
                </a:lnTo>
                <a:lnTo>
                  <a:pt x="11102976" y="34543999"/>
                </a:lnTo>
                <a:lnTo>
                  <a:pt x="11217276" y="34547175"/>
                </a:lnTo>
                <a:lnTo>
                  <a:pt x="11334752" y="34547175"/>
                </a:lnTo>
                <a:lnTo>
                  <a:pt x="11449048" y="34543999"/>
                </a:lnTo>
                <a:lnTo>
                  <a:pt x="11566524" y="34540823"/>
                </a:lnTo>
                <a:lnTo>
                  <a:pt x="11674476" y="34534475"/>
                </a:lnTo>
                <a:lnTo>
                  <a:pt x="11779248" y="34521775"/>
                </a:lnTo>
                <a:lnTo>
                  <a:pt x="11887200" y="34509075"/>
                </a:lnTo>
                <a:lnTo>
                  <a:pt x="11995152" y="34496375"/>
                </a:lnTo>
                <a:lnTo>
                  <a:pt x="12103100" y="34480499"/>
                </a:lnTo>
                <a:lnTo>
                  <a:pt x="12211048" y="34458275"/>
                </a:lnTo>
                <a:lnTo>
                  <a:pt x="12322176" y="34439223"/>
                </a:lnTo>
                <a:lnTo>
                  <a:pt x="12430124" y="34413823"/>
                </a:lnTo>
                <a:lnTo>
                  <a:pt x="12493624" y="34394775"/>
                </a:lnTo>
                <a:lnTo>
                  <a:pt x="12557124" y="34372547"/>
                </a:lnTo>
                <a:lnTo>
                  <a:pt x="12614276" y="34350323"/>
                </a:lnTo>
                <a:lnTo>
                  <a:pt x="12668248" y="34328099"/>
                </a:lnTo>
                <a:lnTo>
                  <a:pt x="12722224" y="34302699"/>
                </a:lnTo>
                <a:lnTo>
                  <a:pt x="12769848" y="34274123"/>
                </a:lnTo>
                <a:lnTo>
                  <a:pt x="12817476" y="34245547"/>
                </a:lnTo>
                <a:lnTo>
                  <a:pt x="12861924" y="34216975"/>
                </a:lnTo>
                <a:lnTo>
                  <a:pt x="12903200" y="34185223"/>
                </a:lnTo>
                <a:lnTo>
                  <a:pt x="12944476" y="34153475"/>
                </a:lnTo>
                <a:lnTo>
                  <a:pt x="12982576" y="34118547"/>
                </a:lnTo>
                <a:lnTo>
                  <a:pt x="13014324" y="34083623"/>
                </a:lnTo>
                <a:lnTo>
                  <a:pt x="13049248" y="34045523"/>
                </a:lnTo>
                <a:lnTo>
                  <a:pt x="13077824" y="34010599"/>
                </a:lnTo>
                <a:lnTo>
                  <a:pt x="13106400" y="33969323"/>
                </a:lnTo>
                <a:lnTo>
                  <a:pt x="13131800" y="33931223"/>
                </a:lnTo>
                <a:lnTo>
                  <a:pt x="13157200" y="33889947"/>
                </a:lnTo>
                <a:lnTo>
                  <a:pt x="13176248" y="33845499"/>
                </a:lnTo>
                <a:lnTo>
                  <a:pt x="13198476" y="33804223"/>
                </a:lnTo>
                <a:lnTo>
                  <a:pt x="13214352" y="33759775"/>
                </a:lnTo>
                <a:lnTo>
                  <a:pt x="13233400" y="33715323"/>
                </a:lnTo>
                <a:lnTo>
                  <a:pt x="13246100" y="33667699"/>
                </a:lnTo>
                <a:lnTo>
                  <a:pt x="13271500" y="33575623"/>
                </a:lnTo>
                <a:lnTo>
                  <a:pt x="13290552" y="33477199"/>
                </a:lnTo>
                <a:lnTo>
                  <a:pt x="13303248" y="33375599"/>
                </a:lnTo>
                <a:lnTo>
                  <a:pt x="13312776" y="33273999"/>
                </a:lnTo>
                <a:lnTo>
                  <a:pt x="13315952" y="33169223"/>
                </a:lnTo>
                <a:lnTo>
                  <a:pt x="13315952" y="33061275"/>
                </a:lnTo>
                <a:lnTo>
                  <a:pt x="13312776" y="32953323"/>
                </a:lnTo>
                <a:lnTo>
                  <a:pt x="13306424" y="32845375"/>
                </a:lnTo>
                <a:lnTo>
                  <a:pt x="13296900" y="32734247"/>
                </a:lnTo>
                <a:lnTo>
                  <a:pt x="13274676" y="32511999"/>
                </a:lnTo>
                <a:lnTo>
                  <a:pt x="13252448" y="32292923"/>
                </a:lnTo>
                <a:lnTo>
                  <a:pt x="13227048" y="32073847"/>
                </a:lnTo>
                <a:lnTo>
                  <a:pt x="13217524" y="31965899"/>
                </a:lnTo>
                <a:lnTo>
                  <a:pt x="13211176" y="31857947"/>
                </a:lnTo>
                <a:lnTo>
                  <a:pt x="13204824" y="31756347"/>
                </a:lnTo>
                <a:lnTo>
                  <a:pt x="13201648" y="31654747"/>
                </a:lnTo>
                <a:lnTo>
                  <a:pt x="13204824" y="31553147"/>
                </a:lnTo>
                <a:lnTo>
                  <a:pt x="13208000" y="31457899"/>
                </a:lnTo>
                <a:lnTo>
                  <a:pt x="13128624" y="31511875"/>
                </a:lnTo>
                <a:lnTo>
                  <a:pt x="13049248" y="31559499"/>
                </a:lnTo>
                <a:lnTo>
                  <a:pt x="12966700" y="31607123"/>
                </a:lnTo>
                <a:lnTo>
                  <a:pt x="12884152" y="31654747"/>
                </a:lnTo>
                <a:lnTo>
                  <a:pt x="12798424" y="31696023"/>
                </a:lnTo>
                <a:lnTo>
                  <a:pt x="12712700" y="31737299"/>
                </a:lnTo>
                <a:lnTo>
                  <a:pt x="12623800" y="31775399"/>
                </a:lnTo>
                <a:lnTo>
                  <a:pt x="12534900" y="31810323"/>
                </a:lnTo>
                <a:lnTo>
                  <a:pt x="12395200" y="31861123"/>
                </a:lnTo>
                <a:lnTo>
                  <a:pt x="12255500" y="31902399"/>
                </a:lnTo>
                <a:lnTo>
                  <a:pt x="12118976" y="31940499"/>
                </a:lnTo>
                <a:lnTo>
                  <a:pt x="11979276" y="31969075"/>
                </a:lnTo>
                <a:lnTo>
                  <a:pt x="11842752" y="31991299"/>
                </a:lnTo>
                <a:lnTo>
                  <a:pt x="11706224" y="32010347"/>
                </a:lnTo>
                <a:lnTo>
                  <a:pt x="11569700" y="32019875"/>
                </a:lnTo>
                <a:lnTo>
                  <a:pt x="11433176" y="32023047"/>
                </a:lnTo>
                <a:lnTo>
                  <a:pt x="11309352" y="32026223"/>
                </a:lnTo>
                <a:lnTo>
                  <a:pt x="11185524" y="32023047"/>
                </a:lnTo>
                <a:lnTo>
                  <a:pt x="11061700" y="32013523"/>
                </a:lnTo>
                <a:lnTo>
                  <a:pt x="10937876" y="32000823"/>
                </a:lnTo>
                <a:lnTo>
                  <a:pt x="10817224" y="31978599"/>
                </a:lnTo>
                <a:lnTo>
                  <a:pt x="10699752" y="31956375"/>
                </a:lnTo>
                <a:lnTo>
                  <a:pt x="10582276" y="31924623"/>
                </a:lnTo>
                <a:lnTo>
                  <a:pt x="10464800" y="31889699"/>
                </a:lnTo>
                <a:lnTo>
                  <a:pt x="10350500" y="31848423"/>
                </a:lnTo>
                <a:lnTo>
                  <a:pt x="10239376" y="31803975"/>
                </a:lnTo>
                <a:lnTo>
                  <a:pt x="10131424" y="31756347"/>
                </a:lnTo>
                <a:lnTo>
                  <a:pt x="10023476" y="31702375"/>
                </a:lnTo>
                <a:lnTo>
                  <a:pt x="9918700" y="31642047"/>
                </a:lnTo>
                <a:lnTo>
                  <a:pt x="9817100" y="31578547"/>
                </a:lnTo>
                <a:lnTo>
                  <a:pt x="9721848" y="31511875"/>
                </a:lnTo>
                <a:lnTo>
                  <a:pt x="9626600" y="31438847"/>
                </a:lnTo>
                <a:lnTo>
                  <a:pt x="9534524" y="31365823"/>
                </a:lnTo>
                <a:lnTo>
                  <a:pt x="9448800" y="31286447"/>
                </a:lnTo>
                <a:lnTo>
                  <a:pt x="9366248" y="31200723"/>
                </a:lnTo>
                <a:lnTo>
                  <a:pt x="9286876" y="31114999"/>
                </a:lnTo>
                <a:lnTo>
                  <a:pt x="9210676" y="31022923"/>
                </a:lnTo>
                <a:lnTo>
                  <a:pt x="9140824" y="30930847"/>
                </a:lnTo>
                <a:lnTo>
                  <a:pt x="9077324" y="30832423"/>
                </a:lnTo>
                <a:lnTo>
                  <a:pt x="9017000" y="30730823"/>
                </a:lnTo>
                <a:lnTo>
                  <a:pt x="8959848" y="30626047"/>
                </a:lnTo>
                <a:lnTo>
                  <a:pt x="8909048" y="30518099"/>
                </a:lnTo>
                <a:lnTo>
                  <a:pt x="8864600" y="30410147"/>
                </a:lnTo>
                <a:lnTo>
                  <a:pt x="8826500" y="30295847"/>
                </a:lnTo>
                <a:lnTo>
                  <a:pt x="8791576" y="30178375"/>
                </a:lnTo>
                <a:lnTo>
                  <a:pt x="8766176" y="30060899"/>
                </a:lnTo>
                <a:lnTo>
                  <a:pt x="8743952" y="29940247"/>
                </a:lnTo>
                <a:lnTo>
                  <a:pt x="8728076" y="29816423"/>
                </a:lnTo>
                <a:lnTo>
                  <a:pt x="8715376" y="29676723"/>
                </a:lnTo>
                <a:lnTo>
                  <a:pt x="8712200" y="29606875"/>
                </a:lnTo>
                <a:lnTo>
                  <a:pt x="8709024" y="29537023"/>
                </a:lnTo>
                <a:lnTo>
                  <a:pt x="8709024" y="29467175"/>
                </a:lnTo>
                <a:lnTo>
                  <a:pt x="8712200" y="29397323"/>
                </a:lnTo>
                <a:lnTo>
                  <a:pt x="8715376" y="29327475"/>
                </a:lnTo>
                <a:lnTo>
                  <a:pt x="8721724" y="29260799"/>
                </a:lnTo>
                <a:lnTo>
                  <a:pt x="8731248" y="29190947"/>
                </a:lnTo>
                <a:lnTo>
                  <a:pt x="8740776" y="29124275"/>
                </a:lnTo>
                <a:lnTo>
                  <a:pt x="8753476" y="29057599"/>
                </a:lnTo>
                <a:lnTo>
                  <a:pt x="8766176" y="28990923"/>
                </a:lnTo>
                <a:lnTo>
                  <a:pt x="8782048" y="28924247"/>
                </a:lnTo>
                <a:lnTo>
                  <a:pt x="8801100" y="28857575"/>
                </a:lnTo>
                <a:lnTo>
                  <a:pt x="8820152" y="28794075"/>
                </a:lnTo>
                <a:lnTo>
                  <a:pt x="8845552" y="28730575"/>
                </a:lnTo>
                <a:lnTo>
                  <a:pt x="8870952" y="28648023"/>
                </a:lnTo>
                <a:lnTo>
                  <a:pt x="8896352" y="28565475"/>
                </a:lnTo>
                <a:lnTo>
                  <a:pt x="8924924" y="28486099"/>
                </a:lnTo>
                <a:lnTo>
                  <a:pt x="8956676" y="28403547"/>
                </a:lnTo>
                <a:lnTo>
                  <a:pt x="9023352" y="28247975"/>
                </a:lnTo>
                <a:lnTo>
                  <a:pt x="9096376" y="28092399"/>
                </a:lnTo>
                <a:lnTo>
                  <a:pt x="9175752" y="27943175"/>
                </a:lnTo>
                <a:lnTo>
                  <a:pt x="9261476" y="27797123"/>
                </a:lnTo>
                <a:lnTo>
                  <a:pt x="9347200" y="27657423"/>
                </a:lnTo>
                <a:lnTo>
                  <a:pt x="9439276" y="27520899"/>
                </a:lnTo>
                <a:lnTo>
                  <a:pt x="9480552" y="27447875"/>
                </a:lnTo>
                <a:lnTo>
                  <a:pt x="9521824" y="27381199"/>
                </a:lnTo>
                <a:lnTo>
                  <a:pt x="9563100" y="27324047"/>
                </a:lnTo>
                <a:lnTo>
                  <a:pt x="9601200" y="27270075"/>
                </a:lnTo>
                <a:lnTo>
                  <a:pt x="9639300" y="27228799"/>
                </a:lnTo>
                <a:lnTo>
                  <a:pt x="9674224" y="27193875"/>
                </a:lnTo>
                <a:lnTo>
                  <a:pt x="9705976" y="27168475"/>
                </a:lnTo>
                <a:lnTo>
                  <a:pt x="9721848" y="27162123"/>
                </a:lnTo>
                <a:lnTo>
                  <a:pt x="9737724" y="27155775"/>
                </a:lnTo>
                <a:lnTo>
                  <a:pt x="9763124" y="27181175"/>
                </a:lnTo>
                <a:lnTo>
                  <a:pt x="9798048" y="27212923"/>
                </a:lnTo>
                <a:lnTo>
                  <a:pt x="9842500" y="27247847"/>
                </a:lnTo>
                <a:lnTo>
                  <a:pt x="9902824" y="27285947"/>
                </a:lnTo>
                <a:lnTo>
                  <a:pt x="9975848" y="27327223"/>
                </a:lnTo>
                <a:lnTo>
                  <a:pt x="10017124" y="27346275"/>
                </a:lnTo>
                <a:lnTo>
                  <a:pt x="10058400" y="27365323"/>
                </a:lnTo>
                <a:lnTo>
                  <a:pt x="10106024" y="27381199"/>
                </a:lnTo>
                <a:lnTo>
                  <a:pt x="10156824" y="27397075"/>
                </a:lnTo>
                <a:lnTo>
                  <a:pt x="10210800" y="27409775"/>
                </a:lnTo>
                <a:lnTo>
                  <a:pt x="10264776" y="27422475"/>
                </a:lnTo>
                <a:lnTo>
                  <a:pt x="10325100" y="27428823"/>
                </a:lnTo>
                <a:lnTo>
                  <a:pt x="10388600" y="27435175"/>
                </a:lnTo>
                <a:lnTo>
                  <a:pt x="10452100" y="27435175"/>
                </a:lnTo>
                <a:lnTo>
                  <a:pt x="10521952" y="27435175"/>
                </a:lnTo>
                <a:lnTo>
                  <a:pt x="10594976" y="27428823"/>
                </a:lnTo>
                <a:lnTo>
                  <a:pt x="10668000" y="27416123"/>
                </a:lnTo>
                <a:lnTo>
                  <a:pt x="10744200" y="27400247"/>
                </a:lnTo>
                <a:lnTo>
                  <a:pt x="10826752" y="27378023"/>
                </a:lnTo>
                <a:lnTo>
                  <a:pt x="10909300" y="27349447"/>
                </a:lnTo>
                <a:lnTo>
                  <a:pt x="10995024" y="27314523"/>
                </a:lnTo>
                <a:lnTo>
                  <a:pt x="11083924" y="27276423"/>
                </a:lnTo>
                <a:lnTo>
                  <a:pt x="11176000" y="27228799"/>
                </a:lnTo>
                <a:lnTo>
                  <a:pt x="11271248" y="27174823"/>
                </a:lnTo>
                <a:lnTo>
                  <a:pt x="11369676" y="27111323"/>
                </a:lnTo>
                <a:lnTo>
                  <a:pt x="11395076" y="27111323"/>
                </a:lnTo>
                <a:lnTo>
                  <a:pt x="11420476" y="27111323"/>
                </a:lnTo>
                <a:lnTo>
                  <a:pt x="11455400" y="27114499"/>
                </a:lnTo>
                <a:lnTo>
                  <a:pt x="11490324" y="27124023"/>
                </a:lnTo>
                <a:lnTo>
                  <a:pt x="11525248" y="27136723"/>
                </a:lnTo>
                <a:lnTo>
                  <a:pt x="11541124" y="27146247"/>
                </a:lnTo>
                <a:lnTo>
                  <a:pt x="11557000" y="27155775"/>
                </a:lnTo>
                <a:lnTo>
                  <a:pt x="11572876" y="27168475"/>
                </a:lnTo>
                <a:lnTo>
                  <a:pt x="11585576" y="27184347"/>
                </a:lnTo>
                <a:lnTo>
                  <a:pt x="11595100" y="27200223"/>
                </a:lnTo>
                <a:lnTo>
                  <a:pt x="11601448" y="27219275"/>
                </a:lnTo>
                <a:lnTo>
                  <a:pt x="11607800" y="27238323"/>
                </a:lnTo>
                <a:lnTo>
                  <a:pt x="11607800" y="27263723"/>
                </a:lnTo>
                <a:lnTo>
                  <a:pt x="11607800" y="27292299"/>
                </a:lnTo>
                <a:lnTo>
                  <a:pt x="11601448" y="27320875"/>
                </a:lnTo>
                <a:lnTo>
                  <a:pt x="11588752" y="27352623"/>
                </a:lnTo>
                <a:lnTo>
                  <a:pt x="11576048" y="27390723"/>
                </a:lnTo>
                <a:lnTo>
                  <a:pt x="11553824" y="27428823"/>
                </a:lnTo>
                <a:lnTo>
                  <a:pt x="11528424" y="27473275"/>
                </a:lnTo>
                <a:lnTo>
                  <a:pt x="11496676" y="27520899"/>
                </a:lnTo>
                <a:lnTo>
                  <a:pt x="11458576" y="27571699"/>
                </a:lnTo>
                <a:lnTo>
                  <a:pt x="11414124" y="27625675"/>
                </a:lnTo>
                <a:lnTo>
                  <a:pt x="11363324" y="27685999"/>
                </a:lnTo>
                <a:lnTo>
                  <a:pt x="11303000" y="27749499"/>
                </a:lnTo>
                <a:lnTo>
                  <a:pt x="11236324" y="27816175"/>
                </a:lnTo>
                <a:lnTo>
                  <a:pt x="11315700" y="27812999"/>
                </a:lnTo>
                <a:lnTo>
                  <a:pt x="11528424" y="27793947"/>
                </a:lnTo>
                <a:lnTo>
                  <a:pt x="11671300" y="27778075"/>
                </a:lnTo>
                <a:lnTo>
                  <a:pt x="11826876" y="27759023"/>
                </a:lnTo>
                <a:lnTo>
                  <a:pt x="11998324" y="27733623"/>
                </a:lnTo>
                <a:lnTo>
                  <a:pt x="12176124" y="27701875"/>
                </a:lnTo>
                <a:lnTo>
                  <a:pt x="12353924" y="27663775"/>
                </a:lnTo>
                <a:lnTo>
                  <a:pt x="12439648" y="27641547"/>
                </a:lnTo>
                <a:lnTo>
                  <a:pt x="12525376" y="27616147"/>
                </a:lnTo>
                <a:lnTo>
                  <a:pt x="12607924" y="27590747"/>
                </a:lnTo>
                <a:lnTo>
                  <a:pt x="12690476" y="27562175"/>
                </a:lnTo>
                <a:lnTo>
                  <a:pt x="12766676" y="27533599"/>
                </a:lnTo>
                <a:lnTo>
                  <a:pt x="12839700" y="27501847"/>
                </a:lnTo>
                <a:lnTo>
                  <a:pt x="12906376" y="27466923"/>
                </a:lnTo>
                <a:lnTo>
                  <a:pt x="12966700" y="27428823"/>
                </a:lnTo>
                <a:lnTo>
                  <a:pt x="13020676" y="27390723"/>
                </a:lnTo>
                <a:lnTo>
                  <a:pt x="13071476" y="27349447"/>
                </a:lnTo>
                <a:lnTo>
                  <a:pt x="13090524" y="27327223"/>
                </a:lnTo>
                <a:lnTo>
                  <a:pt x="13109576" y="27304999"/>
                </a:lnTo>
                <a:lnTo>
                  <a:pt x="13128624" y="27279599"/>
                </a:lnTo>
                <a:lnTo>
                  <a:pt x="13141324" y="27257375"/>
                </a:lnTo>
                <a:lnTo>
                  <a:pt x="13154024" y="27231975"/>
                </a:lnTo>
                <a:lnTo>
                  <a:pt x="13166724" y="27206575"/>
                </a:lnTo>
                <a:lnTo>
                  <a:pt x="13173076" y="27181175"/>
                </a:lnTo>
                <a:lnTo>
                  <a:pt x="13179424" y="27155775"/>
                </a:lnTo>
                <a:lnTo>
                  <a:pt x="12030076" y="27066875"/>
                </a:lnTo>
                <a:lnTo>
                  <a:pt x="12141200" y="27009723"/>
                </a:lnTo>
                <a:lnTo>
                  <a:pt x="12261848" y="26949399"/>
                </a:lnTo>
                <a:lnTo>
                  <a:pt x="12404724" y="26870023"/>
                </a:lnTo>
                <a:lnTo>
                  <a:pt x="12560300" y="26777947"/>
                </a:lnTo>
                <a:lnTo>
                  <a:pt x="12639676" y="26727147"/>
                </a:lnTo>
                <a:lnTo>
                  <a:pt x="12715876" y="26679523"/>
                </a:lnTo>
                <a:lnTo>
                  <a:pt x="12788900" y="26628723"/>
                </a:lnTo>
                <a:lnTo>
                  <a:pt x="12855576" y="26577923"/>
                </a:lnTo>
                <a:lnTo>
                  <a:pt x="12915900" y="26527123"/>
                </a:lnTo>
                <a:lnTo>
                  <a:pt x="12969876" y="26476323"/>
                </a:lnTo>
                <a:lnTo>
                  <a:pt x="13011152" y="26428699"/>
                </a:lnTo>
                <a:lnTo>
                  <a:pt x="13027024" y="26406475"/>
                </a:lnTo>
                <a:lnTo>
                  <a:pt x="13042900" y="26384247"/>
                </a:lnTo>
                <a:lnTo>
                  <a:pt x="13052424" y="26362023"/>
                </a:lnTo>
                <a:lnTo>
                  <a:pt x="13058776" y="26339799"/>
                </a:lnTo>
                <a:lnTo>
                  <a:pt x="13061952" y="26320747"/>
                </a:lnTo>
                <a:lnTo>
                  <a:pt x="13061952" y="26301699"/>
                </a:lnTo>
                <a:lnTo>
                  <a:pt x="13055600" y="26282647"/>
                </a:lnTo>
                <a:lnTo>
                  <a:pt x="13046076" y="26266775"/>
                </a:lnTo>
                <a:lnTo>
                  <a:pt x="13033376" y="26250899"/>
                </a:lnTo>
                <a:lnTo>
                  <a:pt x="13014324" y="26238199"/>
                </a:lnTo>
                <a:lnTo>
                  <a:pt x="12992100" y="26222323"/>
                </a:lnTo>
                <a:lnTo>
                  <a:pt x="12960352" y="26212799"/>
                </a:lnTo>
                <a:lnTo>
                  <a:pt x="12928600" y="26200099"/>
                </a:lnTo>
                <a:lnTo>
                  <a:pt x="12887324" y="26193747"/>
                </a:lnTo>
                <a:lnTo>
                  <a:pt x="12842876" y="26184223"/>
                </a:lnTo>
                <a:lnTo>
                  <a:pt x="12792076" y="26177875"/>
                </a:lnTo>
                <a:lnTo>
                  <a:pt x="12731752" y="26174699"/>
                </a:lnTo>
                <a:lnTo>
                  <a:pt x="12668248" y="26174699"/>
                </a:lnTo>
                <a:lnTo>
                  <a:pt x="12598400" y="26171523"/>
                </a:lnTo>
                <a:lnTo>
                  <a:pt x="12519024" y="26174699"/>
                </a:lnTo>
                <a:lnTo>
                  <a:pt x="12344400" y="26184223"/>
                </a:lnTo>
                <a:lnTo>
                  <a:pt x="12138024" y="26203275"/>
                </a:lnTo>
                <a:lnTo>
                  <a:pt x="11899900" y="26231847"/>
                </a:lnTo>
                <a:lnTo>
                  <a:pt x="11630024" y="26269947"/>
                </a:lnTo>
                <a:lnTo>
                  <a:pt x="11325224" y="26317575"/>
                </a:lnTo>
                <a:lnTo>
                  <a:pt x="11287124" y="26320747"/>
                </a:lnTo>
                <a:lnTo>
                  <a:pt x="11242676" y="26323923"/>
                </a:lnTo>
                <a:lnTo>
                  <a:pt x="11188700" y="26327099"/>
                </a:lnTo>
                <a:lnTo>
                  <a:pt x="11128376" y="26327099"/>
                </a:lnTo>
                <a:lnTo>
                  <a:pt x="11068048" y="26323923"/>
                </a:lnTo>
                <a:lnTo>
                  <a:pt x="11007724" y="26314399"/>
                </a:lnTo>
                <a:lnTo>
                  <a:pt x="10982324" y="26308047"/>
                </a:lnTo>
                <a:lnTo>
                  <a:pt x="10956924" y="26301699"/>
                </a:lnTo>
                <a:lnTo>
                  <a:pt x="10934700" y="26288999"/>
                </a:lnTo>
                <a:lnTo>
                  <a:pt x="10915648" y="26276299"/>
                </a:lnTo>
                <a:lnTo>
                  <a:pt x="10899776" y="26263599"/>
                </a:lnTo>
                <a:lnTo>
                  <a:pt x="10887076" y="26244547"/>
                </a:lnTo>
                <a:lnTo>
                  <a:pt x="10880724" y="26225499"/>
                </a:lnTo>
                <a:lnTo>
                  <a:pt x="10880724" y="26203275"/>
                </a:lnTo>
                <a:lnTo>
                  <a:pt x="10887076" y="26177875"/>
                </a:lnTo>
                <a:lnTo>
                  <a:pt x="10896600" y="26149299"/>
                </a:lnTo>
                <a:lnTo>
                  <a:pt x="10915648" y="26117547"/>
                </a:lnTo>
                <a:lnTo>
                  <a:pt x="10941048" y="26082623"/>
                </a:lnTo>
                <a:lnTo>
                  <a:pt x="10975976" y="26044523"/>
                </a:lnTo>
                <a:lnTo>
                  <a:pt x="11017248" y="26000075"/>
                </a:lnTo>
                <a:lnTo>
                  <a:pt x="11068048" y="25952447"/>
                </a:lnTo>
                <a:lnTo>
                  <a:pt x="11128376" y="25901647"/>
                </a:lnTo>
                <a:lnTo>
                  <a:pt x="11201400" y="25847675"/>
                </a:lnTo>
                <a:lnTo>
                  <a:pt x="11280776" y="25787347"/>
                </a:lnTo>
                <a:lnTo>
                  <a:pt x="11344276" y="25742899"/>
                </a:lnTo>
                <a:lnTo>
                  <a:pt x="11512552" y="25615899"/>
                </a:lnTo>
                <a:lnTo>
                  <a:pt x="11626848" y="25526999"/>
                </a:lnTo>
                <a:lnTo>
                  <a:pt x="11753848" y="25425399"/>
                </a:lnTo>
                <a:lnTo>
                  <a:pt x="11893552" y="25307923"/>
                </a:lnTo>
                <a:lnTo>
                  <a:pt x="12036424" y="25180923"/>
                </a:lnTo>
                <a:lnTo>
                  <a:pt x="12185648" y="25044399"/>
                </a:lnTo>
                <a:lnTo>
                  <a:pt x="12331700" y="24901523"/>
                </a:lnTo>
                <a:lnTo>
                  <a:pt x="12401552" y="24825323"/>
                </a:lnTo>
                <a:lnTo>
                  <a:pt x="12471400" y="24749123"/>
                </a:lnTo>
                <a:lnTo>
                  <a:pt x="12538076" y="24672923"/>
                </a:lnTo>
                <a:lnTo>
                  <a:pt x="12604752" y="24596723"/>
                </a:lnTo>
                <a:lnTo>
                  <a:pt x="12665076" y="24517347"/>
                </a:lnTo>
                <a:lnTo>
                  <a:pt x="12722224" y="24441147"/>
                </a:lnTo>
                <a:lnTo>
                  <a:pt x="12773024" y="24361775"/>
                </a:lnTo>
                <a:lnTo>
                  <a:pt x="12823824" y="24285575"/>
                </a:lnTo>
                <a:lnTo>
                  <a:pt x="12865100" y="24206199"/>
                </a:lnTo>
                <a:lnTo>
                  <a:pt x="12903200" y="24129999"/>
                </a:lnTo>
                <a:lnTo>
                  <a:pt x="12934952" y="24053799"/>
                </a:lnTo>
                <a:lnTo>
                  <a:pt x="12957176" y="23977599"/>
                </a:lnTo>
                <a:close/>
                <a:moveTo>
                  <a:pt x="5556248" y="971549"/>
                </a:moveTo>
                <a:lnTo>
                  <a:pt x="5676900" y="974724"/>
                </a:lnTo>
                <a:lnTo>
                  <a:pt x="5822952" y="981074"/>
                </a:lnTo>
                <a:lnTo>
                  <a:pt x="5902324" y="990599"/>
                </a:lnTo>
                <a:lnTo>
                  <a:pt x="5984876" y="1000124"/>
                </a:lnTo>
                <a:lnTo>
                  <a:pt x="6073776" y="1012824"/>
                </a:lnTo>
                <a:lnTo>
                  <a:pt x="6165848" y="1028699"/>
                </a:lnTo>
                <a:lnTo>
                  <a:pt x="6257924" y="1050924"/>
                </a:lnTo>
                <a:lnTo>
                  <a:pt x="6356352" y="1073149"/>
                </a:lnTo>
                <a:lnTo>
                  <a:pt x="6451600" y="1101724"/>
                </a:lnTo>
                <a:lnTo>
                  <a:pt x="6550024" y="1136649"/>
                </a:lnTo>
                <a:lnTo>
                  <a:pt x="6648448" y="1174749"/>
                </a:lnTo>
                <a:lnTo>
                  <a:pt x="6746876" y="1216024"/>
                </a:lnTo>
                <a:lnTo>
                  <a:pt x="6842124" y="1266824"/>
                </a:lnTo>
                <a:lnTo>
                  <a:pt x="6937376" y="1320799"/>
                </a:lnTo>
                <a:lnTo>
                  <a:pt x="7032624" y="1381124"/>
                </a:lnTo>
                <a:lnTo>
                  <a:pt x="7121524" y="1450974"/>
                </a:lnTo>
                <a:lnTo>
                  <a:pt x="7165976" y="1485899"/>
                </a:lnTo>
                <a:lnTo>
                  <a:pt x="7207248" y="1523999"/>
                </a:lnTo>
                <a:lnTo>
                  <a:pt x="7251700" y="1565274"/>
                </a:lnTo>
                <a:lnTo>
                  <a:pt x="7292976" y="1606549"/>
                </a:lnTo>
                <a:lnTo>
                  <a:pt x="7331076" y="1650999"/>
                </a:lnTo>
                <a:lnTo>
                  <a:pt x="7372352" y="1695449"/>
                </a:lnTo>
                <a:lnTo>
                  <a:pt x="7407276" y="1743074"/>
                </a:lnTo>
                <a:lnTo>
                  <a:pt x="7445376" y="1793874"/>
                </a:lnTo>
                <a:lnTo>
                  <a:pt x="7480300" y="1847849"/>
                </a:lnTo>
                <a:lnTo>
                  <a:pt x="7512048" y="1901824"/>
                </a:lnTo>
                <a:lnTo>
                  <a:pt x="7543800" y="1955799"/>
                </a:lnTo>
                <a:lnTo>
                  <a:pt x="7575552" y="2016124"/>
                </a:lnTo>
                <a:lnTo>
                  <a:pt x="7604124" y="2076449"/>
                </a:lnTo>
                <a:lnTo>
                  <a:pt x="7629524" y="2139949"/>
                </a:lnTo>
                <a:lnTo>
                  <a:pt x="7654924" y="2203448"/>
                </a:lnTo>
                <a:lnTo>
                  <a:pt x="7677152" y="2273299"/>
                </a:lnTo>
                <a:lnTo>
                  <a:pt x="7753352" y="2216149"/>
                </a:lnTo>
                <a:lnTo>
                  <a:pt x="7842248" y="2152649"/>
                </a:lnTo>
                <a:lnTo>
                  <a:pt x="7966076" y="2070099"/>
                </a:lnTo>
                <a:lnTo>
                  <a:pt x="8115300" y="1978024"/>
                </a:lnTo>
                <a:lnTo>
                  <a:pt x="8204200" y="1927224"/>
                </a:lnTo>
                <a:lnTo>
                  <a:pt x="8296276" y="1879599"/>
                </a:lnTo>
                <a:lnTo>
                  <a:pt x="8394700" y="1825624"/>
                </a:lnTo>
                <a:lnTo>
                  <a:pt x="8502648" y="1774824"/>
                </a:lnTo>
                <a:lnTo>
                  <a:pt x="8613776" y="1727199"/>
                </a:lnTo>
                <a:lnTo>
                  <a:pt x="8731248" y="1676399"/>
                </a:lnTo>
                <a:lnTo>
                  <a:pt x="8851900" y="1628774"/>
                </a:lnTo>
                <a:lnTo>
                  <a:pt x="8978900" y="1584324"/>
                </a:lnTo>
                <a:lnTo>
                  <a:pt x="9112248" y="1543049"/>
                </a:lnTo>
                <a:lnTo>
                  <a:pt x="9248776" y="1504949"/>
                </a:lnTo>
                <a:lnTo>
                  <a:pt x="9391648" y="1473199"/>
                </a:lnTo>
                <a:lnTo>
                  <a:pt x="9537700" y="1444624"/>
                </a:lnTo>
                <a:lnTo>
                  <a:pt x="9683752" y="1419224"/>
                </a:lnTo>
                <a:lnTo>
                  <a:pt x="9836152" y="1403349"/>
                </a:lnTo>
                <a:lnTo>
                  <a:pt x="9991724" y="1393824"/>
                </a:lnTo>
                <a:lnTo>
                  <a:pt x="10071100" y="1390649"/>
                </a:lnTo>
                <a:lnTo>
                  <a:pt x="10150476" y="1390649"/>
                </a:lnTo>
                <a:lnTo>
                  <a:pt x="10233024" y="1393824"/>
                </a:lnTo>
                <a:lnTo>
                  <a:pt x="10312400" y="1396999"/>
                </a:lnTo>
                <a:lnTo>
                  <a:pt x="10394952" y="1403349"/>
                </a:lnTo>
                <a:lnTo>
                  <a:pt x="10477500" y="1409699"/>
                </a:lnTo>
                <a:lnTo>
                  <a:pt x="10560048" y="1422399"/>
                </a:lnTo>
                <a:lnTo>
                  <a:pt x="10642600" y="1435099"/>
                </a:lnTo>
                <a:lnTo>
                  <a:pt x="10725152" y="1450974"/>
                </a:lnTo>
                <a:lnTo>
                  <a:pt x="10810876" y="1466849"/>
                </a:lnTo>
                <a:lnTo>
                  <a:pt x="10893424" y="1489074"/>
                </a:lnTo>
                <a:lnTo>
                  <a:pt x="10979152" y="1511299"/>
                </a:lnTo>
                <a:lnTo>
                  <a:pt x="11064876" y="1536699"/>
                </a:lnTo>
                <a:lnTo>
                  <a:pt x="11150600" y="1565274"/>
                </a:lnTo>
                <a:lnTo>
                  <a:pt x="11207752" y="1609724"/>
                </a:lnTo>
                <a:lnTo>
                  <a:pt x="11271248" y="1666874"/>
                </a:lnTo>
                <a:lnTo>
                  <a:pt x="11353800" y="1743074"/>
                </a:lnTo>
                <a:lnTo>
                  <a:pt x="11401424" y="1790699"/>
                </a:lnTo>
                <a:lnTo>
                  <a:pt x="11449048" y="1844674"/>
                </a:lnTo>
                <a:lnTo>
                  <a:pt x="11503024" y="1901824"/>
                </a:lnTo>
                <a:lnTo>
                  <a:pt x="11557000" y="1965324"/>
                </a:lnTo>
                <a:lnTo>
                  <a:pt x="11610976" y="2035174"/>
                </a:lnTo>
                <a:lnTo>
                  <a:pt x="11664952" y="2111374"/>
                </a:lnTo>
                <a:lnTo>
                  <a:pt x="11718924" y="2193924"/>
                </a:lnTo>
                <a:lnTo>
                  <a:pt x="11772900" y="2279648"/>
                </a:lnTo>
                <a:lnTo>
                  <a:pt x="11826876" y="2371724"/>
                </a:lnTo>
                <a:lnTo>
                  <a:pt x="11877676" y="2470149"/>
                </a:lnTo>
                <a:lnTo>
                  <a:pt x="11928476" y="2574924"/>
                </a:lnTo>
                <a:lnTo>
                  <a:pt x="11972924" y="2682874"/>
                </a:lnTo>
                <a:lnTo>
                  <a:pt x="12017376" y="2800349"/>
                </a:lnTo>
                <a:lnTo>
                  <a:pt x="12055476" y="2920999"/>
                </a:lnTo>
                <a:lnTo>
                  <a:pt x="12087224" y="3047999"/>
                </a:lnTo>
                <a:lnTo>
                  <a:pt x="12115800" y="3178174"/>
                </a:lnTo>
                <a:lnTo>
                  <a:pt x="12141200" y="3317874"/>
                </a:lnTo>
                <a:lnTo>
                  <a:pt x="12157076" y="3460749"/>
                </a:lnTo>
                <a:lnTo>
                  <a:pt x="12163424" y="3536949"/>
                </a:lnTo>
                <a:lnTo>
                  <a:pt x="12166600" y="3613149"/>
                </a:lnTo>
                <a:lnTo>
                  <a:pt x="12166600" y="3689349"/>
                </a:lnTo>
                <a:lnTo>
                  <a:pt x="12166600" y="3768724"/>
                </a:lnTo>
                <a:lnTo>
                  <a:pt x="12166600" y="3848099"/>
                </a:lnTo>
                <a:lnTo>
                  <a:pt x="12163424" y="3930649"/>
                </a:lnTo>
                <a:lnTo>
                  <a:pt x="12157076" y="4013199"/>
                </a:lnTo>
                <a:lnTo>
                  <a:pt x="12147552" y="4095748"/>
                </a:lnTo>
                <a:lnTo>
                  <a:pt x="12138024" y="4181474"/>
                </a:lnTo>
                <a:lnTo>
                  <a:pt x="12125324" y="4270374"/>
                </a:lnTo>
                <a:lnTo>
                  <a:pt x="12109448" y="4359274"/>
                </a:lnTo>
                <a:lnTo>
                  <a:pt x="12090400" y="4448174"/>
                </a:lnTo>
                <a:lnTo>
                  <a:pt x="12166600" y="4518024"/>
                </a:lnTo>
                <a:lnTo>
                  <a:pt x="12249152" y="4600574"/>
                </a:lnTo>
                <a:lnTo>
                  <a:pt x="12357100" y="4711699"/>
                </a:lnTo>
                <a:lnTo>
                  <a:pt x="12480924" y="4851399"/>
                </a:lnTo>
                <a:lnTo>
                  <a:pt x="12547600" y="4927599"/>
                </a:lnTo>
                <a:lnTo>
                  <a:pt x="12617448" y="5013324"/>
                </a:lnTo>
                <a:lnTo>
                  <a:pt x="12687300" y="5102224"/>
                </a:lnTo>
                <a:lnTo>
                  <a:pt x="12760324" y="5197474"/>
                </a:lnTo>
                <a:lnTo>
                  <a:pt x="12830176" y="5299074"/>
                </a:lnTo>
                <a:lnTo>
                  <a:pt x="12900024" y="5403849"/>
                </a:lnTo>
                <a:lnTo>
                  <a:pt x="12966700" y="5514974"/>
                </a:lnTo>
                <a:lnTo>
                  <a:pt x="13033376" y="5629274"/>
                </a:lnTo>
                <a:lnTo>
                  <a:pt x="13093700" y="5746749"/>
                </a:lnTo>
                <a:lnTo>
                  <a:pt x="13154024" y="5867399"/>
                </a:lnTo>
                <a:lnTo>
                  <a:pt x="13208000" y="5991224"/>
                </a:lnTo>
                <a:lnTo>
                  <a:pt x="13255624" y="6121399"/>
                </a:lnTo>
                <a:lnTo>
                  <a:pt x="13296900" y="6251574"/>
                </a:lnTo>
                <a:lnTo>
                  <a:pt x="13315952" y="6318249"/>
                </a:lnTo>
                <a:lnTo>
                  <a:pt x="13331824" y="6384924"/>
                </a:lnTo>
                <a:lnTo>
                  <a:pt x="13344524" y="6451599"/>
                </a:lnTo>
                <a:lnTo>
                  <a:pt x="13357224" y="6521449"/>
                </a:lnTo>
                <a:lnTo>
                  <a:pt x="13369924" y="6588124"/>
                </a:lnTo>
                <a:lnTo>
                  <a:pt x="13376276" y="6657974"/>
                </a:lnTo>
                <a:lnTo>
                  <a:pt x="13382624" y="6727824"/>
                </a:lnTo>
                <a:lnTo>
                  <a:pt x="13385800" y="6797674"/>
                </a:lnTo>
                <a:lnTo>
                  <a:pt x="13385800" y="6867524"/>
                </a:lnTo>
                <a:lnTo>
                  <a:pt x="13385800" y="6937374"/>
                </a:lnTo>
                <a:lnTo>
                  <a:pt x="13379448" y="7007224"/>
                </a:lnTo>
                <a:lnTo>
                  <a:pt x="13373100" y="7080249"/>
                </a:lnTo>
                <a:lnTo>
                  <a:pt x="13363576" y="7150099"/>
                </a:lnTo>
                <a:lnTo>
                  <a:pt x="13350876" y="7219949"/>
                </a:lnTo>
                <a:lnTo>
                  <a:pt x="13335000" y="7292974"/>
                </a:lnTo>
                <a:lnTo>
                  <a:pt x="13315952" y="7365999"/>
                </a:lnTo>
                <a:lnTo>
                  <a:pt x="13293724" y="7435849"/>
                </a:lnTo>
                <a:lnTo>
                  <a:pt x="13268324" y="7508874"/>
                </a:lnTo>
                <a:lnTo>
                  <a:pt x="13265152" y="7524749"/>
                </a:lnTo>
                <a:lnTo>
                  <a:pt x="13261976" y="7575549"/>
                </a:lnTo>
                <a:lnTo>
                  <a:pt x="13252448" y="7654924"/>
                </a:lnTo>
                <a:lnTo>
                  <a:pt x="13236576" y="7756524"/>
                </a:lnTo>
                <a:lnTo>
                  <a:pt x="13223876" y="7813674"/>
                </a:lnTo>
                <a:lnTo>
                  <a:pt x="13204824" y="7873999"/>
                </a:lnTo>
                <a:lnTo>
                  <a:pt x="13185776" y="7940674"/>
                </a:lnTo>
                <a:lnTo>
                  <a:pt x="13160376" y="8007349"/>
                </a:lnTo>
                <a:lnTo>
                  <a:pt x="13131800" y="8077199"/>
                </a:lnTo>
                <a:lnTo>
                  <a:pt x="13100048" y="8150223"/>
                </a:lnTo>
                <a:lnTo>
                  <a:pt x="13061952" y="8220074"/>
                </a:lnTo>
                <a:lnTo>
                  <a:pt x="13017500" y="8293099"/>
                </a:lnTo>
                <a:lnTo>
                  <a:pt x="12966700" y="8366124"/>
                </a:lnTo>
                <a:lnTo>
                  <a:pt x="12909552" y="8439149"/>
                </a:lnTo>
                <a:lnTo>
                  <a:pt x="12849224" y="8508999"/>
                </a:lnTo>
                <a:lnTo>
                  <a:pt x="12779376" y="8578849"/>
                </a:lnTo>
                <a:lnTo>
                  <a:pt x="12703176" y="8645523"/>
                </a:lnTo>
                <a:lnTo>
                  <a:pt x="12617448" y="8709024"/>
                </a:lnTo>
                <a:lnTo>
                  <a:pt x="12573000" y="8737599"/>
                </a:lnTo>
                <a:lnTo>
                  <a:pt x="12525376" y="8769349"/>
                </a:lnTo>
                <a:lnTo>
                  <a:pt x="12474576" y="8794749"/>
                </a:lnTo>
                <a:lnTo>
                  <a:pt x="12423776" y="8823323"/>
                </a:lnTo>
                <a:lnTo>
                  <a:pt x="12369800" y="8848724"/>
                </a:lnTo>
                <a:lnTo>
                  <a:pt x="12312648" y="8874123"/>
                </a:lnTo>
                <a:lnTo>
                  <a:pt x="12255500" y="8896349"/>
                </a:lnTo>
                <a:lnTo>
                  <a:pt x="12195176" y="8918574"/>
                </a:lnTo>
                <a:lnTo>
                  <a:pt x="12131676" y="8937623"/>
                </a:lnTo>
                <a:lnTo>
                  <a:pt x="12065000" y="8956674"/>
                </a:lnTo>
                <a:lnTo>
                  <a:pt x="11998324" y="8972549"/>
                </a:lnTo>
                <a:lnTo>
                  <a:pt x="11928476" y="8988424"/>
                </a:lnTo>
                <a:lnTo>
                  <a:pt x="11855448" y="9001124"/>
                </a:lnTo>
                <a:lnTo>
                  <a:pt x="11779248" y="9013823"/>
                </a:lnTo>
                <a:lnTo>
                  <a:pt x="11699876" y="9023349"/>
                </a:lnTo>
                <a:lnTo>
                  <a:pt x="11620500" y="9029699"/>
                </a:lnTo>
                <a:lnTo>
                  <a:pt x="11534776" y="9036048"/>
                </a:lnTo>
                <a:lnTo>
                  <a:pt x="11449048" y="9039223"/>
                </a:lnTo>
                <a:lnTo>
                  <a:pt x="11360152" y="9039223"/>
                </a:lnTo>
                <a:lnTo>
                  <a:pt x="11268076" y="9036048"/>
                </a:lnTo>
                <a:lnTo>
                  <a:pt x="11268076" y="9061449"/>
                </a:lnTo>
                <a:lnTo>
                  <a:pt x="11271248" y="9131299"/>
                </a:lnTo>
                <a:lnTo>
                  <a:pt x="11268076" y="9182098"/>
                </a:lnTo>
                <a:lnTo>
                  <a:pt x="11264900" y="9242424"/>
                </a:lnTo>
                <a:lnTo>
                  <a:pt x="11258552" y="9309099"/>
                </a:lnTo>
                <a:lnTo>
                  <a:pt x="11249024" y="9382123"/>
                </a:lnTo>
                <a:lnTo>
                  <a:pt x="11233152" y="9461499"/>
                </a:lnTo>
                <a:lnTo>
                  <a:pt x="11214100" y="9547223"/>
                </a:lnTo>
                <a:lnTo>
                  <a:pt x="11188700" y="9636123"/>
                </a:lnTo>
                <a:lnTo>
                  <a:pt x="11153776" y="9728198"/>
                </a:lnTo>
                <a:lnTo>
                  <a:pt x="11115676" y="9823449"/>
                </a:lnTo>
                <a:lnTo>
                  <a:pt x="11068048" y="9921873"/>
                </a:lnTo>
                <a:lnTo>
                  <a:pt x="11039476" y="9969499"/>
                </a:lnTo>
                <a:lnTo>
                  <a:pt x="11010900" y="10020298"/>
                </a:lnTo>
                <a:lnTo>
                  <a:pt x="10979152" y="10067923"/>
                </a:lnTo>
                <a:lnTo>
                  <a:pt x="10944224" y="10118724"/>
                </a:lnTo>
                <a:lnTo>
                  <a:pt x="10906124" y="10166348"/>
                </a:lnTo>
                <a:lnTo>
                  <a:pt x="10864848" y="10213973"/>
                </a:lnTo>
                <a:lnTo>
                  <a:pt x="10823576" y="10264774"/>
                </a:lnTo>
                <a:lnTo>
                  <a:pt x="10779124" y="10312398"/>
                </a:lnTo>
                <a:lnTo>
                  <a:pt x="10731500" y="10356849"/>
                </a:lnTo>
                <a:lnTo>
                  <a:pt x="10677524" y="10404474"/>
                </a:lnTo>
                <a:lnTo>
                  <a:pt x="10623552" y="10448924"/>
                </a:lnTo>
                <a:lnTo>
                  <a:pt x="10566400" y="10493373"/>
                </a:lnTo>
                <a:lnTo>
                  <a:pt x="10506076" y="10537823"/>
                </a:lnTo>
                <a:lnTo>
                  <a:pt x="10439400" y="10579099"/>
                </a:lnTo>
                <a:lnTo>
                  <a:pt x="10372724" y="10620373"/>
                </a:lnTo>
                <a:lnTo>
                  <a:pt x="10299700" y="10658473"/>
                </a:lnTo>
                <a:lnTo>
                  <a:pt x="10226676" y="10696574"/>
                </a:lnTo>
                <a:lnTo>
                  <a:pt x="10147300" y="10731499"/>
                </a:lnTo>
                <a:lnTo>
                  <a:pt x="10064752" y="10766423"/>
                </a:lnTo>
                <a:lnTo>
                  <a:pt x="9975848" y="10798173"/>
                </a:lnTo>
                <a:lnTo>
                  <a:pt x="9886952" y="10829923"/>
                </a:lnTo>
                <a:lnTo>
                  <a:pt x="9791700" y="10858499"/>
                </a:lnTo>
                <a:lnTo>
                  <a:pt x="9690100" y="10883899"/>
                </a:lnTo>
                <a:lnTo>
                  <a:pt x="9588500" y="10909299"/>
                </a:lnTo>
                <a:lnTo>
                  <a:pt x="9480552" y="10931523"/>
                </a:lnTo>
                <a:lnTo>
                  <a:pt x="9366248" y="10950574"/>
                </a:lnTo>
                <a:lnTo>
                  <a:pt x="9248776" y="10966449"/>
                </a:lnTo>
                <a:lnTo>
                  <a:pt x="9128124" y="10979149"/>
                </a:lnTo>
                <a:lnTo>
                  <a:pt x="9001124" y="10991849"/>
                </a:lnTo>
                <a:lnTo>
                  <a:pt x="8870952" y="10998199"/>
                </a:lnTo>
                <a:lnTo>
                  <a:pt x="8734424" y="11004549"/>
                </a:lnTo>
                <a:lnTo>
                  <a:pt x="8591552" y="11004549"/>
                </a:lnTo>
                <a:lnTo>
                  <a:pt x="8445500" y="11004549"/>
                </a:lnTo>
                <a:lnTo>
                  <a:pt x="8293100" y="10998199"/>
                </a:lnTo>
                <a:lnTo>
                  <a:pt x="8134352" y="10988674"/>
                </a:lnTo>
                <a:lnTo>
                  <a:pt x="7972424" y="10979149"/>
                </a:lnTo>
                <a:lnTo>
                  <a:pt x="7947024" y="10979149"/>
                </a:lnTo>
                <a:lnTo>
                  <a:pt x="7880352" y="10972799"/>
                </a:lnTo>
                <a:lnTo>
                  <a:pt x="7772400" y="10963273"/>
                </a:lnTo>
                <a:lnTo>
                  <a:pt x="7708900" y="10953749"/>
                </a:lnTo>
                <a:lnTo>
                  <a:pt x="7635876" y="10941049"/>
                </a:lnTo>
                <a:lnTo>
                  <a:pt x="7559676" y="10925173"/>
                </a:lnTo>
                <a:lnTo>
                  <a:pt x="7477124" y="10906123"/>
                </a:lnTo>
                <a:lnTo>
                  <a:pt x="7391400" y="10883899"/>
                </a:lnTo>
                <a:lnTo>
                  <a:pt x="7299324" y="10855323"/>
                </a:lnTo>
                <a:lnTo>
                  <a:pt x="7207248" y="10820399"/>
                </a:lnTo>
                <a:lnTo>
                  <a:pt x="7112000" y="10782299"/>
                </a:lnTo>
                <a:lnTo>
                  <a:pt x="7016752" y="10734674"/>
                </a:lnTo>
                <a:lnTo>
                  <a:pt x="6921500" y="10683873"/>
                </a:lnTo>
                <a:lnTo>
                  <a:pt x="6826248" y="10626724"/>
                </a:lnTo>
                <a:lnTo>
                  <a:pt x="6734176" y="10560049"/>
                </a:lnTo>
                <a:lnTo>
                  <a:pt x="6689724" y="10525124"/>
                </a:lnTo>
                <a:lnTo>
                  <a:pt x="6642100" y="10487024"/>
                </a:lnTo>
                <a:lnTo>
                  <a:pt x="6600824" y="10445749"/>
                </a:lnTo>
                <a:lnTo>
                  <a:pt x="6556376" y="10404474"/>
                </a:lnTo>
                <a:lnTo>
                  <a:pt x="6515100" y="10360023"/>
                </a:lnTo>
                <a:lnTo>
                  <a:pt x="6473824" y="10312398"/>
                </a:lnTo>
                <a:lnTo>
                  <a:pt x="6435724" y="10264774"/>
                </a:lnTo>
                <a:lnTo>
                  <a:pt x="6397624" y="10213973"/>
                </a:lnTo>
                <a:lnTo>
                  <a:pt x="6359524" y="10159999"/>
                </a:lnTo>
                <a:lnTo>
                  <a:pt x="6324600" y="10106023"/>
                </a:lnTo>
                <a:lnTo>
                  <a:pt x="6292848" y="10045699"/>
                </a:lnTo>
                <a:lnTo>
                  <a:pt x="6261100" y="9985373"/>
                </a:lnTo>
                <a:lnTo>
                  <a:pt x="6229352" y="9921873"/>
                </a:lnTo>
                <a:lnTo>
                  <a:pt x="6203952" y="9855199"/>
                </a:lnTo>
                <a:lnTo>
                  <a:pt x="6178552" y="9788524"/>
                </a:lnTo>
                <a:lnTo>
                  <a:pt x="6156324" y="9715499"/>
                </a:lnTo>
                <a:lnTo>
                  <a:pt x="6134100" y="9642474"/>
                </a:lnTo>
                <a:lnTo>
                  <a:pt x="6115048" y="9566273"/>
                </a:lnTo>
                <a:lnTo>
                  <a:pt x="6099176" y="9483723"/>
                </a:lnTo>
                <a:lnTo>
                  <a:pt x="6086476" y="9401173"/>
                </a:lnTo>
                <a:lnTo>
                  <a:pt x="6076952" y="9315449"/>
                </a:lnTo>
                <a:lnTo>
                  <a:pt x="6067424" y="9226549"/>
                </a:lnTo>
                <a:lnTo>
                  <a:pt x="6064248" y="9134474"/>
                </a:lnTo>
                <a:lnTo>
                  <a:pt x="6064248" y="9039223"/>
                </a:lnTo>
                <a:lnTo>
                  <a:pt x="6064248" y="8940799"/>
                </a:lnTo>
                <a:lnTo>
                  <a:pt x="6070600" y="8839199"/>
                </a:lnTo>
                <a:lnTo>
                  <a:pt x="6076952" y="8734424"/>
                </a:lnTo>
                <a:lnTo>
                  <a:pt x="6089648" y="8626474"/>
                </a:lnTo>
                <a:lnTo>
                  <a:pt x="6124576" y="8639173"/>
                </a:lnTo>
                <a:lnTo>
                  <a:pt x="6226176" y="8674098"/>
                </a:lnTo>
                <a:lnTo>
                  <a:pt x="6381752" y="8724899"/>
                </a:lnTo>
                <a:lnTo>
                  <a:pt x="6477000" y="8753473"/>
                </a:lnTo>
                <a:lnTo>
                  <a:pt x="6584952" y="8782048"/>
                </a:lnTo>
                <a:lnTo>
                  <a:pt x="6699248" y="8807449"/>
                </a:lnTo>
                <a:lnTo>
                  <a:pt x="6823076" y="8832849"/>
                </a:lnTo>
                <a:lnTo>
                  <a:pt x="6950076" y="8858248"/>
                </a:lnTo>
                <a:lnTo>
                  <a:pt x="7086600" y="8877299"/>
                </a:lnTo>
                <a:lnTo>
                  <a:pt x="7226300" y="8889998"/>
                </a:lnTo>
                <a:lnTo>
                  <a:pt x="7366000" y="8899523"/>
                </a:lnTo>
                <a:lnTo>
                  <a:pt x="7512048" y="8902699"/>
                </a:lnTo>
                <a:lnTo>
                  <a:pt x="7585076" y="8902699"/>
                </a:lnTo>
                <a:lnTo>
                  <a:pt x="7654924" y="8896349"/>
                </a:lnTo>
                <a:lnTo>
                  <a:pt x="7727952" y="8889998"/>
                </a:lnTo>
                <a:lnTo>
                  <a:pt x="7800976" y="8883649"/>
                </a:lnTo>
                <a:lnTo>
                  <a:pt x="7870824" y="8870949"/>
                </a:lnTo>
                <a:lnTo>
                  <a:pt x="7943848" y="8858248"/>
                </a:lnTo>
                <a:lnTo>
                  <a:pt x="8013700" y="8842374"/>
                </a:lnTo>
                <a:lnTo>
                  <a:pt x="8083552" y="8823323"/>
                </a:lnTo>
                <a:lnTo>
                  <a:pt x="8150224" y="8801099"/>
                </a:lnTo>
                <a:lnTo>
                  <a:pt x="8220076" y="8778874"/>
                </a:lnTo>
                <a:lnTo>
                  <a:pt x="8283576" y="8750299"/>
                </a:lnTo>
                <a:lnTo>
                  <a:pt x="8350248" y="8718549"/>
                </a:lnTo>
                <a:lnTo>
                  <a:pt x="8410576" y="8683623"/>
                </a:lnTo>
                <a:lnTo>
                  <a:pt x="8474076" y="8645523"/>
                </a:lnTo>
                <a:lnTo>
                  <a:pt x="8531224" y="8601074"/>
                </a:lnTo>
                <a:lnTo>
                  <a:pt x="8588376" y="8556624"/>
                </a:lnTo>
                <a:lnTo>
                  <a:pt x="8642352" y="8505823"/>
                </a:lnTo>
                <a:lnTo>
                  <a:pt x="8696324" y="8451849"/>
                </a:lnTo>
                <a:lnTo>
                  <a:pt x="8747124" y="8394699"/>
                </a:lnTo>
                <a:lnTo>
                  <a:pt x="8794752" y="8331199"/>
                </a:lnTo>
                <a:lnTo>
                  <a:pt x="8839200" y="8261349"/>
                </a:lnTo>
                <a:lnTo>
                  <a:pt x="8880476" y="8191499"/>
                </a:lnTo>
                <a:lnTo>
                  <a:pt x="8918576" y="8115299"/>
                </a:lnTo>
                <a:lnTo>
                  <a:pt x="8953500" y="8032749"/>
                </a:lnTo>
                <a:lnTo>
                  <a:pt x="8985248" y="7947024"/>
                </a:lnTo>
                <a:lnTo>
                  <a:pt x="9010648" y="7854949"/>
                </a:lnTo>
                <a:lnTo>
                  <a:pt x="9036048" y="7756524"/>
                </a:lnTo>
                <a:lnTo>
                  <a:pt x="9058276" y="7654924"/>
                </a:lnTo>
                <a:lnTo>
                  <a:pt x="9074152" y="7546974"/>
                </a:lnTo>
                <a:lnTo>
                  <a:pt x="9086848" y="7432674"/>
                </a:lnTo>
                <a:lnTo>
                  <a:pt x="9093200" y="7312024"/>
                </a:lnTo>
                <a:lnTo>
                  <a:pt x="9096376" y="7188199"/>
                </a:lnTo>
                <a:lnTo>
                  <a:pt x="9096376" y="7058024"/>
                </a:lnTo>
                <a:lnTo>
                  <a:pt x="9090024" y="6918324"/>
                </a:lnTo>
                <a:lnTo>
                  <a:pt x="9083676" y="6892924"/>
                </a:lnTo>
                <a:lnTo>
                  <a:pt x="9064624" y="6823074"/>
                </a:lnTo>
                <a:lnTo>
                  <a:pt x="9032876" y="6708774"/>
                </a:lnTo>
                <a:lnTo>
                  <a:pt x="8985248" y="6565899"/>
                </a:lnTo>
                <a:lnTo>
                  <a:pt x="8953500" y="6486524"/>
                </a:lnTo>
                <a:lnTo>
                  <a:pt x="8915400" y="6397624"/>
                </a:lnTo>
                <a:lnTo>
                  <a:pt x="8877300" y="6305549"/>
                </a:lnTo>
                <a:lnTo>
                  <a:pt x="8829676" y="6213474"/>
                </a:lnTo>
                <a:lnTo>
                  <a:pt x="8778876" y="6115049"/>
                </a:lnTo>
                <a:lnTo>
                  <a:pt x="8721724" y="6016624"/>
                </a:lnTo>
                <a:lnTo>
                  <a:pt x="8658224" y="5915024"/>
                </a:lnTo>
                <a:lnTo>
                  <a:pt x="8591552" y="5816599"/>
                </a:lnTo>
                <a:lnTo>
                  <a:pt x="8515352" y="5718174"/>
                </a:lnTo>
                <a:lnTo>
                  <a:pt x="8432800" y="5619749"/>
                </a:lnTo>
                <a:lnTo>
                  <a:pt x="8347076" y="5527674"/>
                </a:lnTo>
                <a:lnTo>
                  <a:pt x="8299448" y="5483224"/>
                </a:lnTo>
                <a:lnTo>
                  <a:pt x="8251824" y="5438774"/>
                </a:lnTo>
                <a:lnTo>
                  <a:pt x="8201024" y="5394324"/>
                </a:lnTo>
                <a:lnTo>
                  <a:pt x="8150224" y="5353049"/>
                </a:lnTo>
                <a:lnTo>
                  <a:pt x="8096248" y="5311774"/>
                </a:lnTo>
                <a:lnTo>
                  <a:pt x="8042276" y="5273674"/>
                </a:lnTo>
                <a:lnTo>
                  <a:pt x="7981952" y="5235574"/>
                </a:lnTo>
                <a:lnTo>
                  <a:pt x="7924800" y="5197474"/>
                </a:lnTo>
                <a:lnTo>
                  <a:pt x="7864476" y="5165724"/>
                </a:lnTo>
                <a:lnTo>
                  <a:pt x="7800976" y="5133974"/>
                </a:lnTo>
                <a:lnTo>
                  <a:pt x="7734300" y="5102224"/>
                </a:lnTo>
                <a:lnTo>
                  <a:pt x="7667624" y="5073649"/>
                </a:lnTo>
                <a:lnTo>
                  <a:pt x="7597776" y="5048249"/>
                </a:lnTo>
                <a:lnTo>
                  <a:pt x="7527924" y="5026024"/>
                </a:lnTo>
                <a:lnTo>
                  <a:pt x="7454900" y="5006974"/>
                </a:lnTo>
                <a:lnTo>
                  <a:pt x="7378700" y="4987923"/>
                </a:lnTo>
                <a:lnTo>
                  <a:pt x="7302500" y="4972049"/>
                </a:lnTo>
                <a:lnTo>
                  <a:pt x="7219952" y="4959349"/>
                </a:lnTo>
                <a:lnTo>
                  <a:pt x="7140576" y="4949824"/>
                </a:lnTo>
                <a:lnTo>
                  <a:pt x="7054848" y="4943474"/>
                </a:lnTo>
                <a:lnTo>
                  <a:pt x="6969124" y="4940299"/>
                </a:lnTo>
                <a:lnTo>
                  <a:pt x="6880224" y="4943474"/>
                </a:lnTo>
                <a:lnTo>
                  <a:pt x="6788152" y="4946649"/>
                </a:lnTo>
                <a:lnTo>
                  <a:pt x="6696076" y="4952999"/>
                </a:lnTo>
                <a:lnTo>
                  <a:pt x="6600824" y="4962524"/>
                </a:lnTo>
                <a:lnTo>
                  <a:pt x="6502400" y="4978399"/>
                </a:lnTo>
                <a:lnTo>
                  <a:pt x="6470648" y="4984749"/>
                </a:lnTo>
                <a:lnTo>
                  <a:pt x="6378576" y="5006974"/>
                </a:lnTo>
                <a:lnTo>
                  <a:pt x="6238876" y="5045074"/>
                </a:lnTo>
                <a:lnTo>
                  <a:pt x="6153152" y="5070474"/>
                </a:lnTo>
                <a:lnTo>
                  <a:pt x="6054724" y="5102224"/>
                </a:lnTo>
                <a:lnTo>
                  <a:pt x="5953124" y="5137149"/>
                </a:lnTo>
                <a:lnTo>
                  <a:pt x="5842000" y="5181599"/>
                </a:lnTo>
                <a:lnTo>
                  <a:pt x="5727700" y="5229224"/>
                </a:lnTo>
                <a:lnTo>
                  <a:pt x="5607048" y="5283199"/>
                </a:lnTo>
                <a:lnTo>
                  <a:pt x="5480048" y="5343524"/>
                </a:lnTo>
                <a:lnTo>
                  <a:pt x="5353048" y="5410199"/>
                </a:lnTo>
                <a:lnTo>
                  <a:pt x="5226048" y="5486399"/>
                </a:lnTo>
                <a:lnTo>
                  <a:pt x="5099048" y="5565774"/>
                </a:lnTo>
                <a:lnTo>
                  <a:pt x="4968876" y="5654674"/>
                </a:lnTo>
                <a:lnTo>
                  <a:pt x="4905376" y="5702299"/>
                </a:lnTo>
                <a:lnTo>
                  <a:pt x="4845048" y="5753099"/>
                </a:lnTo>
                <a:lnTo>
                  <a:pt x="4781552" y="5803899"/>
                </a:lnTo>
                <a:lnTo>
                  <a:pt x="4721224" y="5857874"/>
                </a:lnTo>
                <a:lnTo>
                  <a:pt x="4660900" y="5915024"/>
                </a:lnTo>
                <a:lnTo>
                  <a:pt x="4603752" y="5972174"/>
                </a:lnTo>
                <a:lnTo>
                  <a:pt x="4546600" y="6032499"/>
                </a:lnTo>
                <a:lnTo>
                  <a:pt x="4489448" y="6095999"/>
                </a:lnTo>
                <a:lnTo>
                  <a:pt x="4435476" y="6159499"/>
                </a:lnTo>
                <a:lnTo>
                  <a:pt x="4384676" y="6226174"/>
                </a:lnTo>
                <a:lnTo>
                  <a:pt x="4333876" y="6296024"/>
                </a:lnTo>
                <a:lnTo>
                  <a:pt x="4283076" y="6365874"/>
                </a:lnTo>
                <a:lnTo>
                  <a:pt x="4238624" y="6442074"/>
                </a:lnTo>
                <a:lnTo>
                  <a:pt x="4194176" y="6518274"/>
                </a:lnTo>
                <a:lnTo>
                  <a:pt x="4152900" y="6594474"/>
                </a:lnTo>
                <a:lnTo>
                  <a:pt x="4114800" y="6677024"/>
                </a:lnTo>
                <a:lnTo>
                  <a:pt x="4076700" y="6759574"/>
                </a:lnTo>
                <a:lnTo>
                  <a:pt x="4044952" y="6848474"/>
                </a:lnTo>
                <a:lnTo>
                  <a:pt x="4013200" y="6937374"/>
                </a:lnTo>
                <a:lnTo>
                  <a:pt x="3984624" y="7026274"/>
                </a:lnTo>
                <a:lnTo>
                  <a:pt x="3962400" y="7121524"/>
                </a:lnTo>
                <a:lnTo>
                  <a:pt x="3940176" y="7219949"/>
                </a:lnTo>
                <a:lnTo>
                  <a:pt x="3924300" y="7318374"/>
                </a:lnTo>
                <a:lnTo>
                  <a:pt x="3908424" y="7419974"/>
                </a:lnTo>
                <a:lnTo>
                  <a:pt x="3898900" y="7527924"/>
                </a:lnTo>
                <a:lnTo>
                  <a:pt x="3895724" y="7635874"/>
                </a:lnTo>
                <a:lnTo>
                  <a:pt x="3892552" y="7746999"/>
                </a:lnTo>
                <a:lnTo>
                  <a:pt x="3895724" y="7858123"/>
                </a:lnTo>
                <a:lnTo>
                  <a:pt x="3902076" y="7975599"/>
                </a:lnTo>
                <a:lnTo>
                  <a:pt x="3914776" y="8096249"/>
                </a:lnTo>
                <a:lnTo>
                  <a:pt x="3905248" y="8121649"/>
                </a:lnTo>
                <a:lnTo>
                  <a:pt x="3886200" y="8194674"/>
                </a:lnTo>
                <a:lnTo>
                  <a:pt x="3876676" y="8248649"/>
                </a:lnTo>
                <a:lnTo>
                  <a:pt x="3863976" y="8312149"/>
                </a:lnTo>
                <a:lnTo>
                  <a:pt x="3854448" y="8385174"/>
                </a:lnTo>
                <a:lnTo>
                  <a:pt x="3844924" y="8467723"/>
                </a:lnTo>
                <a:lnTo>
                  <a:pt x="3838576" y="8559799"/>
                </a:lnTo>
                <a:lnTo>
                  <a:pt x="3835400" y="8661399"/>
                </a:lnTo>
                <a:lnTo>
                  <a:pt x="3835400" y="8769349"/>
                </a:lnTo>
                <a:lnTo>
                  <a:pt x="3841752" y="8883649"/>
                </a:lnTo>
                <a:lnTo>
                  <a:pt x="3854448" y="9004298"/>
                </a:lnTo>
                <a:lnTo>
                  <a:pt x="3873500" y="9134474"/>
                </a:lnTo>
                <a:lnTo>
                  <a:pt x="3898900" y="9267823"/>
                </a:lnTo>
                <a:lnTo>
                  <a:pt x="3917952" y="9334499"/>
                </a:lnTo>
                <a:lnTo>
                  <a:pt x="3937000" y="9404348"/>
                </a:lnTo>
                <a:lnTo>
                  <a:pt x="3956048" y="9474198"/>
                </a:lnTo>
                <a:lnTo>
                  <a:pt x="3981448" y="9547223"/>
                </a:lnTo>
                <a:lnTo>
                  <a:pt x="4006848" y="9620248"/>
                </a:lnTo>
                <a:lnTo>
                  <a:pt x="4035424" y="9693273"/>
                </a:lnTo>
                <a:lnTo>
                  <a:pt x="4067176" y="9769473"/>
                </a:lnTo>
                <a:lnTo>
                  <a:pt x="4102100" y="9845673"/>
                </a:lnTo>
                <a:lnTo>
                  <a:pt x="4140200" y="9921873"/>
                </a:lnTo>
                <a:lnTo>
                  <a:pt x="4181476" y="9998073"/>
                </a:lnTo>
                <a:lnTo>
                  <a:pt x="4225924" y="10074273"/>
                </a:lnTo>
                <a:lnTo>
                  <a:pt x="4273552" y="10153649"/>
                </a:lnTo>
                <a:lnTo>
                  <a:pt x="4324352" y="10229849"/>
                </a:lnTo>
                <a:lnTo>
                  <a:pt x="4378324" y="10309224"/>
                </a:lnTo>
                <a:lnTo>
                  <a:pt x="4435476" y="10388599"/>
                </a:lnTo>
                <a:lnTo>
                  <a:pt x="4498976" y="10467973"/>
                </a:lnTo>
                <a:lnTo>
                  <a:pt x="4562476" y="10547349"/>
                </a:lnTo>
                <a:lnTo>
                  <a:pt x="4632324" y="10626724"/>
                </a:lnTo>
                <a:lnTo>
                  <a:pt x="4708524" y="10706099"/>
                </a:lnTo>
                <a:lnTo>
                  <a:pt x="4784724" y="10785473"/>
                </a:lnTo>
                <a:lnTo>
                  <a:pt x="4867276" y="10864849"/>
                </a:lnTo>
                <a:lnTo>
                  <a:pt x="4956176" y="10944223"/>
                </a:lnTo>
                <a:lnTo>
                  <a:pt x="5045076" y="11023599"/>
                </a:lnTo>
                <a:lnTo>
                  <a:pt x="5143500" y="11102973"/>
                </a:lnTo>
                <a:lnTo>
                  <a:pt x="5241924" y="11182349"/>
                </a:lnTo>
                <a:lnTo>
                  <a:pt x="5349876" y="11258549"/>
                </a:lnTo>
                <a:lnTo>
                  <a:pt x="5461000" y="11337923"/>
                </a:lnTo>
                <a:lnTo>
                  <a:pt x="5575300" y="11414123"/>
                </a:lnTo>
                <a:lnTo>
                  <a:pt x="5695952" y="11490323"/>
                </a:lnTo>
                <a:lnTo>
                  <a:pt x="5822952" y="11566523"/>
                </a:lnTo>
                <a:lnTo>
                  <a:pt x="5956300" y="11642724"/>
                </a:lnTo>
                <a:lnTo>
                  <a:pt x="6092824" y="11715749"/>
                </a:lnTo>
                <a:lnTo>
                  <a:pt x="6235700" y="11788774"/>
                </a:lnTo>
                <a:lnTo>
                  <a:pt x="6384924" y="11861799"/>
                </a:lnTo>
                <a:lnTo>
                  <a:pt x="6403976" y="11874499"/>
                </a:lnTo>
                <a:lnTo>
                  <a:pt x="6467476" y="11915773"/>
                </a:lnTo>
                <a:lnTo>
                  <a:pt x="6515100" y="11941173"/>
                </a:lnTo>
                <a:lnTo>
                  <a:pt x="6572248" y="11972924"/>
                </a:lnTo>
                <a:lnTo>
                  <a:pt x="6642100" y="12004674"/>
                </a:lnTo>
                <a:lnTo>
                  <a:pt x="6721476" y="12039599"/>
                </a:lnTo>
                <a:lnTo>
                  <a:pt x="6816724" y="12074523"/>
                </a:lnTo>
                <a:lnTo>
                  <a:pt x="6921500" y="12112623"/>
                </a:lnTo>
                <a:lnTo>
                  <a:pt x="7035800" y="12147549"/>
                </a:lnTo>
                <a:lnTo>
                  <a:pt x="7165976" y="12179299"/>
                </a:lnTo>
                <a:lnTo>
                  <a:pt x="7308848" y="12211049"/>
                </a:lnTo>
                <a:lnTo>
                  <a:pt x="7461248" y="12239623"/>
                </a:lnTo>
                <a:lnTo>
                  <a:pt x="7629524" y="12261849"/>
                </a:lnTo>
                <a:lnTo>
                  <a:pt x="7810500" y="12280899"/>
                </a:lnTo>
                <a:lnTo>
                  <a:pt x="8004176" y="12290423"/>
                </a:lnTo>
                <a:lnTo>
                  <a:pt x="8105776" y="12296774"/>
                </a:lnTo>
                <a:lnTo>
                  <a:pt x="8213724" y="12296774"/>
                </a:lnTo>
                <a:lnTo>
                  <a:pt x="8321676" y="12296774"/>
                </a:lnTo>
                <a:lnTo>
                  <a:pt x="8435976" y="12293599"/>
                </a:lnTo>
                <a:lnTo>
                  <a:pt x="8550276" y="12290423"/>
                </a:lnTo>
                <a:lnTo>
                  <a:pt x="8670924" y="12284073"/>
                </a:lnTo>
                <a:lnTo>
                  <a:pt x="8794752" y="12274549"/>
                </a:lnTo>
                <a:lnTo>
                  <a:pt x="8921752" y="12261849"/>
                </a:lnTo>
                <a:lnTo>
                  <a:pt x="9051924" y="12249149"/>
                </a:lnTo>
                <a:lnTo>
                  <a:pt x="9185276" y="12230099"/>
                </a:lnTo>
                <a:lnTo>
                  <a:pt x="9324976" y="12211049"/>
                </a:lnTo>
                <a:lnTo>
                  <a:pt x="9464676" y="12188824"/>
                </a:lnTo>
                <a:lnTo>
                  <a:pt x="9610724" y="12163423"/>
                </a:lnTo>
                <a:lnTo>
                  <a:pt x="9759952" y="12134849"/>
                </a:lnTo>
                <a:lnTo>
                  <a:pt x="9912352" y="12103099"/>
                </a:lnTo>
                <a:lnTo>
                  <a:pt x="10067924" y="12064999"/>
                </a:lnTo>
                <a:lnTo>
                  <a:pt x="10229848" y="12026899"/>
                </a:lnTo>
                <a:lnTo>
                  <a:pt x="10394952" y="11985623"/>
                </a:lnTo>
                <a:lnTo>
                  <a:pt x="10563224" y="11937999"/>
                </a:lnTo>
                <a:lnTo>
                  <a:pt x="10734676" y="11887199"/>
                </a:lnTo>
                <a:lnTo>
                  <a:pt x="10909300" y="11833223"/>
                </a:lnTo>
                <a:lnTo>
                  <a:pt x="11090276" y="11776073"/>
                </a:lnTo>
                <a:lnTo>
                  <a:pt x="11274424" y="11715749"/>
                </a:lnTo>
                <a:lnTo>
                  <a:pt x="11461752" y="11649073"/>
                </a:lnTo>
                <a:lnTo>
                  <a:pt x="11655424" y="11576049"/>
                </a:lnTo>
                <a:lnTo>
                  <a:pt x="11852276" y="11503023"/>
                </a:lnTo>
                <a:lnTo>
                  <a:pt x="12052300" y="11423649"/>
                </a:lnTo>
                <a:lnTo>
                  <a:pt x="12255500" y="11337923"/>
                </a:lnTo>
                <a:lnTo>
                  <a:pt x="12465048" y="11249023"/>
                </a:lnTo>
                <a:lnTo>
                  <a:pt x="12677776" y="11153773"/>
                </a:lnTo>
                <a:lnTo>
                  <a:pt x="12649200" y="11207749"/>
                </a:lnTo>
                <a:lnTo>
                  <a:pt x="12560300" y="11356973"/>
                </a:lnTo>
                <a:lnTo>
                  <a:pt x="12493624" y="11461749"/>
                </a:lnTo>
                <a:lnTo>
                  <a:pt x="12414248" y="11582399"/>
                </a:lnTo>
                <a:lnTo>
                  <a:pt x="12319000" y="11722099"/>
                </a:lnTo>
                <a:lnTo>
                  <a:pt x="12207876" y="11871323"/>
                </a:lnTo>
                <a:lnTo>
                  <a:pt x="12084048" y="12036423"/>
                </a:lnTo>
                <a:lnTo>
                  <a:pt x="11947524" y="12207873"/>
                </a:lnTo>
                <a:lnTo>
                  <a:pt x="11795124" y="12388849"/>
                </a:lnTo>
                <a:lnTo>
                  <a:pt x="11712576" y="12480924"/>
                </a:lnTo>
                <a:lnTo>
                  <a:pt x="11626848" y="12572999"/>
                </a:lnTo>
                <a:lnTo>
                  <a:pt x="11537952" y="12665073"/>
                </a:lnTo>
                <a:lnTo>
                  <a:pt x="11445876" y="12760323"/>
                </a:lnTo>
                <a:lnTo>
                  <a:pt x="11350624" y="12855573"/>
                </a:lnTo>
                <a:lnTo>
                  <a:pt x="11252200" y="12950824"/>
                </a:lnTo>
                <a:lnTo>
                  <a:pt x="11147424" y="13046073"/>
                </a:lnTo>
                <a:lnTo>
                  <a:pt x="11042648" y="13138149"/>
                </a:lnTo>
                <a:lnTo>
                  <a:pt x="10931524" y="13230223"/>
                </a:lnTo>
                <a:lnTo>
                  <a:pt x="10817224" y="13325473"/>
                </a:lnTo>
                <a:lnTo>
                  <a:pt x="10702924" y="13414373"/>
                </a:lnTo>
                <a:lnTo>
                  <a:pt x="10582276" y="13503273"/>
                </a:lnTo>
                <a:lnTo>
                  <a:pt x="10458448" y="13592173"/>
                </a:lnTo>
                <a:lnTo>
                  <a:pt x="10331448" y="13677899"/>
                </a:lnTo>
                <a:lnTo>
                  <a:pt x="10198100" y="13760449"/>
                </a:lnTo>
                <a:lnTo>
                  <a:pt x="10064752" y="13842999"/>
                </a:lnTo>
                <a:lnTo>
                  <a:pt x="9928224" y="13919199"/>
                </a:lnTo>
                <a:lnTo>
                  <a:pt x="9785352" y="13995399"/>
                </a:lnTo>
                <a:lnTo>
                  <a:pt x="9642476" y="14068423"/>
                </a:lnTo>
                <a:lnTo>
                  <a:pt x="9493248" y="14135099"/>
                </a:lnTo>
                <a:lnTo>
                  <a:pt x="9340848" y="14198599"/>
                </a:lnTo>
                <a:lnTo>
                  <a:pt x="9188448" y="14258924"/>
                </a:lnTo>
                <a:lnTo>
                  <a:pt x="9029700" y="14316073"/>
                </a:lnTo>
                <a:lnTo>
                  <a:pt x="8867776" y="14366874"/>
                </a:lnTo>
                <a:lnTo>
                  <a:pt x="8702676" y="14414499"/>
                </a:lnTo>
                <a:lnTo>
                  <a:pt x="8534400" y="14455773"/>
                </a:lnTo>
                <a:lnTo>
                  <a:pt x="8362952" y="14490699"/>
                </a:lnTo>
                <a:lnTo>
                  <a:pt x="8188324" y="14522449"/>
                </a:lnTo>
                <a:lnTo>
                  <a:pt x="8007352" y="14547849"/>
                </a:lnTo>
                <a:lnTo>
                  <a:pt x="7826376" y="14563723"/>
                </a:lnTo>
                <a:lnTo>
                  <a:pt x="7642224" y="14576423"/>
                </a:lnTo>
                <a:lnTo>
                  <a:pt x="7451724" y="14582773"/>
                </a:lnTo>
                <a:lnTo>
                  <a:pt x="7261224" y="14579599"/>
                </a:lnTo>
                <a:lnTo>
                  <a:pt x="7064376" y="14573249"/>
                </a:lnTo>
                <a:lnTo>
                  <a:pt x="6867524" y="14557373"/>
                </a:lnTo>
                <a:lnTo>
                  <a:pt x="6664324" y="14531973"/>
                </a:lnTo>
                <a:lnTo>
                  <a:pt x="6461124" y="14500223"/>
                </a:lnTo>
                <a:lnTo>
                  <a:pt x="6251576" y="14458949"/>
                </a:lnTo>
                <a:lnTo>
                  <a:pt x="6146800" y="14436723"/>
                </a:lnTo>
                <a:lnTo>
                  <a:pt x="6038848" y="14411323"/>
                </a:lnTo>
                <a:lnTo>
                  <a:pt x="5934076" y="14385923"/>
                </a:lnTo>
                <a:lnTo>
                  <a:pt x="5826124" y="14354173"/>
                </a:lnTo>
                <a:lnTo>
                  <a:pt x="5715000" y="14322423"/>
                </a:lnTo>
                <a:lnTo>
                  <a:pt x="5607048" y="14287499"/>
                </a:lnTo>
                <a:lnTo>
                  <a:pt x="5495924" y="14252573"/>
                </a:lnTo>
                <a:lnTo>
                  <a:pt x="5384800" y="14214473"/>
                </a:lnTo>
                <a:lnTo>
                  <a:pt x="5349876" y="14220823"/>
                </a:lnTo>
                <a:lnTo>
                  <a:pt x="5248276" y="14236699"/>
                </a:lnTo>
                <a:lnTo>
                  <a:pt x="5089524" y="14258924"/>
                </a:lnTo>
                <a:lnTo>
                  <a:pt x="4991100" y="14268449"/>
                </a:lnTo>
                <a:lnTo>
                  <a:pt x="4879976" y="14277973"/>
                </a:lnTo>
                <a:lnTo>
                  <a:pt x="4759324" y="14287499"/>
                </a:lnTo>
                <a:lnTo>
                  <a:pt x="4629152" y="14293849"/>
                </a:lnTo>
                <a:lnTo>
                  <a:pt x="4489448" y="14297024"/>
                </a:lnTo>
                <a:lnTo>
                  <a:pt x="4343400" y="14297024"/>
                </a:lnTo>
                <a:lnTo>
                  <a:pt x="4187824" y="14293849"/>
                </a:lnTo>
                <a:lnTo>
                  <a:pt x="4029076" y="14284323"/>
                </a:lnTo>
                <a:lnTo>
                  <a:pt x="3863976" y="14271623"/>
                </a:lnTo>
                <a:lnTo>
                  <a:pt x="3692524" y="14249399"/>
                </a:lnTo>
                <a:lnTo>
                  <a:pt x="3521076" y="14223999"/>
                </a:lnTo>
                <a:lnTo>
                  <a:pt x="3346448" y="14189074"/>
                </a:lnTo>
                <a:lnTo>
                  <a:pt x="3257552" y="14170023"/>
                </a:lnTo>
                <a:lnTo>
                  <a:pt x="3171824" y="14147799"/>
                </a:lnTo>
                <a:lnTo>
                  <a:pt x="3082924" y="14122399"/>
                </a:lnTo>
                <a:lnTo>
                  <a:pt x="2994024" y="14096999"/>
                </a:lnTo>
                <a:lnTo>
                  <a:pt x="2908300" y="14068423"/>
                </a:lnTo>
                <a:lnTo>
                  <a:pt x="2819400" y="14036673"/>
                </a:lnTo>
                <a:lnTo>
                  <a:pt x="2733676" y="14001749"/>
                </a:lnTo>
                <a:lnTo>
                  <a:pt x="2644776" y="13966824"/>
                </a:lnTo>
                <a:lnTo>
                  <a:pt x="2559048" y="13925549"/>
                </a:lnTo>
                <a:lnTo>
                  <a:pt x="2473324" y="13884273"/>
                </a:lnTo>
                <a:lnTo>
                  <a:pt x="2390776" y="13839823"/>
                </a:lnTo>
                <a:lnTo>
                  <a:pt x="2308224" y="13792199"/>
                </a:lnTo>
                <a:lnTo>
                  <a:pt x="2225676" y="13741399"/>
                </a:lnTo>
                <a:lnTo>
                  <a:pt x="2143124" y="13687423"/>
                </a:lnTo>
                <a:lnTo>
                  <a:pt x="2063752" y="13630273"/>
                </a:lnTo>
                <a:lnTo>
                  <a:pt x="1987552" y="13569949"/>
                </a:lnTo>
                <a:lnTo>
                  <a:pt x="1911352" y="13506449"/>
                </a:lnTo>
                <a:lnTo>
                  <a:pt x="1835152" y="13439773"/>
                </a:lnTo>
                <a:lnTo>
                  <a:pt x="1762124" y="13369923"/>
                </a:lnTo>
                <a:lnTo>
                  <a:pt x="1692276" y="13296899"/>
                </a:lnTo>
                <a:lnTo>
                  <a:pt x="1622424" y="13217523"/>
                </a:lnTo>
                <a:lnTo>
                  <a:pt x="1555752" y="13138149"/>
                </a:lnTo>
                <a:lnTo>
                  <a:pt x="1492248" y="13052423"/>
                </a:lnTo>
                <a:lnTo>
                  <a:pt x="1428752" y="12963523"/>
                </a:lnTo>
                <a:lnTo>
                  <a:pt x="1368424" y="12871449"/>
                </a:lnTo>
                <a:lnTo>
                  <a:pt x="1314448" y="12773024"/>
                </a:lnTo>
                <a:lnTo>
                  <a:pt x="1257300" y="12671423"/>
                </a:lnTo>
                <a:lnTo>
                  <a:pt x="1206500" y="12566649"/>
                </a:lnTo>
                <a:lnTo>
                  <a:pt x="1200152" y="12547599"/>
                </a:lnTo>
                <a:lnTo>
                  <a:pt x="1174752" y="12490449"/>
                </a:lnTo>
                <a:lnTo>
                  <a:pt x="1139824" y="12401549"/>
                </a:lnTo>
                <a:lnTo>
                  <a:pt x="1098552" y="12277723"/>
                </a:lnTo>
                <a:lnTo>
                  <a:pt x="1076324" y="12204699"/>
                </a:lnTo>
                <a:lnTo>
                  <a:pt x="1054100" y="12122149"/>
                </a:lnTo>
                <a:lnTo>
                  <a:pt x="1031876" y="12036423"/>
                </a:lnTo>
                <a:lnTo>
                  <a:pt x="1009648" y="11941173"/>
                </a:lnTo>
                <a:lnTo>
                  <a:pt x="990600" y="11836399"/>
                </a:lnTo>
                <a:lnTo>
                  <a:pt x="971552" y="11728449"/>
                </a:lnTo>
                <a:lnTo>
                  <a:pt x="955676" y="11614149"/>
                </a:lnTo>
                <a:lnTo>
                  <a:pt x="942976" y="11493499"/>
                </a:lnTo>
                <a:lnTo>
                  <a:pt x="933448" y="11366499"/>
                </a:lnTo>
                <a:lnTo>
                  <a:pt x="927100" y="11233149"/>
                </a:lnTo>
                <a:lnTo>
                  <a:pt x="927100" y="11096624"/>
                </a:lnTo>
                <a:lnTo>
                  <a:pt x="933448" y="10953749"/>
                </a:lnTo>
                <a:lnTo>
                  <a:pt x="942976" y="10804524"/>
                </a:lnTo>
                <a:lnTo>
                  <a:pt x="958848" y="10652123"/>
                </a:lnTo>
                <a:lnTo>
                  <a:pt x="981076" y="10493373"/>
                </a:lnTo>
                <a:lnTo>
                  <a:pt x="1009648" y="10334624"/>
                </a:lnTo>
                <a:lnTo>
                  <a:pt x="1047752" y="10166348"/>
                </a:lnTo>
                <a:lnTo>
                  <a:pt x="1092200" y="9998073"/>
                </a:lnTo>
                <a:lnTo>
                  <a:pt x="1146176" y="9826624"/>
                </a:lnTo>
                <a:lnTo>
                  <a:pt x="1174752" y="9737723"/>
                </a:lnTo>
                <a:lnTo>
                  <a:pt x="1206500" y="9648824"/>
                </a:lnTo>
                <a:lnTo>
                  <a:pt x="1241424" y="9559923"/>
                </a:lnTo>
                <a:lnTo>
                  <a:pt x="1279524" y="9471024"/>
                </a:lnTo>
                <a:lnTo>
                  <a:pt x="1320800" y="9382123"/>
                </a:lnTo>
                <a:lnTo>
                  <a:pt x="1362076" y="9290048"/>
                </a:lnTo>
                <a:lnTo>
                  <a:pt x="1409700" y="9197973"/>
                </a:lnTo>
                <a:lnTo>
                  <a:pt x="1457324" y="9105899"/>
                </a:lnTo>
                <a:lnTo>
                  <a:pt x="1508124" y="9013823"/>
                </a:lnTo>
                <a:lnTo>
                  <a:pt x="1562100" y="8918574"/>
                </a:lnTo>
                <a:lnTo>
                  <a:pt x="1539876" y="8909049"/>
                </a:lnTo>
                <a:lnTo>
                  <a:pt x="1482724" y="8874123"/>
                </a:lnTo>
                <a:lnTo>
                  <a:pt x="1393824" y="8820148"/>
                </a:lnTo>
                <a:lnTo>
                  <a:pt x="1279524" y="8740774"/>
                </a:lnTo>
                <a:lnTo>
                  <a:pt x="1216024" y="8693149"/>
                </a:lnTo>
                <a:lnTo>
                  <a:pt x="1146176" y="8639173"/>
                </a:lnTo>
                <a:lnTo>
                  <a:pt x="1073152" y="8578849"/>
                </a:lnTo>
                <a:lnTo>
                  <a:pt x="1000124" y="8512173"/>
                </a:lnTo>
                <a:lnTo>
                  <a:pt x="920752" y="8442324"/>
                </a:lnTo>
                <a:lnTo>
                  <a:pt x="844552" y="8362949"/>
                </a:lnTo>
                <a:lnTo>
                  <a:pt x="765176" y="8280399"/>
                </a:lnTo>
                <a:lnTo>
                  <a:pt x="685800" y="8191499"/>
                </a:lnTo>
                <a:lnTo>
                  <a:pt x="606424" y="8096249"/>
                </a:lnTo>
                <a:lnTo>
                  <a:pt x="530224" y="7994649"/>
                </a:lnTo>
                <a:lnTo>
                  <a:pt x="457200" y="7886699"/>
                </a:lnTo>
                <a:lnTo>
                  <a:pt x="387352" y="7772399"/>
                </a:lnTo>
                <a:lnTo>
                  <a:pt x="317500" y="7654924"/>
                </a:lnTo>
                <a:lnTo>
                  <a:pt x="257176" y="7527924"/>
                </a:lnTo>
                <a:lnTo>
                  <a:pt x="225424" y="7461249"/>
                </a:lnTo>
                <a:lnTo>
                  <a:pt x="196848" y="7394574"/>
                </a:lnTo>
                <a:lnTo>
                  <a:pt x="171448" y="7327899"/>
                </a:lnTo>
                <a:lnTo>
                  <a:pt x="146048" y="7258049"/>
                </a:lnTo>
                <a:lnTo>
                  <a:pt x="123824" y="7185024"/>
                </a:lnTo>
                <a:lnTo>
                  <a:pt x="101600" y="7111999"/>
                </a:lnTo>
                <a:lnTo>
                  <a:pt x="82552" y="7035799"/>
                </a:lnTo>
                <a:lnTo>
                  <a:pt x="63500" y="6959599"/>
                </a:lnTo>
                <a:lnTo>
                  <a:pt x="47624" y="6883399"/>
                </a:lnTo>
                <a:lnTo>
                  <a:pt x="34924" y="6804024"/>
                </a:lnTo>
                <a:lnTo>
                  <a:pt x="22224" y="6721474"/>
                </a:lnTo>
                <a:lnTo>
                  <a:pt x="12700" y="6638924"/>
                </a:lnTo>
                <a:lnTo>
                  <a:pt x="6352" y="6556374"/>
                </a:lnTo>
                <a:lnTo>
                  <a:pt x="0" y="6470649"/>
                </a:lnTo>
                <a:lnTo>
                  <a:pt x="0" y="6381749"/>
                </a:lnTo>
                <a:lnTo>
                  <a:pt x="0" y="6292849"/>
                </a:lnTo>
                <a:lnTo>
                  <a:pt x="3176" y="6200774"/>
                </a:lnTo>
                <a:lnTo>
                  <a:pt x="9524" y="6108699"/>
                </a:lnTo>
                <a:lnTo>
                  <a:pt x="19048" y="6016624"/>
                </a:lnTo>
                <a:lnTo>
                  <a:pt x="31752" y="5918199"/>
                </a:lnTo>
                <a:lnTo>
                  <a:pt x="34924" y="5892799"/>
                </a:lnTo>
                <a:lnTo>
                  <a:pt x="47624" y="5816599"/>
                </a:lnTo>
                <a:lnTo>
                  <a:pt x="69848" y="5695949"/>
                </a:lnTo>
                <a:lnTo>
                  <a:pt x="88900" y="5622924"/>
                </a:lnTo>
                <a:lnTo>
                  <a:pt x="111124" y="5540374"/>
                </a:lnTo>
                <a:lnTo>
                  <a:pt x="136524" y="5448299"/>
                </a:lnTo>
                <a:lnTo>
                  <a:pt x="168276" y="5353049"/>
                </a:lnTo>
                <a:lnTo>
                  <a:pt x="206376" y="5251449"/>
                </a:lnTo>
                <a:lnTo>
                  <a:pt x="247648" y="5143499"/>
                </a:lnTo>
                <a:lnTo>
                  <a:pt x="298448" y="5032374"/>
                </a:lnTo>
                <a:lnTo>
                  <a:pt x="352424" y="4918074"/>
                </a:lnTo>
                <a:lnTo>
                  <a:pt x="415924" y="4803774"/>
                </a:lnTo>
                <a:lnTo>
                  <a:pt x="485776" y="4683124"/>
                </a:lnTo>
                <a:lnTo>
                  <a:pt x="565152" y="4565649"/>
                </a:lnTo>
                <a:lnTo>
                  <a:pt x="654048" y="4448174"/>
                </a:lnTo>
                <a:lnTo>
                  <a:pt x="698500" y="4387848"/>
                </a:lnTo>
                <a:lnTo>
                  <a:pt x="749300" y="4330699"/>
                </a:lnTo>
                <a:lnTo>
                  <a:pt x="800100" y="4270374"/>
                </a:lnTo>
                <a:lnTo>
                  <a:pt x="854076" y="4213224"/>
                </a:lnTo>
                <a:lnTo>
                  <a:pt x="908048" y="4156074"/>
                </a:lnTo>
                <a:lnTo>
                  <a:pt x="968376" y="4098924"/>
                </a:lnTo>
                <a:lnTo>
                  <a:pt x="1028700" y="4044949"/>
                </a:lnTo>
                <a:lnTo>
                  <a:pt x="1092200" y="3990974"/>
                </a:lnTo>
                <a:lnTo>
                  <a:pt x="1158876" y="3936999"/>
                </a:lnTo>
                <a:lnTo>
                  <a:pt x="1225552" y="3886199"/>
                </a:lnTo>
                <a:lnTo>
                  <a:pt x="1298576" y="3835399"/>
                </a:lnTo>
                <a:lnTo>
                  <a:pt x="1371600" y="3784599"/>
                </a:lnTo>
                <a:lnTo>
                  <a:pt x="1447800" y="3736974"/>
                </a:lnTo>
                <a:lnTo>
                  <a:pt x="1527176" y="3692524"/>
                </a:lnTo>
                <a:lnTo>
                  <a:pt x="1609724" y="3648074"/>
                </a:lnTo>
                <a:lnTo>
                  <a:pt x="1695448" y="3603623"/>
                </a:lnTo>
                <a:lnTo>
                  <a:pt x="1784352" y="3562349"/>
                </a:lnTo>
                <a:lnTo>
                  <a:pt x="1876424" y="3524249"/>
                </a:lnTo>
                <a:lnTo>
                  <a:pt x="1971676" y="3489324"/>
                </a:lnTo>
                <a:lnTo>
                  <a:pt x="2070100" y="3454399"/>
                </a:lnTo>
                <a:lnTo>
                  <a:pt x="2171700" y="3422649"/>
                </a:lnTo>
                <a:lnTo>
                  <a:pt x="2273300" y="3390899"/>
                </a:lnTo>
                <a:lnTo>
                  <a:pt x="2381248" y="3365498"/>
                </a:lnTo>
                <a:lnTo>
                  <a:pt x="2492376" y="3340099"/>
                </a:lnTo>
                <a:lnTo>
                  <a:pt x="2606676" y="3317874"/>
                </a:lnTo>
                <a:lnTo>
                  <a:pt x="2727324" y="3301999"/>
                </a:lnTo>
                <a:lnTo>
                  <a:pt x="2847976" y="3286124"/>
                </a:lnTo>
                <a:lnTo>
                  <a:pt x="2971800" y="3273424"/>
                </a:lnTo>
                <a:lnTo>
                  <a:pt x="2978152" y="3248024"/>
                </a:lnTo>
                <a:lnTo>
                  <a:pt x="2990848" y="3178174"/>
                </a:lnTo>
                <a:lnTo>
                  <a:pt x="3019424" y="3070224"/>
                </a:lnTo>
                <a:lnTo>
                  <a:pt x="3060700" y="2930524"/>
                </a:lnTo>
                <a:lnTo>
                  <a:pt x="3086100" y="2851149"/>
                </a:lnTo>
                <a:lnTo>
                  <a:pt x="3117848" y="2765423"/>
                </a:lnTo>
                <a:lnTo>
                  <a:pt x="3152776" y="2673349"/>
                </a:lnTo>
                <a:lnTo>
                  <a:pt x="3194048" y="2578099"/>
                </a:lnTo>
                <a:lnTo>
                  <a:pt x="3238500" y="2479673"/>
                </a:lnTo>
                <a:lnTo>
                  <a:pt x="3289300" y="2378074"/>
                </a:lnTo>
                <a:lnTo>
                  <a:pt x="3343276" y="2273299"/>
                </a:lnTo>
                <a:lnTo>
                  <a:pt x="3406776" y="2168524"/>
                </a:lnTo>
                <a:lnTo>
                  <a:pt x="3473448" y="2063749"/>
                </a:lnTo>
                <a:lnTo>
                  <a:pt x="3549648" y="1958974"/>
                </a:lnTo>
                <a:lnTo>
                  <a:pt x="3629024" y="1857374"/>
                </a:lnTo>
                <a:lnTo>
                  <a:pt x="3717924" y="1755774"/>
                </a:lnTo>
                <a:lnTo>
                  <a:pt x="3810000" y="1657349"/>
                </a:lnTo>
                <a:lnTo>
                  <a:pt x="3860800" y="1609724"/>
                </a:lnTo>
                <a:lnTo>
                  <a:pt x="3911600" y="1562099"/>
                </a:lnTo>
                <a:lnTo>
                  <a:pt x="3965576" y="1517649"/>
                </a:lnTo>
                <a:lnTo>
                  <a:pt x="4022724" y="1473199"/>
                </a:lnTo>
                <a:lnTo>
                  <a:pt x="4079876" y="1428749"/>
                </a:lnTo>
                <a:lnTo>
                  <a:pt x="4140200" y="1387474"/>
                </a:lnTo>
                <a:lnTo>
                  <a:pt x="4200524" y="1346199"/>
                </a:lnTo>
                <a:lnTo>
                  <a:pt x="4264024" y="1308099"/>
                </a:lnTo>
                <a:lnTo>
                  <a:pt x="4330700" y="1269999"/>
                </a:lnTo>
                <a:lnTo>
                  <a:pt x="4397376" y="1235074"/>
                </a:lnTo>
                <a:lnTo>
                  <a:pt x="4467224" y="1200149"/>
                </a:lnTo>
                <a:lnTo>
                  <a:pt x="4540248" y="1168399"/>
                </a:lnTo>
                <a:lnTo>
                  <a:pt x="4613276" y="1136649"/>
                </a:lnTo>
                <a:lnTo>
                  <a:pt x="4689476" y="1111249"/>
                </a:lnTo>
                <a:lnTo>
                  <a:pt x="4768848" y="1085849"/>
                </a:lnTo>
                <a:lnTo>
                  <a:pt x="4848224" y="1063624"/>
                </a:lnTo>
                <a:lnTo>
                  <a:pt x="4933952" y="1041399"/>
                </a:lnTo>
                <a:lnTo>
                  <a:pt x="5016500" y="1022349"/>
                </a:lnTo>
                <a:lnTo>
                  <a:pt x="5105400" y="1006474"/>
                </a:lnTo>
                <a:lnTo>
                  <a:pt x="5197476" y="993774"/>
                </a:lnTo>
                <a:lnTo>
                  <a:pt x="5289552" y="984249"/>
                </a:lnTo>
                <a:lnTo>
                  <a:pt x="5384800" y="977899"/>
                </a:lnTo>
                <a:lnTo>
                  <a:pt x="5464176" y="974724"/>
                </a:lnTo>
                <a:lnTo>
                  <a:pt x="5556248" y="971549"/>
                </a:lnTo>
                <a:close/>
                <a:moveTo>
                  <a:pt x="22644100" y="0"/>
                </a:moveTo>
                <a:lnTo>
                  <a:pt x="22704424" y="0"/>
                </a:lnTo>
                <a:lnTo>
                  <a:pt x="22761576" y="0"/>
                </a:lnTo>
                <a:lnTo>
                  <a:pt x="22821900" y="3175"/>
                </a:lnTo>
                <a:lnTo>
                  <a:pt x="22879048" y="9525"/>
                </a:lnTo>
                <a:lnTo>
                  <a:pt x="22939376" y="19050"/>
                </a:lnTo>
                <a:lnTo>
                  <a:pt x="23053676" y="38100"/>
                </a:lnTo>
                <a:lnTo>
                  <a:pt x="23164800" y="66675"/>
                </a:lnTo>
                <a:lnTo>
                  <a:pt x="23272752" y="98425"/>
                </a:lnTo>
                <a:lnTo>
                  <a:pt x="23377524" y="136525"/>
                </a:lnTo>
                <a:lnTo>
                  <a:pt x="23479124" y="177800"/>
                </a:lnTo>
                <a:lnTo>
                  <a:pt x="23574376" y="222250"/>
                </a:lnTo>
                <a:lnTo>
                  <a:pt x="23666448" y="266700"/>
                </a:lnTo>
                <a:lnTo>
                  <a:pt x="23752176" y="314325"/>
                </a:lnTo>
                <a:lnTo>
                  <a:pt x="23831552" y="361950"/>
                </a:lnTo>
                <a:lnTo>
                  <a:pt x="23907752" y="406400"/>
                </a:lnTo>
                <a:lnTo>
                  <a:pt x="23974424" y="450850"/>
                </a:lnTo>
                <a:lnTo>
                  <a:pt x="24031576" y="492125"/>
                </a:lnTo>
                <a:lnTo>
                  <a:pt x="24126824" y="561975"/>
                </a:lnTo>
                <a:lnTo>
                  <a:pt x="24187152" y="606425"/>
                </a:lnTo>
                <a:lnTo>
                  <a:pt x="24209376" y="625475"/>
                </a:lnTo>
                <a:lnTo>
                  <a:pt x="24336376" y="704850"/>
                </a:lnTo>
                <a:lnTo>
                  <a:pt x="24460200" y="784225"/>
                </a:lnTo>
                <a:lnTo>
                  <a:pt x="24577676" y="869950"/>
                </a:lnTo>
                <a:lnTo>
                  <a:pt x="24688800" y="958850"/>
                </a:lnTo>
                <a:lnTo>
                  <a:pt x="24793576" y="1047750"/>
                </a:lnTo>
                <a:lnTo>
                  <a:pt x="24895176" y="1139825"/>
                </a:lnTo>
                <a:lnTo>
                  <a:pt x="24987248" y="1235075"/>
                </a:lnTo>
                <a:lnTo>
                  <a:pt x="25076152" y="1333500"/>
                </a:lnTo>
                <a:lnTo>
                  <a:pt x="25161876" y="1431925"/>
                </a:lnTo>
                <a:lnTo>
                  <a:pt x="25238076" y="1533525"/>
                </a:lnTo>
                <a:lnTo>
                  <a:pt x="25314276" y="1638300"/>
                </a:lnTo>
                <a:lnTo>
                  <a:pt x="25380952" y="1743075"/>
                </a:lnTo>
                <a:lnTo>
                  <a:pt x="25444448" y="1847850"/>
                </a:lnTo>
                <a:lnTo>
                  <a:pt x="25504776" y="1955800"/>
                </a:lnTo>
                <a:lnTo>
                  <a:pt x="25558752" y="2063750"/>
                </a:lnTo>
                <a:lnTo>
                  <a:pt x="25609552" y="2174875"/>
                </a:lnTo>
                <a:lnTo>
                  <a:pt x="25657176" y="2285999"/>
                </a:lnTo>
                <a:lnTo>
                  <a:pt x="25698448" y="2397124"/>
                </a:lnTo>
                <a:lnTo>
                  <a:pt x="25739724" y="2511425"/>
                </a:lnTo>
                <a:lnTo>
                  <a:pt x="25774648" y="2622550"/>
                </a:lnTo>
                <a:lnTo>
                  <a:pt x="25803224" y="2736850"/>
                </a:lnTo>
                <a:lnTo>
                  <a:pt x="25831800" y="2851149"/>
                </a:lnTo>
                <a:lnTo>
                  <a:pt x="25857200" y="2965450"/>
                </a:lnTo>
                <a:lnTo>
                  <a:pt x="25876248" y="3079750"/>
                </a:lnTo>
                <a:lnTo>
                  <a:pt x="25895300" y="3194049"/>
                </a:lnTo>
                <a:lnTo>
                  <a:pt x="25911176" y="3308350"/>
                </a:lnTo>
                <a:lnTo>
                  <a:pt x="25920700" y="3422650"/>
                </a:lnTo>
                <a:lnTo>
                  <a:pt x="25930224" y="3533775"/>
                </a:lnTo>
                <a:lnTo>
                  <a:pt x="25936576" y="3648074"/>
                </a:lnTo>
                <a:lnTo>
                  <a:pt x="25942924" y="3759200"/>
                </a:lnTo>
                <a:lnTo>
                  <a:pt x="25942924" y="3867150"/>
                </a:lnTo>
                <a:lnTo>
                  <a:pt x="25942924" y="3978274"/>
                </a:lnTo>
                <a:lnTo>
                  <a:pt x="25939752" y="4086224"/>
                </a:lnTo>
                <a:lnTo>
                  <a:pt x="25936576" y="4194174"/>
                </a:lnTo>
                <a:lnTo>
                  <a:pt x="25923876" y="4403725"/>
                </a:lnTo>
                <a:lnTo>
                  <a:pt x="25901648" y="4603750"/>
                </a:lnTo>
                <a:lnTo>
                  <a:pt x="25876248" y="4800600"/>
                </a:lnTo>
                <a:lnTo>
                  <a:pt x="25847676" y="4984750"/>
                </a:lnTo>
                <a:lnTo>
                  <a:pt x="25815924" y="5159375"/>
                </a:lnTo>
                <a:lnTo>
                  <a:pt x="25781000" y="5321300"/>
                </a:lnTo>
                <a:lnTo>
                  <a:pt x="25746076" y="5473700"/>
                </a:lnTo>
                <a:lnTo>
                  <a:pt x="25711152" y="5610225"/>
                </a:lnTo>
                <a:lnTo>
                  <a:pt x="25679400" y="5730875"/>
                </a:lnTo>
                <a:lnTo>
                  <a:pt x="25647648" y="5838825"/>
                </a:lnTo>
                <a:lnTo>
                  <a:pt x="25619076" y="5927725"/>
                </a:lnTo>
                <a:lnTo>
                  <a:pt x="25577800" y="6051550"/>
                </a:lnTo>
                <a:lnTo>
                  <a:pt x="25561924" y="6096000"/>
                </a:lnTo>
                <a:lnTo>
                  <a:pt x="25558752" y="6111875"/>
                </a:lnTo>
                <a:lnTo>
                  <a:pt x="25552400" y="6130925"/>
                </a:lnTo>
                <a:lnTo>
                  <a:pt x="25533352" y="6169025"/>
                </a:lnTo>
                <a:lnTo>
                  <a:pt x="25504776" y="6216650"/>
                </a:lnTo>
                <a:lnTo>
                  <a:pt x="25466676" y="6267450"/>
                </a:lnTo>
                <a:lnTo>
                  <a:pt x="25419048" y="6327775"/>
                </a:lnTo>
                <a:lnTo>
                  <a:pt x="25361900" y="6391275"/>
                </a:lnTo>
                <a:lnTo>
                  <a:pt x="25295224" y="6461125"/>
                </a:lnTo>
                <a:lnTo>
                  <a:pt x="25222200" y="6534150"/>
                </a:lnTo>
                <a:lnTo>
                  <a:pt x="25139648" y="6613525"/>
                </a:lnTo>
                <a:lnTo>
                  <a:pt x="25047576" y="6699250"/>
                </a:lnTo>
                <a:lnTo>
                  <a:pt x="24844376" y="6880225"/>
                </a:lnTo>
                <a:lnTo>
                  <a:pt x="24615776" y="7077075"/>
                </a:lnTo>
                <a:lnTo>
                  <a:pt x="24358600" y="7286625"/>
                </a:lnTo>
                <a:lnTo>
                  <a:pt x="24085552" y="7512050"/>
                </a:lnTo>
                <a:lnTo>
                  <a:pt x="23790276" y="7747000"/>
                </a:lnTo>
                <a:lnTo>
                  <a:pt x="23479124" y="7991475"/>
                </a:lnTo>
                <a:lnTo>
                  <a:pt x="23152100" y="8242300"/>
                </a:lnTo>
                <a:lnTo>
                  <a:pt x="22818724" y="8496299"/>
                </a:lnTo>
                <a:lnTo>
                  <a:pt x="22475824" y="8756649"/>
                </a:lnTo>
                <a:lnTo>
                  <a:pt x="21774152" y="9280524"/>
                </a:lnTo>
                <a:lnTo>
                  <a:pt x="21075648" y="9794874"/>
                </a:lnTo>
                <a:lnTo>
                  <a:pt x="20399376" y="10287000"/>
                </a:lnTo>
                <a:lnTo>
                  <a:pt x="19767552" y="10744199"/>
                </a:lnTo>
                <a:lnTo>
                  <a:pt x="19199224" y="11150599"/>
                </a:lnTo>
                <a:lnTo>
                  <a:pt x="18351500" y="11750675"/>
                </a:lnTo>
                <a:lnTo>
                  <a:pt x="18030824" y="11979275"/>
                </a:lnTo>
                <a:lnTo>
                  <a:pt x="19208752" y="12919075"/>
                </a:lnTo>
                <a:lnTo>
                  <a:pt x="19294476" y="13030199"/>
                </a:lnTo>
                <a:lnTo>
                  <a:pt x="19373848" y="13138149"/>
                </a:lnTo>
                <a:lnTo>
                  <a:pt x="19446876" y="13246099"/>
                </a:lnTo>
                <a:lnTo>
                  <a:pt x="19513552" y="13350875"/>
                </a:lnTo>
                <a:lnTo>
                  <a:pt x="19577048" y="13455649"/>
                </a:lnTo>
                <a:lnTo>
                  <a:pt x="19634200" y="13560425"/>
                </a:lnTo>
                <a:lnTo>
                  <a:pt x="19685000" y="13662025"/>
                </a:lnTo>
                <a:lnTo>
                  <a:pt x="19729448" y="13760449"/>
                </a:lnTo>
                <a:lnTo>
                  <a:pt x="19773900" y="13862049"/>
                </a:lnTo>
                <a:lnTo>
                  <a:pt x="19808824" y="13960475"/>
                </a:lnTo>
                <a:lnTo>
                  <a:pt x="19840576" y="14055725"/>
                </a:lnTo>
                <a:lnTo>
                  <a:pt x="19869152" y="14150975"/>
                </a:lnTo>
                <a:lnTo>
                  <a:pt x="19891376" y="14246225"/>
                </a:lnTo>
                <a:lnTo>
                  <a:pt x="19910424" y="14338299"/>
                </a:lnTo>
                <a:lnTo>
                  <a:pt x="19926300" y="14430375"/>
                </a:lnTo>
                <a:lnTo>
                  <a:pt x="19939000" y="14519275"/>
                </a:lnTo>
                <a:lnTo>
                  <a:pt x="19945352" y="14608175"/>
                </a:lnTo>
                <a:lnTo>
                  <a:pt x="19948524" y="14693899"/>
                </a:lnTo>
                <a:lnTo>
                  <a:pt x="19948524" y="14779624"/>
                </a:lnTo>
                <a:lnTo>
                  <a:pt x="19945352" y="14862175"/>
                </a:lnTo>
                <a:lnTo>
                  <a:pt x="19942176" y="14944724"/>
                </a:lnTo>
                <a:lnTo>
                  <a:pt x="19932648" y="15024100"/>
                </a:lnTo>
                <a:lnTo>
                  <a:pt x="19919952" y="15103474"/>
                </a:lnTo>
                <a:lnTo>
                  <a:pt x="19904076" y="15182849"/>
                </a:lnTo>
                <a:lnTo>
                  <a:pt x="19888200" y="15259049"/>
                </a:lnTo>
                <a:lnTo>
                  <a:pt x="19869152" y="15332075"/>
                </a:lnTo>
                <a:lnTo>
                  <a:pt x="19846924" y="15405099"/>
                </a:lnTo>
                <a:lnTo>
                  <a:pt x="19821524" y="15474949"/>
                </a:lnTo>
                <a:lnTo>
                  <a:pt x="19796124" y="15544799"/>
                </a:lnTo>
                <a:lnTo>
                  <a:pt x="19767552" y="15611474"/>
                </a:lnTo>
                <a:lnTo>
                  <a:pt x="19738976" y="15678150"/>
                </a:lnTo>
                <a:lnTo>
                  <a:pt x="19707224" y="15744824"/>
                </a:lnTo>
                <a:lnTo>
                  <a:pt x="19675476" y="15805149"/>
                </a:lnTo>
                <a:lnTo>
                  <a:pt x="19643724" y="15865474"/>
                </a:lnTo>
                <a:lnTo>
                  <a:pt x="19570700" y="15982949"/>
                </a:lnTo>
                <a:lnTo>
                  <a:pt x="19497676" y="16090899"/>
                </a:lnTo>
                <a:lnTo>
                  <a:pt x="19424648" y="16195674"/>
                </a:lnTo>
                <a:lnTo>
                  <a:pt x="19348448" y="16287749"/>
                </a:lnTo>
                <a:lnTo>
                  <a:pt x="19272248" y="16376650"/>
                </a:lnTo>
                <a:lnTo>
                  <a:pt x="19196048" y="16456025"/>
                </a:lnTo>
                <a:lnTo>
                  <a:pt x="19126200" y="16525874"/>
                </a:lnTo>
                <a:lnTo>
                  <a:pt x="19059524" y="16589374"/>
                </a:lnTo>
                <a:lnTo>
                  <a:pt x="18996024" y="16646525"/>
                </a:lnTo>
                <a:lnTo>
                  <a:pt x="18891248" y="16732250"/>
                </a:lnTo>
                <a:lnTo>
                  <a:pt x="18821400" y="16783051"/>
                </a:lnTo>
                <a:lnTo>
                  <a:pt x="18796000" y="16802099"/>
                </a:lnTo>
                <a:lnTo>
                  <a:pt x="18700752" y="16852899"/>
                </a:lnTo>
                <a:lnTo>
                  <a:pt x="18608676" y="16906875"/>
                </a:lnTo>
                <a:lnTo>
                  <a:pt x="18526124" y="16964023"/>
                </a:lnTo>
                <a:lnTo>
                  <a:pt x="18446752" y="17024351"/>
                </a:lnTo>
                <a:lnTo>
                  <a:pt x="18373724" y="17087847"/>
                </a:lnTo>
                <a:lnTo>
                  <a:pt x="18307048" y="17151351"/>
                </a:lnTo>
                <a:lnTo>
                  <a:pt x="18243552" y="17214851"/>
                </a:lnTo>
                <a:lnTo>
                  <a:pt x="18183224" y="17281523"/>
                </a:lnTo>
                <a:lnTo>
                  <a:pt x="18132424" y="17351375"/>
                </a:lnTo>
                <a:lnTo>
                  <a:pt x="18081624" y="17418047"/>
                </a:lnTo>
                <a:lnTo>
                  <a:pt x="18037176" y="17487899"/>
                </a:lnTo>
                <a:lnTo>
                  <a:pt x="17995900" y="17554575"/>
                </a:lnTo>
                <a:lnTo>
                  <a:pt x="17957800" y="17624423"/>
                </a:lnTo>
                <a:lnTo>
                  <a:pt x="17926048" y="17691099"/>
                </a:lnTo>
                <a:lnTo>
                  <a:pt x="17897476" y="17757775"/>
                </a:lnTo>
                <a:lnTo>
                  <a:pt x="17868900" y="17824451"/>
                </a:lnTo>
                <a:lnTo>
                  <a:pt x="17846676" y="17887947"/>
                </a:lnTo>
                <a:lnTo>
                  <a:pt x="17827624" y="17951451"/>
                </a:lnTo>
                <a:lnTo>
                  <a:pt x="17792700" y="18068923"/>
                </a:lnTo>
                <a:lnTo>
                  <a:pt x="17770476" y="18173699"/>
                </a:lnTo>
                <a:lnTo>
                  <a:pt x="17754600" y="18265775"/>
                </a:lnTo>
                <a:lnTo>
                  <a:pt x="17745076" y="18341975"/>
                </a:lnTo>
                <a:lnTo>
                  <a:pt x="17738724" y="18399123"/>
                </a:lnTo>
                <a:lnTo>
                  <a:pt x="17738724" y="18449923"/>
                </a:lnTo>
                <a:lnTo>
                  <a:pt x="17621248" y="19919947"/>
                </a:lnTo>
                <a:lnTo>
                  <a:pt x="17780000" y="19878675"/>
                </a:lnTo>
                <a:lnTo>
                  <a:pt x="17945100" y="19840575"/>
                </a:lnTo>
                <a:lnTo>
                  <a:pt x="18119724" y="19808823"/>
                </a:lnTo>
                <a:lnTo>
                  <a:pt x="18297524" y="19780247"/>
                </a:lnTo>
                <a:lnTo>
                  <a:pt x="18481676" y="19754847"/>
                </a:lnTo>
                <a:lnTo>
                  <a:pt x="18672176" y="19732623"/>
                </a:lnTo>
                <a:lnTo>
                  <a:pt x="18862676" y="19716747"/>
                </a:lnTo>
                <a:lnTo>
                  <a:pt x="19059524" y="19704047"/>
                </a:lnTo>
                <a:lnTo>
                  <a:pt x="19256376" y="19691347"/>
                </a:lnTo>
                <a:lnTo>
                  <a:pt x="19456400" y="19684999"/>
                </a:lnTo>
                <a:lnTo>
                  <a:pt x="19653248" y="19678647"/>
                </a:lnTo>
                <a:lnTo>
                  <a:pt x="19850100" y="19675475"/>
                </a:lnTo>
                <a:lnTo>
                  <a:pt x="20046952" y="19675475"/>
                </a:lnTo>
                <a:lnTo>
                  <a:pt x="20240624" y="19675475"/>
                </a:lnTo>
                <a:lnTo>
                  <a:pt x="20618448" y="19684999"/>
                </a:lnTo>
                <a:lnTo>
                  <a:pt x="20977224" y="19697699"/>
                </a:lnTo>
                <a:lnTo>
                  <a:pt x="21310600" y="19716747"/>
                </a:lnTo>
                <a:lnTo>
                  <a:pt x="21612224" y="19735799"/>
                </a:lnTo>
                <a:lnTo>
                  <a:pt x="21872576" y="19754847"/>
                </a:lnTo>
                <a:lnTo>
                  <a:pt x="22085300" y="19773899"/>
                </a:lnTo>
                <a:lnTo>
                  <a:pt x="22247224" y="19786599"/>
                </a:lnTo>
                <a:lnTo>
                  <a:pt x="22383752" y="19802475"/>
                </a:lnTo>
                <a:lnTo>
                  <a:pt x="22602824" y="19888199"/>
                </a:lnTo>
                <a:lnTo>
                  <a:pt x="22809200" y="19973923"/>
                </a:lnTo>
                <a:lnTo>
                  <a:pt x="23006048" y="20062823"/>
                </a:lnTo>
                <a:lnTo>
                  <a:pt x="23190200" y="20151723"/>
                </a:lnTo>
                <a:lnTo>
                  <a:pt x="23368000" y="20240623"/>
                </a:lnTo>
                <a:lnTo>
                  <a:pt x="23533100" y="20332699"/>
                </a:lnTo>
                <a:lnTo>
                  <a:pt x="23688676" y="20424775"/>
                </a:lnTo>
                <a:lnTo>
                  <a:pt x="23834724" y="20516847"/>
                </a:lnTo>
                <a:lnTo>
                  <a:pt x="23971248" y="20608923"/>
                </a:lnTo>
                <a:lnTo>
                  <a:pt x="24098248" y="20700999"/>
                </a:lnTo>
                <a:lnTo>
                  <a:pt x="24218900" y="20793075"/>
                </a:lnTo>
                <a:lnTo>
                  <a:pt x="24326848" y="20885147"/>
                </a:lnTo>
                <a:lnTo>
                  <a:pt x="24428448" y="20980399"/>
                </a:lnTo>
                <a:lnTo>
                  <a:pt x="24523700" y="21072475"/>
                </a:lnTo>
                <a:lnTo>
                  <a:pt x="24609424" y="21167723"/>
                </a:lnTo>
                <a:lnTo>
                  <a:pt x="24688800" y="21259799"/>
                </a:lnTo>
                <a:lnTo>
                  <a:pt x="24761824" y="21355047"/>
                </a:lnTo>
                <a:lnTo>
                  <a:pt x="24825324" y="21447123"/>
                </a:lnTo>
                <a:lnTo>
                  <a:pt x="24882476" y="21539199"/>
                </a:lnTo>
                <a:lnTo>
                  <a:pt x="24933276" y="21634447"/>
                </a:lnTo>
                <a:lnTo>
                  <a:pt x="24977724" y="21726523"/>
                </a:lnTo>
                <a:lnTo>
                  <a:pt x="25015824" y="21818599"/>
                </a:lnTo>
                <a:lnTo>
                  <a:pt x="25047576" y="21907499"/>
                </a:lnTo>
                <a:lnTo>
                  <a:pt x="25072976" y="21999575"/>
                </a:lnTo>
                <a:lnTo>
                  <a:pt x="25095200" y="22088475"/>
                </a:lnTo>
                <a:lnTo>
                  <a:pt x="25111076" y="22177375"/>
                </a:lnTo>
                <a:lnTo>
                  <a:pt x="25123776" y="22266275"/>
                </a:lnTo>
                <a:lnTo>
                  <a:pt x="25130124" y="22355175"/>
                </a:lnTo>
                <a:lnTo>
                  <a:pt x="25130124" y="22440899"/>
                </a:lnTo>
                <a:lnTo>
                  <a:pt x="25130124" y="22526623"/>
                </a:lnTo>
                <a:lnTo>
                  <a:pt x="25123776" y="22609175"/>
                </a:lnTo>
                <a:lnTo>
                  <a:pt x="25114248" y="22691723"/>
                </a:lnTo>
                <a:lnTo>
                  <a:pt x="25098376" y="22774275"/>
                </a:lnTo>
                <a:lnTo>
                  <a:pt x="25082500" y="22853647"/>
                </a:lnTo>
                <a:lnTo>
                  <a:pt x="25063448" y="22933023"/>
                </a:lnTo>
                <a:lnTo>
                  <a:pt x="25041224" y="23009223"/>
                </a:lnTo>
                <a:lnTo>
                  <a:pt x="25015824" y="23082247"/>
                </a:lnTo>
                <a:lnTo>
                  <a:pt x="24987248" y="23158447"/>
                </a:lnTo>
                <a:lnTo>
                  <a:pt x="24958676" y="23228299"/>
                </a:lnTo>
                <a:lnTo>
                  <a:pt x="24926924" y="23298147"/>
                </a:lnTo>
                <a:lnTo>
                  <a:pt x="24895176" y="23367999"/>
                </a:lnTo>
                <a:lnTo>
                  <a:pt x="24860248" y="23431499"/>
                </a:lnTo>
                <a:lnTo>
                  <a:pt x="24790400" y="23558499"/>
                </a:lnTo>
                <a:lnTo>
                  <a:pt x="24717376" y="23675975"/>
                </a:lnTo>
                <a:lnTo>
                  <a:pt x="24644352" y="23780747"/>
                </a:lnTo>
                <a:lnTo>
                  <a:pt x="24571324" y="23879175"/>
                </a:lnTo>
                <a:lnTo>
                  <a:pt x="24501476" y="23961723"/>
                </a:lnTo>
                <a:lnTo>
                  <a:pt x="24437976" y="24037923"/>
                </a:lnTo>
                <a:lnTo>
                  <a:pt x="24380824" y="24098247"/>
                </a:lnTo>
                <a:lnTo>
                  <a:pt x="24298276" y="24183975"/>
                </a:lnTo>
                <a:lnTo>
                  <a:pt x="24266524" y="24212547"/>
                </a:lnTo>
                <a:lnTo>
                  <a:pt x="24244300" y="24237947"/>
                </a:lnTo>
                <a:lnTo>
                  <a:pt x="24215724" y="24260175"/>
                </a:lnTo>
                <a:lnTo>
                  <a:pt x="24177624" y="24282399"/>
                </a:lnTo>
                <a:lnTo>
                  <a:pt x="24133176" y="24304623"/>
                </a:lnTo>
                <a:lnTo>
                  <a:pt x="24085552" y="24330023"/>
                </a:lnTo>
                <a:lnTo>
                  <a:pt x="24028400" y="24355423"/>
                </a:lnTo>
                <a:lnTo>
                  <a:pt x="23898224" y="24406223"/>
                </a:lnTo>
                <a:lnTo>
                  <a:pt x="23749000" y="24457023"/>
                </a:lnTo>
                <a:lnTo>
                  <a:pt x="23577552" y="24507823"/>
                </a:lnTo>
                <a:lnTo>
                  <a:pt x="23387048" y="24561799"/>
                </a:lnTo>
                <a:lnTo>
                  <a:pt x="23183848" y="24615775"/>
                </a:lnTo>
                <a:lnTo>
                  <a:pt x="22964776" y="24669747"/>
                </a:lnTo>
                <a:lnTo>
                  <a:pt x="22733000" y="24723723"/>
                </a:lnTo>
                <a:lnTo>
                  <a:pt x="22491700" y="24777699"/>
                </a:lnTo>
                <a:lnTo>
                  <a:pt x="22244048" y="24831675"/>
                </a:lnTo>
                <a:lnTo>
                  <a:pt x="21726524" y="24936447"/>
                </a:lnTo>
                <a:lnTo>
                  <a:pt x="21199476" y="25038047"/>
                </a:lnTo>
                <a:lnTo>
                  <a:pt x="20678776" y="25133299"/>
                </a:lnTo>
                <a:lnTo>
                  <a:pt x="20177124" y="25222199"/>
                </a:lnTo>
                <a:lnTo>
                  <a:pt x="19710400" y="25301575"/>
                </a:lnTo>
                <a:lnTo>
                  <a:pt x="19294476" y="25371423"/>
                </a:lnTo>
                <a:lnTo>
                  <a:pt x="18675352" y="25473023"/>
                </a:lnTo>
                <a:lnTo>
                  <a:pt x="18443576" y="25507947"/>
                </a:lnTo>
                <a:lnTo>
                  <a:pt x="18621376" y="25526999"/>
                </a:lnTo>
                <a:lnTo>
                  <a:pt x="18796000" y="25546047"/>
                </a:lnTo>
                <a:lnTo>
                  <a:pt x="18961100" y="25565099"/>
                </a:lnTo>
                <a:lnTo>
                  <a:pt x="19123024" y="25587323"/>
                </a:lnTo>
                <a:lnTo>
                  <a:pt x="19278600" y="25609547"/>
                </a:lnTo>
                <a:lnTo>
                  <a:pt x="19424648" y="25634947"/>
                </a:lnTo>
                <a:lnTo>
                  <a:pt x="19570700" y="25663523"/>
                </a:lnTo>
                <a:lnTo>
                  <a:pt x="19707224" y="25688923"/>
                </a:lnTo>
                <a:lnTo>
                  <a:pt x="19840576" y="25720675"/>
                </a:lnTo>
                <a:lnTo>
                  <a:pt x="19967576" y="25749247"/>
                </a:lnTo>
                <a:lnTo>
                  <a:pt x="20088224" y="25780999"/>
                </a:lnTo>
                <a:lnTo>
                  <a:pt x="20205700" y="25812747"/>
                </a:lnTo>
                <a:lnTo>
                  <a:pt x="20316824" y="25847675"/>
                </a:lnTo>
                <a:lnTo>
                  <a:pt x="20424776" y="25879423"/>
                </a:lnTo>
                <a:lnTo>
                  <a:pt x="20526376" y="25914347"/>
                </a:lnTo>
                <a:lnTo>
                  <a:pt x="20624800" y="25952447"/>
                </a:lnTo>
                <a:lnTo>
                  <a:pt x="20716876" y="25987375"/>
                </a:lnTo>
                <a:lnTo>
                  <a:pt x="20805776" y="26025475"/>
                </a:lnTo>
                <a:lnTo>
                  <a:pt x="20888324" y="26063575"/>
                </a:lnTo>
                <a:lnTo>
                  <a:pt x="20967700" y="26101675"/>
                </a:lnTo>
                <a:lnTo>
                  <a:pt x="21043900" y="26139775"/>
                </a:lnTo>
                <a:lnTo>
                  <a:pt x="21116924" y="26177875"/>
                </a:lnTo>
                <a:lnTo>
                  <a:pt x="21183600" y="26219147"/>
                </a:lnTo>
                <a:lnTo>
                  <a:pt x="21247100" y="26257247"/>
                </a:lnTo>
                <a:lnTo>
                  <a:pt x="21307424" y="26298523"/>
                </a:lnTo>
                <a:lnTo>
                  <a:pt x="21364576" y="26339799"/>
                </a:lnTo>
                <a:lnTo>
                  <a:pt x="21418552" y="26381075"/>
                </a:lnTo>
                <a:lnTo>
                  <a:pt x="21466176" y="26419175"/>
                </a:lnTo>
                <a:lnTo>
                  <a:pt x="21513800" y="26460447"/>
                </a:lnTo>
                <a:lnTo>
                  <a:pt x="21558248" y="26501723"/>
                </a:lnTo>
                <a:lnTo>
                  <a:pt x="21596352" y="26542999"/>
                </a:lnTo>
                <a:lnTo>
                  <a:pt x="21634448" y="26581099"/>
                </a:lnTo>
                <a:lnTo>
                  <a:pt x="21669376" y="26622375"/>
                </a:lnTo>
                <a:lnTo>
                  <a:pt x="21701124" y="26660475"/>
                </a:lnTo>
                <a:lnTo>
                  <a:pt x="21755100" y="26739847"/>
                </a:lnTo>
                <a:lnTo>
                  <a:pt x="21802724" y="26816047"/>
                </a:lnTo>
                <a:lnTo>
                  <a:pt x="21840824" y="26889075"/>
                </a:lnTo>
                <a:lnTo>
                  <a:pt x="21869400" y="26958923"/>
                </a:lnTo>
                <a:lnTo>
                  <a:pt x="21891624" y="27025599"/>
                </a:lnTo>
                <a:lnTo>
                  <a:pt x="21907500" y="27089099"/>
                </a:lnTo>
                <a:lnTo>
                  <a:pt x="21917024" y="27146247"/>
                </a:lnTo>
                <a:lnTo>
                  <a:pt x="21923376" y="27200223"/>
                </a:lnTo>
                <a:lnTo>
                  <a:pt x="21926552" y="27247847"/>
                </a:lnTo>
                <a:lnTo>
                  <a:pt x="21926552" y="27289123"/>
                </a:lnTo>
                <a:lnTo>
                  <a:pt x="21923376" y="27324047"/>
                </a:lnTo>
                <a:lnTo>
                  <a:pt x="21917024" y="27371675"/>
                </a:lnTo>
                <a:lnTo>
                  <a:pt x="21913848" y="27390723"/>
                </a:lnTo>
                <a:lnTo>
                  <a:pt x="21932900" y="27514547"/>
                </a:lnTo>
                <a:lnTo>
                  <a:pt x="21945600" y="27632023"/>
                </a:lnTo>
                <a:lnTo>
                  <a:pt x="21958300" y="27749499"/>
                </a:lnTo>
                <a:lnTo>
                  <a:pt x="21967824" y="27863799"/>
                </a:lnTo>
                <a:lnTo>
                  <a:pt x="21977352" y="27971747"/>
                </a:lnTo>
                <a:lnTo>
                  <a:pt x="21980524" y="28079699"/>
                </a:lnTo>
                <a:lnTo>
                  <a:pt x="21983700" y="28184475"/>
                </a:lnTo>
                <a:lnTo>
                  <a:pt x="21980524" y="28286075"/>
                </a:lnTo>
                <a:lnTo>
                  <a:pt x="21980524" y="28384499"/>
                </a:lnTo>
                <a:lnTo>
                  <a:pt x="21974176" y="28482923"/>
                </a:lnTo>
                <a:lnTo>
                  <a:pt x="21967824" y="28574999"/>
                </a:lnTo>
                <a:lnTo>
                  <a:pt x="21958300" y="28667075"/>
                </a:lnTo>
                <a:lnTo>
                  <a:pt x="21948776" y="28755975"/>
                </a:lnTo>
                <a:lnTo>
                  <a:pt x="21936076" y="28841699"/>
                </a:lnTo>
                <a:lnTo>
                  <a:pt x="21920200" y="28924247"/>
                </a:lnTo>
                <a:lnTo>
                  <a:pt x="21904324" y="29003623"/>
                </a:lnTo>
                <a:lnTo>
                  <a:pt x="21885276" y="29082999"/>
                </a:lnTo>
                <a:lnTo>
                  <a:pt x="21866224" y="29156023"/>
                </a:lnTo>
                <a:lnTo>
                  <a:pt x="21847176" y="29229047"/>
                </a:lnTo>
                <a:lnTo>
                  <a:pt x="21824952" y="29298899"/>
                </a:lnTo>
                <a:lnTo>
                  <a:pt x="21799552" y="29368747"/>
                </a:lnTo>
                <a:lnTo>
                  <a:pt x="21774152" y="29435423"/>
                </a:lnTo>
                <a:lnTo>
                  <a:pt x="21723352" y="29559247"/>
                </a:lnTo>
                <a:lnTo>
                  <a:pt x="21666200" y="29673547"/>
                </a:lnTo>
                <a:lnTo>
                  <a:pt x="21605876" y="29781499"/>
                </a:lnTo>
                <a:lnTo>
                  <a:pt x="21545552" y="29879923"/>
                </a:lnTo>
                <a:lnTo>
                  <a:pt x="21478876" y="29971999"/>
                </a:lnTo>
                <a:lnTo>
                  <a:pt x="21415376" y="30054547"/>
                </a:lnTo>
                <a:lnTo>
                  <a:pt x="21348700" y="30130747"/>
                </a:lnTo>
                <a:lnTo>
                  <a:pt x="21282024" y="30197423"/>
                </a:lnTo>
                <a:lnTo>
                  <a:pt x="21218524" y="30260923"/>
                </a:lnTo>
                <a:lnTo>
                  <a:pt x="21155024" y="30314899"/>
                </a:lnTo>
                <a:lnTo>
                  <a:pt x="21094700" y="30362523"/>
                </a:lnTo>
                <a:lnTo>
                  <a:pt x="21034376" y="30406975"/>
                </a:lnTo>
                <a:lnTo>
                  <a:pt x="20980400" y="30441899"/>
                </a:lnTo>
                <a:lnTo>
                  <a:pt x="20929600" y="30473647"/>
                </a:lnTo>
                <a:lnTo>
                  <a:pt x="20881976" y="30502223"/>
                </a:lnTo>
                <a:lnTo>
                  <a:pt x="20805776" y="30540323"/>
                </a:lnTo>
                <a:lnTo>
                  <a:pt x="20754976" y="30559375"/>
                </a:lnTo>
                <a:lnTo>
                  <a:pt x="20739100" y="30565723"/>
                </a:lnTo>
                <a:lnTo>
                  <a:pt x="20666076" y="30610175"/>
                </a:lnTo>
                <a:lnTo>
                  <a:pt x="20599400" y="30645099"/>
                </a:lnTo>
                <a:lnTo>
                  <a:pt x="20532724" y="30680023"/>
                </a:lnTo>
                <a:lnTo>
                  <a:pt x="20466048" y="30708599"/>
                </a:lnTo>
                <a:lnTo>
                  <a:pt x="20405724" y="30730823"/>
                </a:lnTo>
                <a:lnTo>
                  <a:pt x="20345400" y="30753047"/>
                </a:lnTo>
                <a:lnTo>
                  <a:pt x="20288248" y="30768923"/>
                </a:lnTo>
                <a:lnTo>
                  <a:pt x="20231100" y="30784799"/>
                </a:lnTo>
                <a:lnTo>
                  <a:pt x="20177124" y="30794323"/>
                </a:lnTo>
                <a:lnTo>
                  <a:pt x="20126324" y="30803847"/>
                </a:lnTo>
                <a:lnTo>
                  <a:pt x="20075524" y="30807023"/>
                </a:lnTo>
                <a:lnTo>
                  <a:pt x="20027900" y="30810199"/>
                </a:lnTo>
                <a:lnTo>
                  <a:pt x="19983448" y="30810199"/>
                </a:lnTo>
                <a:lnTo>
                  <a:pt x="19942176" y="30810199"/>
                </a:lnTo>
                <a:lnTo>
                  <a:pt x="19862800" y="30803847"/>
                </a:lnTo>
                <a:lnTo>
                  <a:pt x="19792952" y="30787975"/>
                </a:lnTo>
                <a:lnTo>
                  <a:pt x="19732624" y="30772099"/>
                </a:lnTo>
                <a:lnTo>
                  <a:pt x="19678648" y="30753047"/>
                </a:lnTo>
                <a:lnTo>
                  <a:pt x="19637376" y="30733999"/>
                </a:lnTo>
                <a:lnTo>
                  <a:pt x="19605624" y="30714947"/>
                </a:lnTo>
                <a:lnTo>
                  <a:pt x="19580224" y="30699075"/>
                </a:lnTo>
                <a:lnTo>
                  <a:pt x="19561176" y="30683199"/>
                </a:lnTo>
                <a:lnTo>
                  <a:pt x="19475448" y="30686375"/>
                </a:lnTo>
                <a:lnTo>
                  <a:pt x="19396076" y="30686375"/>
                </a:lnTo>
                <a:lnTo>
                  <a:pt x="19326224" y="30680023"/>
                </a:lnTo>
                <a:lnTo>
                  <a:pt x="19259552" y="30667323"/>
                </a:lnTo>
                <a:lnTo>
                  <a:pt x="19196048" y="30654623"/>
                </a:lnTo>
                <a:lnTo>
                  <a:pt x="19142076" y="30635575"/>
                </a:lnTo>
                <a:lnTo>
                  <a:pt x="19091276" y="30613347"/>
                </a:lnTo>
                <a:lnTo>
                  <a:pt x="19043648" y="30591123"/>
                </a:lnTo>
                <a:lnTo>
                  <a:pt x="19002376" y="30562547"/>
                </a:lnTo>
                <a:lnTo>
                  <a:pt x="18967448" y="30533975"/>
                </a:lnTo>
                <a:lnTo>
                  <a:pt x="18935700" y="30502223"/>
                </a:lnTo>
                <a:lnTo>
                  <a:pt x="18907124" y="30467299"/>
                </a:lnTo>
                <a:lnTo>
                  <a:pt x="18881724" y="30432375"/>
                </a:lnTo>
                <a:lnTo>
                  <a:pt x="18859500" y="30397447"/>
                </a:lnTo>
                <a:lnTo>
                  <a:pt x="18840448" y="30362523"/>
                </a:lnTo>
                <a:lnTo>
                  <a:pt x="18824576" y="30324423"/>
                </a:lnTo>
                <a:lnTo>
                  <a:pt x="18815048" y="30286323"/>
                </a:lnTo>
                <a:lnTo>
                  <a:pt x="18802352" y="30251399"/>
                </a:lnTo>
                <a:lnTo>
                  <a:pt x="18796000" y="30213299"/>
                </a:lnTo>
                <a:lnTo>
                  <a:pt x="18789648" y="30178375"/>
                </a:lnTo>
                <a:lnTo>
                  <a:pt x="18783300" y="30108523"/>
                </a:lnTo>
                <a:lnTo>
                  <a:pt x="18783300" y="30048199"/>
                </a:lnTo>
                <a:lnTo>
                  <a:pt x="18786476" y="29994223"/>
                </a:lnTo>
                <a:lnTo>
                  <a:pt x="18789648" y="29956123"/>
                </a:lnTo>
                <a:lnTo>
                  <a:pt x="18796000" y="29921199"/>
                </a:lnTo>
                <a:lnTo>
                  <a:pt x="18773776" y="29883099"/>
                </a:lnTo>
                <a:lnTo>
                  <a:pt x="18751552" y="29851347"/>
                </a:lnTo>
                <a:lnTo>
                  <a:pt x="18726152" y="29819599"/>
                </a:lnTo>
                <a:lnTo>
                  <a:pt x="18700752" y="29794199"/>
                </a:lnTo>
                <a:lnTo>
                  <a:pt x="18672176" y="29771975"/>
                </a:lnTo>
                <a:lnTo>
                  <a:pt x="18646776" y="29752923"/>
                </a:lnTo>
                <a:lnTo>
                  <a:pt x="18618200" y="29733875"/>
                </a:lnTo>
                <a:lnTo>
                  <a:pt x="18589624" y="29721175"/>
                </a:lnTo>
                <a:lnTo>
                  <a:pt x="18557876" y="29711647"/>
                </a:lnTo>
                <a:lnTo>
                  <a:pt x="18526124" y="29702123"/>
                </a:lnTo>
                <a:lnTo>
                  <a:pt x="18497552" y="29698947"/>
                </a:lnTo>
                <a:lnTo>
                  <a:pt x="18465800" y="29695775"/>
                </a:lnTo>
                <a:lnTo>
                  <a:pt x="18430876" y="29695775"/>
                </a:lnTo>
                <a:lnTo>
                  <a:pt x="18399124" y="29698947"/>
                </a:lnTo>
                <a:lnTo>
                  <a:pt x="18364200" y="29702123"/>
                </a:lnTo>
                <a:lnTo>
                  <a:pt x="18332448" y="29711647"/>
                </a:lnTo>
                <a:lnTo>
                  <a:pt x="18262600" y="29730699"/>
                </a:lnTo>
                <a:lnTo>
                  <a:pt x="18192752" y="29759275"/>
                </a:lnTo>
                <a:lnTo>
                  <a:pt x="18122900" y="29794199"/>
                </a:lnTo>
                <a:lnTo>
                  <a:pt x="18049876" y="29838647"/>
                </a:lnTo>
                <a:lnTo>
                  <a:pt x="17980024" y="29883099"/>
                </a:lnTo>
                <a:lnTo>
                  <a:pt x="17907000" y="29937075"/>
                </a:lnTo>
                <a:lnTo>
                  <a:pt x="17837152" y="29994223"/>
                </a:lnTo>
                <a:lnTo>
                  <a:pt x="17767300" y="30051375"/>
                </a:lnTo>
                <a:lnTo>
                  <a:pt x="17697448" y="30114875"/>
                </a:lnTo>
                <a:lnTo>
                  <a:pt x="17633952" y="30178375"/>
                </a:lnTo>
                <a:lnTo>
                  <a:pt x="17567276" y="30241875"/>
                </a:lnTo>
                <a:lnTo>
                  <a:pt x="17506952" y="30305375"/>
                </a:lnTo>
                <a:lnTo>
                  <a:pt x="17392648" y="30432375"/>
                </a:lnTo>
                <a:lnTo>
                  <a:pt x="17291048" y="30549847"/>
                </a:lnTo>
                <a:lnTo>
                  <a:pt x="17208500" y="30651447"/>
                </a:lnTo>
                <a:lnTo>
                  <a:pt x="17145000" y="30730823"/>
                </a:lnTo>
                <a:lnTo>
                  <a:pt x="17091024" y="30803847"/>
                </a:lnTo>
                <a:lnTo>
                  <a:pt x="17116424" y="31121347"/>
                </a:lnTo>
                <a:lnTo>
                  <a:pt x="17135476" y="31432499"/>
                </a:lnTo>
                <a:lnTo>
                  <a:pt x="17151352" y="31734123"/>
                </a:lnTo>
                <a:lnTo>
                  <a:pt x="17160876" y="32026223"/>
                </a:lnTo>
                <a:lnTo>
                  <a:pt x="17167224" y="32308799"/>
                </a:lnTo>
                <a:lnTo>
                  <a:pt x="17167224" y="32578675"/>
                </a:lnTo>
                <a:lnTo>
                  <a:pt x="17164048" y="32845375"/>
                </a:lnTo>
                <a:lnTo>
                  <a:pt x="17154524" y="33099375"/>
                </a:lnTo>
                <a:lnTo>
                  <a:pt x="17145000" y="33343847"/>
                </a:lnTo>
                <a:lnTo>
                  <a:pt x="17129124" y="33581975"/>
                </a:lnTo>
                <a:lnTo>
                  <a:pt x="17110076" y="33810575"/>
                </a:lnTo>
                <a:lnTo>
                  <a:pt x="17087848" y="34032823"/>
                </a:lnTo>
                <a:lnTo>
                  <a:pt x="17059276" y="34242375"/>
                </a:lnTo>
                <a:lnTo>
                  <a:pt x="17030700" y="34448751"/>
                </a:lnTo>
                <a:lnTo>
                  <a:pt x="16998952" y="34645599"/>
                </a:lnTo>
                <a:lnTo>
                  <a:pt x="16960848" y="34832923"/>
                </a:lnTo>
                <a:lnTo>
                  <a:pt x="16922752" y="35013899"/>
                </a:lnTo>
                <a:lnTo>
                  <a:pt x="16881476" y="35188523"/>
                </a:lnTo>
                <a:lnTo>
                  <a:pt x="16837024" y="35356799"/>
                </a:lnTo>
                <a:lnTo>
                  <a:pt x="16792576" y="35515551"/>
                </a:lnTo>
                <a:lnTo>
                  <a:pt x="16741776" y="35667951"/>
                </a:lnTo>
                <a:lnTo>
                  <a:pt x="16694152" y="35813999"/>
                </a:lnTo>
                <a:lnTo>
                  <a:pt x="16640176" y="35953699"/>
                </a:lnTo>
                <a:lnTo>
                  <a:pt x="16586200" y="36087047"/>
                </a:lnTo>
                <a:lnTo>
                  <a:pt x="16529048" y="36214047"/>
                </a:lnTo>
                <a:lnTo>
                  <a:pt x="16471900" y="36331523"/>
                </a:lnTo>
                <a:lnTo>
                  <a:pt x="16414752" y="36448999"/>
                </a:lnTo>
                <a:lnTo>
                  <a:pt x="16354424" y="36556951"/>
                </a:lnTo>
                <a:lnTo>
                  <a:pt x="16294100" y="36658551"/>
                </a:lnTo>
                <a:lnTo>
                  <a:pt x="16230600" y="36756975"/>
                </a:lnTo>
                <a:lnTo>
                  <a:pt x="16167100" y="36849047"/>
                </a:lnTo>
                <a:lnTo>
                  <a:pt x="16106776" y="36934775"/>
                </a:lnTo>
                <a:lnTo>
                  <a:pt x="16040100" y="37017323"/>
                </a:lnTo>
                <a:lnTo>
                  <a:pt x="15976600" y="37093523"/>
                </a:lnTo>
                <a:lnTo>
                  <a:pt x="15913100" y="37163375"/>
                </a:lnTo>
                <a:lnTo>
                  <a:pt x="15849600" y="37233223"/>
                </a:lnTo>
                <a:lnTo>
                  <a:pt x="15786100" y="37293551"/>
                </a:lnTo>
                <a:lnTo>
                  <a:pt x="15722600" y="37353875"/>
                </a:lnTo>
                <a:lnTo>
                  <a:pt x="15659100" y="37407847"/>
                </a:lnTo>
                <a:lnTo>
                  <a:pt x="15595600" y="37458647"/>
                </a:lnTo>
                <a:lnTo>
                  <a:pt x="15535276" y="37503099"/>
                </a:lnTo>
                <a:lnTo>
                  <a:pt x="15474952" y="37547551"/>
                </a:lnTo>
                <a:lnTo>
                  <a:pt x="15414624" y="37585647"/>
                </a:lnTo>
                <a:lnTo>
                  <a:pt x="15357476" y="37620575"/>
                </a:lnTo>
                <a:lnTo>
                  <a:pt x="15300324" y="37655499"/>
                </a:lnTo>
                <a:lnTo>
                  <a:pt x="15243176" y="37684075"/>
                </a:lnTo>
                <a:lnTo>
                  <a:pt x="15138400" y="37734875"/>
                </a:lnTo>
                <a:lnTo>
                  <a:pt x="15039976" y="37772975"/>
                </a:lnTo>
                <a:lnTo>
                  <a:pt x="14951076" y="37804723"/>
                </a:lnTo>
                <a:lnTo>
                  <a:pt x="14871700" y="37826951"/>
                </a:lnTo>
                <a:lnTo>
                  <a:pt x="14805024" y="37842823"/>
                </a:lnTo>
                <a:lnTo>
                  <a:pt x="14751048" y="37852351"/>
                </a:lnTo>
                <a:lnTo>
                  <a:pt x="14712952" y="37858699"/>
                </a:lnTo>
                <a:lnTo>
                  <a:pt x="14678024" y="37861875"/>
                </a:lnTo>
                <a:lnTo>
                  <a:pt x="14611352" y="37899975"/>
                </a:lnTo>
                <a:lnTo>
                  <a:pt x="14544676" y="37938075"/>
                </a:lnTo>
                <a:lnTo>
                  <a:pt x="14478000" y="37972999"/>
                </a:lnTo>
                <a:lnTo>
                  <a:pt x="14411324" y="38004751"/>
                </a:lnTo>
                <a:lnTo>
                  <a:pt x="14341476" y="38033323"/>
                </a:lnTo>
                <a:lnTo>
                  <a:pt x="14274800" y="38061899"/>
                </a:lnTo>
                <a:lnTo>
                  <a:pt x="14204952" y="38087299"/>
                </a:lnTo>
                <a:lnTo>
                  <a:pt x="14135100" y="38112699"/>
                </a:lnTo>
                <a:lnTo>
                  <a:pt x="14068424" y="38134923"/>
                </a:lnTo>
                <a:lnTo>
                  <a:pt x="13998576" y="38153975"/>
                </a:lnTo>
                <a:lnTo>
                  <a:pt x="13925552" y="38173023"/>
                </a:lnTo>
                <a:lnTo>
                  <a:pt x="13855700" y="38188899"/>
                </a:lnTo>
                <a:lnTo>
                  <a:pt x="13785848" y="38201599"/>
                </a:lnTo>
                <a:lnTo>
                  <a:pt x="13712824" y="38214299"/>
                </a:lnTo>
                <a:lnTo>
                  <a:pt x="13569952" y="38233351"/>
                </a:lnTo>
                <a:lnTo>
                  <a:pt x="13427076" y="38246047"/>
                </a:lnTo>
                <a:lnTo>
                  <a:pt x="13281024" y="38249223"/>
                </a:lnTo>
                <a:lnTo>
                  <a:pt x="13134976" y="38246047"/>
                </a:lnTo>
                <a:lnTo>
                  <a:pt x="12985752" y="38236523"/>
                </a:lnTo>
                <a:lnTo>
                  <a:pt x="12839700" y="38220647"/>
                </a:lnTo>
                <a:lnTo>
                  <a:pt x="12690476" y="38198423"/>
                </a:lnTo>
                <a:lnTo>
                  <a:pt x="12541248" y="38166675"/>
                </a:lnTo>
                <a:lnTo>
                  <a:pt x="12388848" y="38131751"/>
                </a:lnTo>
                <a:lnTo>
                  <a:pt x="12239624" y="38093647"/>
                </a:lnTo>
                <a:lnTo>
                  <a:pt x="12087224" y="38046023"/>
                </a:lnTo>
                <a:lnTo>
                  <a:pt x="11938000" y="37995223"/>
                </a:lnTo>
                <a:lnTo>
                  <a:pt x="11785600" y="37938075"/>
                </a:lnTo>
                <a:lnTo>
                  <a:pt x="11591924" y="37858699"/>
                </a:lnTo>
                <a:lnTo>
                  <a:pt x="11398248" y="37779323"/>
                </a:lnTo>
                <a:lnTo>
                  <a:pt x="11207752" y="37693599"/>
                </a:lnTo>
                <a:lnTo>
                  <a:pt x="11020424" y="37604699"/>
                </a:lnTo>
                <a:lnTo>
                  <a:pt x="10833100" y="37509447"/>
                </a:lnTo>
                <a:lnTo>
                  <a:pt x="10645776" y="37411023"/>
                </a:lnTo>
                <a:lnTo>
                  <a:pt x="10464800" y="37309423"/>
                </a:lnTo>
                <a:lnTo>
                  <a:pt x="10280648" y="37207823"/>
                </a:lnTo>
                <a:lnTo>
                  <a:pt x="10099676" y="37099875"/>
                </a:lnTo>
                <a:lnTo>
                  <a:pt x="9921876" y="36988751"/>
                </a:lnTo>
                <a:lnTo>
                  <a:pt x="9744076" y="36874447"/>
                </a:lnTo>
                <a:lnTo>
                  <a:pt x="9566276" y="36756975"/>
                </a:lnTo>
                <a:lnTo>
                  <a:pt x="9391648" y="36636323"/>
                </a:lnTo>
                <a:lnTo>
                  <a:pt x="9220200" y="36512499"/>
                </a:lnTo>
                <a:lnTo>
                  <a:pt x="9048752" y="36388675"/>
                </a:lnTo>
                <a:lnTo>
                  <a:pt x="8880476" y="36261675"/>
                </a:lnTo>
                <a:lnTo>
                  <a:pt x="8712200" y="36131499"/>
                </a:lnTo>
                <a:lnTo>
                  <a:pt x="8543924" y="35998151"/>
                </a:lnTo>
                <a:lnTo>
                  <a:pt x="8378824" y="35864799"/>
                </a:lnTo>
                <a:lnTo>
                  <a:pt x="8216900" y="35728275"/>
                </a:lnTo>
                <a:lnTo>
                  <a:pt x="8054976" y="35591751"/>
                </a:lnTo>
                <a:lnTo>
                  <a:pt x="7893048" y="35452047"/>
                </a:lnTo>
                <a:lnTo>
                  <a:pt x="7734300" y="35312351"/>
                </a:lnTo>
                <a:lnTo>
                  <a:pt x="7575552" y="35169475"/>
                </a:lnTo>
                <a:lnTo>
                  <a:pt x="7264400" y="34880551"/>
                </a:lnTo>
                <a:lnTo>
                  <a:pt x="6959600" y="34591623"/>
                </a:lnTo>
                <a:lnTo>
                  <a:pt x="6661152" y="34296351"/>
                </a:lnTo>
                <a:lnTo>
                  <a:pt x="6365876" y="34001075"/>
                </a:lnTo>
                <a:lnTo>
                  <a:pt x="6235700" y="33861375"/>
                </a:lnTo>
                <a:lnTo>
                  <a:pt x="6105524" y="33718499"/>
                </a:lnTo>
                <a:lnTo>
                  <a:pt x="5978524" y="33575623"/>
                </a:lnTo>
                <a:lnTo>
                  <a:pt x="5854700" y="33432747"/>
                </a:lnTo>
                <a:lnTo>
                  <a:pt x="5730876" y="33286699"/>
                </a:lnTo>
                <a:lnTo>
                  <a:pt x="5610224" y="33140647"/>
                </a:lnTo>
                <a:lnTo>
                  <a:pt x="5489576" y="32991423"/>
                </a:lnTo>
                <a:lnTo>
                  <a:pt x="5372100" y="32839023"/>
                </a:lnTo>
                <a:lnTo>
                  <a:pt x="5257800" y="32686623"/>
                </a:lnTo>
                <a:lnTo>
                  <a:pt x="5143500" y="32534223"/>
                </a:lnTo>
                <a:lnTo>
                  <a:pt x="5032376" y="32378647"/>
                </a:lnTo>
                <a:lnTo>
                  <a:pt x="4924424" y="32219899"/>
                </a:lnTo>
                <a:lnTo>
                  <a:pt x="4816476" y="32054799"/>
                </a:lnTo>
                <a:lnTo>
                  <a:pt x="4711700" y="31889699"/>
                </a:lnTo>
                <a:lnTo>
                  <a:pt x="4613276" y="31718247"/>
                </a:lnTo>
                <a:lnTo>
                  <a:pt x="4514848" y="31549975"/>
                </a:lnTo>
                <a:lnTo>
                  <a:pt x="4445000" y="31419799"/>
                </a:lnTo>
                <a:lnTo>
                  <a:pt x="4375152" y="31292799"/>
                </a:lnTo>
                <a:lnTo>
                  <a:pt x="4311648" y="31159447"/>
                </a:lnTo>
                <a:lnTo>
                  <a:pt x="4244976" y="31029275"/>
                </a:lnTo>
                <a:lnTo>
                  <a:pt x="4184648" y="30895923"/>
                </a:lnTo>
                <a:lnTo>
                  <a:pt x="4124324" y="30762575"/>
                </a:lnTo>
                <a:lnTo>
                  <a:pt x="4067176" y="30629223"/>
                </a:lnTo>
                <a:lnTo>
                  <a:pt x="4010024" y="30492699"/>
                </a:lnTo>
                <a:lnTo>
                  <a:pt x="3959224" y="30356175"/>
                </a:lnTo>
                <a:lnTo>
                  <a:pt x="3908424" y="30219647"/>
                </a:lnTo>
                <a:lnTo>
                  <a:pt x="3860800" y="30083123"/>
                </a:lnTo>
                <a:lnTo>
                  <a:pt x="3813176" y="29943423"/>
                </a:lnTo>
                <a:lnTo>
                  <a:pt x="3771900" y="29803723"/>
                </a:lnTo>
                <a:lnTo>
                  <a:pt x="3730624" y="29664023"/>
                </a:lnTo>
                <a:lnTo>
                  <a:pt x="3692524" y="29521147"/>
                </a:lnTo>
                <a:lnTo>
                  <a:pt x="3657600" y="29378275"/>
                </a:lnTo>
                <a:lnTo>
                  <a:pt x="3635376" y="29263975"/>
                </a:lnTo>
                <a:lnTo>
                  <a:pt x="3619500" y="29146499"/>
                </a:lnTo>
                <a:lnTo>
                  <a:pt x="3603624" y="29035375"/>
                </a:lnTo>
                <a:lnTo>
                  <a:pt x="3590924" y="28921075"/>
                </a:lnTo>
                <a:lnTo>
                  <a:pt x="3581400" y="28809947"/>
                </a:lnTo>
                <a:lnTo>
                  <a:pt x="3575048" y="28698823"/>
                </a:lnTo>
                <a:lnTo>
                  <a:pt x="3571876" y="28590875"/>
                </a:lnTo>
                <a:lnTo>
                  <a:pt x="3568700" y="28479747"/>
                </a:lnTo>
                <a:lnTo>
                  <a:pt x="3571876" y="28320999"/>
                </a:lnTo>
                <a:lnTo>
                  <a:pt x="3581400" y="28162247"/>
                </a:lnTo>
                <a:lnTo>
                  <a:pt x="3594100" y="28009847"/>
                </a:lnTo>
                <a:lnTo>
                  <a:pt x="3609976" y="27857447"/>
                </a:lnTo>
                <a:lnTo>
                  <a:pt x="3632200" y="27711399"/>
                </a:lnTo>
                <a:lnTo>
                  <a:pt x="3660776" y="27565347"/>
                </a:lnTo>
                <a:lnTo>
                  <a:pt x="3689352" y="27425647"/>
                </a:lnTo>
                <a:lnTo>
                  <a:pt x="3724276" y="27289123"/>
                </a:lnTo>
                <a:lnTo>
                  <a:pt x="3759200" y="27155775"/>
                </a:lnTo>
                <a:lnTo>
                  <a:pt x="3797300" y="27028775"/>
                </a:lnTo>
                <a:lnTo>
                  <a:pt x="3838576" y="26901775"/>
                </a:lnTo>
                <a:lnTo>
                  <a:pt x="3883024" y="26784299"/>
                </a:lnTo>
                <a:lnTo>
                  <a:pt x="3924300" y="26666823"/>
                </a:lnTo>
                <a:lnTo>
                  <a:pt x="3971924" y="26555699"/>
                </a:lnTo>
                <a:lnTo>
                  <a:pt x="4016376" y="26450923"/>
                </a:lnTo>
                <a:lnTo>
                  <a:pt x="4064000" y="26349323"/>
                </a:lnTo>
                <a:lnTo>
                  <a:pt x="4111624" y="26250899"/>
                </a:lnTo>
                <a:lnTo>
                  <a:pt x="4156076" y="26161999"/>
                </a:lnTo>
                <a:lnTo>
                  <a:pt x="4244976" y="25993723"/>
                </a:lnTo>
                <a:lnTo>
                  <a:pt x="4330700" y="25850847"/>
                </a:lnTo>
                <a:lnTo>
                  <a:pt x="4406900" y="25730199"/>
                </a:lnTo>
                <a:lnTo>
                  <a:pt x="4470400" y="25634947"/>
                </a:lnTo>
                <a:lnTo>
                  <a:pt x="4518024" y="25565099"/>
                </a:lnTo>
                <a:lnTo>
                  <a:pt x="4559300" y="25507947"/>
                </a:lnTo>
                <a:lnTo>
                  <a:pt x="4699000" y="25355547"/>
                </a:lnTo>
                <a:lnTo>
                  <a:pt x="4838700" y="25203147"/>
                </a:lnTo>
                <a:lnTo>
                  <a:pt x="4984752" y="25053923"/>
                </a:lnTo>
                <a:lnTo>
                  <a:pt x="5133976" y="24904699"/>
                </a:lnTo>
                <a:lnTo>
                  <a:pt x="5286376" y="24758647"/>
                </a:lnTo>
                <a:lnTo>
                  <a:pt x="5441952" y="24615775"/>
                </a:lnTo>
                <a:lnTo>
                  <a:pt x="5600700" y="24476075"/>
                </a:lnTo>
                <a:lnTo>
                  <a:pt x="5762624" y="24336375"/>
                </a:lnTo>
                <a:lnTo>
                  <a:pt x="5927724" y="24196675"/>
                </a:lnTo>
                <a:lnTo>
                  <a:pt x="6092824" y="24060147"/>
                </a:lnTo>
                <a:lnTo>
                  <a:pt x="6264276" y="23926799"/>
                </a:lnTo>
                <a:lnTo>
                  <a:pt x="6435724" y="23796623"/>
                </a:lnTo>
                <a:lnTo>
                  <a:pt x="6607176" y="23666447"/>
                </a:lnTo>
                <a:lnTo>
                  <a:pt x="6781800" y="23539447"/>
                </a:lnTo>
                <a:lnTo>
                  <a:pt x="6959600" y="23415623"/>
                </a:lnTo>
                <a:lnTo>
                  <a:pt x="7137400" y="23291799"/>
                </a:lnTo>
                <a:lnTo>
                  <a:pt x="7315200" y="23171147"/>
                </a:lnTo>
                <a:lnTo>
                  <a:pt x="7496176" y="23050499"/>
                </a:lnTo>
                <a:lnTo>
                  <a:pt x="7677152" y="22936199"/>
                </a:lnTo>
                <a:lnTo>
                  <a:pt x="7858124" y="22821899"/>
                </a:lnTo>
                <a:lnTo>
                  <a:pt x="8039100" y="22707599"/>
                </a:lnTo>
                <a:lnTo>
                  <a:pt x="8220076" y="22599647"/>
                </a:lnTo>
                <a:lnTo>
                  <a:pt x="8582024" y="22386923"/>
                </a:lnTo>
                <a:lnTo>
                  <a:pt x="8940800" y="22180547"/>
                </a:lnTo>
                <a:lnTo>
                  <a:pt x="9299576" y="21986875"/>
                </a:lnTo>
                <a:lnTo>
                  <a:pt x="9648824" y="21802723"/>
                </a:lnTo>
                <a:lnTo>
                  <a:pt x="9994900" y="21624923"/>
                </a:lnTo>
                <a:lnTo>
                  <a:pt x="10331448" y="21459823"/>
                </a:lnTo>
                <a:lnTo>
                  <a:pt x="10655300" y="21304247"/>
                </a:lnTo>
                <a:lnTo>
                  <a:pt x="10969624" y="21158199"/>
                </a:lnTo>
                <a:lnTo>
                  <a:pt x="11271248" y="21021675"/>
                </a:lnTo>
                <a:lnTo>
                  <a:pt x="11557000" y="20894675"/>
                </a:lnTo>
                <a:lnTo>
                  <a:pt x="11826876" y="20777199"/>
                </a:lnTo>
                <a:lnTo>
                  <a:pt x="12080876" y="20672423"/>
                </a:lnTo>
                <a:lnTo>
                  <a:pt x="12312648" y="20577175"/>
                </a:lnTo>
                <a:lnTo>
                  <a:pt x="12709524" y="20421599"/>
                </a:lnTo>
                <a:lnTo>
                  <a:pt x="13011152" y="20307299"/>
                </a:lnTo>
                <a:lnTo>
                  <a:pt x="13201648" y="20237447"/>
                </a:lnTo>
                <a:lnTo>
                  <a:pt x="13268324" y="20215223"/>
                </a:lnTo>
                <a:lnTo>
                  <a:pt x="13208000" y="18389599"/>
                </a:lnTo>
                <a:lnTo>
                  <a:pt x="13103224" y="18513423"/>
                </a:lnTo>
                <a:lnTo>
                  <a:pt x="13001624" y="18634075"/>
                </a:lnTo>
                <a:lnTo>
                  <a:pt x="12900024" y="18748375"/>
                </a:lnTo>
                <a:lnTo>
                  <a:pt x="12798424" y="18856323"/>
                </a:lnTo>
                <a:lnTo>
                  <a:pt x="12700000" y="18961099"/>
                </a:lnTo>
                <a:lnTo>
                  <a:pt x="12601576" y="19059523"/>
                </a:lnTo>
                <a:lnTo>
                  <a:pt x="12506324" y="19154775"/>
                </a:lnTo>
                <a:lnTo>
                  <a:pt x="12411076" y="19243675"/>
                </a:lnTo>
                <a:lnTo>
                  <a:pt x="12319000" y="19329399"/>
                </a:lnTo>
                <a:lnTo>
                  <a:pt x="12226924" y="19408775"/>
                </a:lnTo>
                <a:lnTo>
                  <a:pt x="12134848" y="19484975"/>
                </a:lnTo>
                <a:lnTo>
                  <a:pt x="12045952" y="19557999"/>
                </a:lnTo>
                <a:lnTo>
                  <a:pt x="11960224" y="19627847"/>
                </a:lnTo>
                <a:lnTo>
                  <a:pt x="11871324" y="19691347"/>
                </a:lnTo>
                <a:lnTo>
                  <a:pt x="11788776" y="19751675"/>
                </a:lnTo>
                <a:lnTo>
                  <a:pt x="11703048" y="19808823"/>
                </a:lnTo>
                <a:lnTo>
                  <a:pt x="11623676" y="19859623"/>
                </a:lnTo>
                <a:lnTo>
                  <a:pt x="11541124" y="19910423"/>
                </a:lnTo>
                <a:lnTo>
                  <a:pt x="11461752" y="19954875"/>
                </a:lnTo>
                <a:lnTo>
                  <a:pt x="11385552" y="19999323"/>
                </a:lnTo>
                <a:lnTo>
                  <a:pt x="11309352" y="20037423"/>
                </a:lnTo>
                <a:lnTo>
                  <a:pt x="11236324" y="20075523"/>
                </a:lnTo>
                <a:lnTo>
                  <a:pt x="11163300" y="20107275"/>
                </a:lnTo>
                <a:lnTo>
                  <a:pt x="11090276" y="20139023"/>
                </a:lnTo>
                <a:lnTo>
                  <a:pt x="11020424" y="20164423"/>
                </a:lnTo>
                <a:lnTo>
                  <a:pt x="10950576" y="20189823"/>
                </a:lnTo>
                <a:lnTo>
                  <a:pt x="10883900" y="20212047"/>
                </a:lnTo>
                <a:lnTo>
                  <a:pt x="10820400" y="20231099"/>
                </a:lnTo>
                <a:lnTo>
                  <a:pt x="10693400" y="20262847"/>
                </a:lnTo>
                <a:lnTo>
                  <a:pt x="10575924" y="20288247"/>
                </a:lnTo>
                <a:lnTo>
                  <a:pt x="10461624" y="20304123"/>
                </a:lnTo>
                <a:lnTo>
                  <a:pt x="10356848" y="20310475"/>
                </a:lnTo>
                <a:lnTo>
                  <a:pt x="10258424" y="20313647"/>
                </a:lnTo>
                <a:lnTo>
                  <a:pt x="10166352" y="20310475"/>
                </a:lnTo>
                <a:lnTo>
                  <a:pt x="10080624" y="20300947"/>
                </a:lnTo>
                <a:lnTo>
                  <a:pt x="10001248" y="20291423"/>
                </a:lnTo>
                <a:lnTo>
                  <a:pt x="9931400" y="20275547"/>
                </a:lnTo>
                <a:lnTo>
                  <a:pt x="9864724" y="20259675"/>
                </a:lnTo>
                <a:lnTo>
                  <a:pt x="9807576" y="20240623"/>
                </a:lnTo>
                <a:lnTo>
                  <a:pt x="9759952" y="20224747"/>
                </a:lnTo>
                <a:lnTo>
                  <a:pt x="9715500" y="20205699"/>
                </a:lnTo>
                <a:lnTo>
                  <a:pt x="9683752" y="20189823"/>
                </a:lnTo>
                <a:lnTo>
                  <a:pt x="9636124" y="20164423"/>
                </a:lnTo>
                <a:lnTo>
                  <a:pt x="9620248" y="20154899"/>
                </a:lnTo>
                <a:lnTo>
                  <a:pt x="9493248" y="20135847"/>
                </a:lnTo>
                <a:lnTo>
                  <a:pt x="9369424" y="20113623"/>
                </a:lnTo>
                <a:lnTo>
                  <a:pt x="9251952" y="20085047"/>
                </a:lnTo>
                <a:lnTo>
                  <a:pt x="9140824" y="20053299"/>
                </a:lnTo>
                <a:lnTo>
                  <a:pt x="9032876" y="20018375"/>
                </a:lnTo>
                <a:lnTo>
                  <a:pt x="8928100" y="19977099"/>
                </a:lnTo>
                <a:lnTo>
                  <a:pt x="8826500" y="19932647"/>
                </a:lnTo>
                <a:lnTo>
                  <a:pt x="8731248" y="19888199"/>
                </a:lnTo>
                <a:lnTo>
                  <a:pt x="8642352" y="19837399"/>
                </a:lnTo>
                <a:lnTo>
                  <a:pt x="8553448" y="19783423"/>
                </a:lnTo>
                <a:lnTo>
                  <a:pt x="8470900" y="19726275"/>
                </a:lnTo>
                <a:lnTo>
                  <a:pt x="8391524" y="19665947"/>
                </a:lnTo>
                <a:lnTo>
                  <a:pt x="8318500" y="19602447"/>
                </a:lnTo>
                <a:lnTo>
                  <a:pt x="8245476" y="19538947"/>
                </a:lnTo>
                <a:lnTo>
                  <a:pt x="8178800" y="19469099"/>
                </a:lnTo>
                <a:lnTo>
                  <a:pt x="8112124" y="19399247"/>
                </a:lnTo>
                <a:lnTo>
                  <a:pt x="8051800" y="19326223"/>
                </a:lnTo>
                <a:lnTo>
                  <a:pt x="7994648" y="19253199"/>
                </a:lnTo>
                <a:lnTo>
                  <a:pt x="7940676" y="19176999"/>
                </a:lnTo>
                <a:lnTo>
                  <a:pt x="7889876" y="19097623"/>
                </a:lnTo>
                <a:lnTo>
                  <a:pt x="7842248" y="19018247"/>
                </a:lnTo>
                <a:lnTo>
                  <a:pt x="7797800" y="18938875"/>
                </a:lnTo>
                <a:lnTo>
                  <a:pt x="7756524" y="18856323"/>
                </a:lnTo>
                <a:lnTo>
                  <a:pt x="7715248" y="18770599"/>
                </a:lnTo>
                <a:lnTo>
                  <a:pt x="7680324" y="18688047"/>
                </a:lnTo>
                <a:lnTo>
                  <a:pt x="7645400" y="18602323"/>
                </a:lnTo>
                <a:lnTo>
                  <a:pt x="7613648" y="18516599"/>
                </a:lnTo>
                <a:lnTo>
                  <a:pt x="7585076" y="18430875"/>
                </a:lnTo>
                <a:lnTo>
                  <a:pt x="7559676" y="18341975"/>
                </a:lnTo>
                <a:lnTo>
                  <a:pt x="7537448" y="18256247"/>
                </a:lnTo>
                <a:lnTo>
                  <a:pt x="7515224" y="18167351"/>
                </a:lnTo>
                <a:lnTo>
                  <a:pt x="7496176" y="18081623"/>
                </a:lnTo>
                <a:lnTo>
                  <a:pt x="7461248" y="17910175"/>
                </a:lnTo>
                <a:lnTo>
                  <a:pt x="7435848" y="17738723"/>
                </a:lnTo>
                <a:lnTo>
                  <a:pt x="7416800" y="17570451"/>
                </a:lnTo>
                <a:lnTo>
                  <a:pt x="7404100" y="17408523"/>
                </a:lnTo>
                <a:lnTo>
                  <a:pt x="7394576" y="17252951"/>
                </a:lnTo>
                <a:lnTo>
                  <a:pt x="7391400" y="17100551"/>
                </a:lnTo>
                <a:lnTo>
                  <a:pt x="7391400" y="16960851"/>
                </a:lnTo>
                <a:lnTo>
                  <a:pt x="7394576" y="16830675"/>
                </a:lnTo>
                <a:lnTo>
                  <a:pt x="7400924" y="16710025"/>
                </a:lnTo>
                <a:lnTo>
                  <a:pt x="7407276" y="16602075"/>
                </a:lnTo>
                <a:lnTo>
                  <a:pt x="7423152" y="16424275"/>
                </a:lnTo>
                <a:lnTo>
                  <a:pt x="7435848" y="16313149"/>
                </a:lnTo>
                <a:lnTo>
                  <a:pt x="7442200" y="16271874"/>
                </a:lnTo>
                <a:lnTo>
                  <a:pt x="8559800" y="16271874"/>
                </a:lnTo>
                <a:lnTo>
                  <a:pt x="9334500" y="15567024"/>
                </a:lnTo>
                <a:lnTo>
                  <a:pt x="10083800" y="14871700"/>
                </a:lnTo>
                <a:lnTo>
                  <a:pt x="10814048" y="14189075"/>
                </a:lnTo>
                <a:lnTo>
                  <a:pt x="11522076" y="13519149"/>
                </a:lnTo>
                <a:lnTo>
                  <a:pt x="12207876" y="12865099"/>
                </a:lnTo>
                <a:lnTo>
                  <a:pt x="12874624" y="12223749"/>
                </a:lnTo>
                <a:lnTo>
                  <a:pt x="13515976" y="11595100"/>
                </a:lnTo>
                <a:lnTo>
                  <a:pt x="14135100" y="10985499"/>
                </a:lnTo>
                <a:lnTo>
                  <a:pt x="14732000" y="10391775"/>
                </a:lnTo>
                <a:lnTo>
                  <a:pt x="15303500" y="9813925"/>
                </a:lnTo>
                <a:lnTo>
                  <a:pt x="15855952" y="9255125"/>
                </a:lnTo>
                <a:lnTo>
                  <a:pt x="16383000" y="8712198"/>
                </a:lnTo>
                <a:lnTo>
                  <a:pt x="16884648" y="8191500"/>
                </a:lnTo>
                <a:lnTo>
                  <a:pt x="17364076" y="7689850"/>
                </a:lnTo>
                <a:lnTo>
                  <a:pt x="17821276" y="7210425"/>
                </a:lnTo>
                <a:lnTo>
                  <a:pt x="18253076" y="6750050"/>
                </a:lnTo>
                <a:lnTo>
                  <a:pt x="18659476" y="6311900"/>
                </a:lnTo>
                <a:lnTo>
                  <a:pt x="19040476" y="5899150"/>
                </a:lnTo>
                <a:lnTo>
                  <a:pt x="19399248" y="5508625"/>
                </a:lnTo>
                <a:lnTo>
                  <a:pt x="19729448" y="5143500"/>
                </a:lnTo>
                <a:lnTo>
                  <a:pt x="20320000" y="4489450"/>
                </a:lnTo>
                <a:lnTo>
                  <a:pt x="20802600" y="3940174"/>
                </a:lnTo>
                <a:lnTo>
                  <a:pt x="21183600" y="3502024"/>
                </a:lnTo>
                <a:lnTo>
                  <a:pt x="21456648" y="3181349"/>
                </a:lnTo>
                <a:lnTo>
                  <a:pt x="21678900" y="2917825"/>
                </a:lnTo>
                <a:lnTo>
                  <a:pt x="21599524" y="2816225"/>
                </a:lnTo>
                <a:lnTo>
                  <a:pt x="21529676" y="2711450"/>
                </a:lnTo>
                <a:lnTo>
                  <a:pt x="21466176" y="2613025"/>
                </a:lnTo>
                <a:lnTo>
                  <a:pt x="21409024" y="2511425"/>
                </a:lnTo>
                <a:lnTo>
                  <a:pt x="21361400" y="2416174"/>
                </a:lnTo>
                <a:lnTo>
                  <a:pt x="21320124" y="2320925"/>
                </a:lnTo>
                <a:lnTo>
                  <a:pt x="21282024" y="2225675"/>
                </a:lnTo>
                <a:lnTo>
                  <a:pt x="21250276" y="2136775"/>
                </a:lnTo>
                <a:lnTo>
                  <a:pt x="21224876" y="2047875"/>
                </a:lnTo>
                <a:lnTo>
                  <a:pt x="21205824" y="1958975"/>
                </a:lnTo>
                <a:lnTo>
                  <a:pt x="21189952" y="1876425"/>
                </a:lnTo>
                <a:lnTo>
                  <a:pt x="21180424" y="1793875"/>
                </a:lnTo>
                <a:lnTo>
                  <a:pt x="21170900" y="1717675"/>
                </a:lnTo>
                <a:lnTo>
                  <a:pt x="21167724" y="1641475"/>
                </a:lnTo>
                <a:lnTo>
                  <a:pt x="21167724" y="1568450"/>
                </a:lnTo>
                <a:lnTo>
                  <a:pt x="21170900" y="1501775"/>
                </a:lnTo>
                <a:lnTo>
                  <a:pt x="21177248" y="1435100"/>
                </a:lnTo>
                <a:lnTo>
                  <a:pt x="21183600" y="1371600"/>
                </a:lnTo>
                <a:lnTo>
                  <a:pt x="21193124" y="1311275"/>
                </a:lnTo>
                <a:lnTo>
                  <a:pt x="21205824" y="1257300"/>
                </a:lnTo>
                <a:lnTo>
                  <a:pt x="21231224" y="1158875"/>
                </a:lnTo>
                <a:lnTo>
                  <a:pt x="21256624" y="1073150"/>
                </a:lnTo>
                <a:lnTo>
                  <a:pt x="21282024" y="1009650"/>
                </a:lnTo>
                <a:lnTo>
                  <a:pt x="21304248" y="958850"/>
                </a:lnTo>
                <a:lnTo>
                  <a:pt x="21326476" y="920750"/>
                </a:lnTo>
                <a:lnTo>
                  <a:pt x="21377276" y="835025"/>
                </a:lnTo>
                <a:lnTo>
                  <a:pt x="21428076" y="752475"/>
                </a:lnTo>
                <a:lnTo>
                  <a:pt x="21478876" y="676275"/>
                </a:lnTo>
                <a:lnTo>
                  <a:pt x="21532848" y="606425"/>
                </a:lnTo>
                <a:lnTo>
                  <a:pt x="21586824" y="539750"/>
                </a:lnTo>
                <a:lnTo>
                  <a:pt x="21640800" y="476250"/>
                </a:lnTo>
                <a:lnTo>
                  <a:pt x="21697952" y="419100"/>
                </a:lnTo>
                <a:lnTo>
                  <a:pt x="21755100" y="365125"/>
                </a:lnTo>
                <a:lnTo>
                  <a:pt x="21812248" y="317500"/>
                </a:lnTo>
                <a:lnTo>
                  <a:pt x="21869400" y="273050"/>
                </a:lnTo>
                <a:lnTo>
                  <a:pt x="21926552" y="231775"/>
                </a:lnTo>
                <a:lnTo>
                  <a:pt x="21983700" y="193675"/>
                </a:lnTo>
                <a:lnTo>
                  <a:pt x="22044024" y="158750"/>
                </a:lnTo>
                <a:lnTo>
                  <a:pt x="22104352" y="130175"/>
                </a:lnTo>
                <a:lnTo>
                  <a:pt x="22164676" y="101600"/>
                </a:lnTo>
                <a:lnTo>
                  <a:pt x="22221824" y="79375"/>
                </a:lnTo>
                <a:lnTo>
                  <a:pt x="22282152" y="60325"/>
                </a:lnTo>
                <a:lnTo>
                  <a:pt x="22342476" y="41275"/>
                </a:lnTo>
                <a:lnTo>
                  <a:pt x="22402800" y="28575"/>
                </a:lnTo>
                <a:lnTo>
                  <a:pt x="22463124" y="15875"/>
                </a:lnTo>
                <a:lnTo>
                  <a:pt x="22523448" y="9525"/>
                </a:lnTo>
                <a:lnTo>
                  <a:pt x="22583776" y="3175"/>
                </a:lnTo>
                <a:lnTo>
                  <a:pt x="22644100" y="0"/>
                </a:lnTo>
                <a:close/>
              </a:path>
            </a:pathLst>
          </a:custGeom>
          <a:solidFill>
            <a:schemeClr val="accent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sp>
        <p:nvSpPr>
          <p:cNvPr id="4" name="矩形 3"/>
          <p:cNvSpPr/>
          <p:nvPr/>
        </p:nvSpPr>
        <p:spPr>
          <a:xfrm>
            <a:off x="5502526" y="1665334"/>
            <a:ext cx="6096000" cy="2797048"/>
          </a:xfrm>
          <a:prstGeom prst="rect">
            <a:avLst/>
          </a:prstGeom>
        </p:spPr>
        <p:txBody>
          <a:bodyPr>
            <a:spAutoFit/>
          </a:bodyPr>
          <a:lstStyle/>
          <a:p>
            <a:pPr>
              <a:lnSpc>
                <a:spcPct val="150000"/>
              </a:lnSpc>
            </a:pPr>
            <a:r>
              <a:rPr lang="zh-CN" altLang="en-US" sz="2400" dirty="0">
                <a:solidFill>
                  <a:schemeClr val="bg2">
                    <a:lumMod val="25000"/>
                  </a:schemeClr>
                </a:solidFill>
                <a:latin typeface="Microsoft YaHei" panose="020B0503020204020204" pitchFamily="34" charset="-122"/>
                <a:ea typeface="Microsoft YaHei" panose="020B0503020204020204" pitchFamily="34" charset="-122"/>
              </a:rPr>
              <a:t>在算法的开头定义好常量和需要的结构。</a:t>
            </a:r>
            <a:endParaRPr lang="en-US" altLang="zh-CN" sz="2400" dirty="0">
              <a:solidFill>
                <a:schemeClr val="bg2">
                  <a:lumMod val="25000"/>
                </a:schemeClr>
              </a:solidFill>
              <a:latin typeface="Microsoft YaHei" panose="020B0503020204020204" pitchFamily="34" charset="-122"/>
              <a:ea typeface="Microsoft YaHei" panose="020B0503020204020204" pitchFamily="34" charset="-122"/>
            </a:endParaRPr>
          </a:p>
          <a:p>
            <a:pPr>
              <a:lnSpc>
                <a:spcPct val="150000"/>
              </a:lnSpc>
            </a:pPr>
            <a:r>
              <a:rPr lang="zh-CN" altLang="en-US" sz="2400" dirty="0">
                <a:solidFill>
                  <a:schemeClr val="bg2">
                    <a:lumMod val="25000"/>
                  </a:schemeClr>
                </a:solidFill>
                <a:latin typeface="Microsoft YaHei" panose="020B0503020204020204" pitchFamily="34" charset="-122"/>
                <a:ea typeface="Microsoft YaHei" panose="020B0503020204020204" pitchFamily="34" charset="-122"/>
              </a:rPr>
              <a:t>对于每一组数据运行三十次算法取最优解。</a:t>
            </a:r>
            <a:endParaRPr lang="en-US" altLang="zh-CN" sz="2400" dirty="0">
              <a:solidFill>
                <a:schemeClr val="bg2">
                  <a:lumMod val="25000"/>
                </a:schemeClr>
              </a:solidFill>
              <a:latin typeface="Microsoft YaHei" panose="020B0503020204020204" pitchFamily="34" charset="-122"/>
              <a:ea typeface="Microsoft YaHei" panose="020B0503020204020204" pitchFamily="34" charset="-122"/>
            </a:endParaRPr>
          </a:p>
          <a:p>
            <a:pPr>
              <a:lnSpc>
                <a:spcPct val="150000"/>
              </a:lnSpc>
            </a:pPr>
            <a:r>
              <a:rPr lang="zh-CN" altLang="en-US" sz="2400" dirty="0">
                <a:solidFill>
                  <a:schemeClr val="bg2">
                    <a:lumMod val="25000"/>
                  </a:schemeClr>
                </a:solidFill>
                <a:latin typeface="Microsoft YaHei" panose="020B0503020204020204" pitchFamily="34" charset="-122"/>
                <a:ea typeface="Microsoft YaHei" panose="020B0503020204020204" pitchFamily="34" charset="-122"/>
              </a:rPr>
              <a:t>在每次算法里温度从高到低逐渐退火，而在每个温度下我们重复</a:t>
            </a:r>
            <a:r>
              <a:rPr lang="en-US" altLang="zh-CN" sz="2400" dirty="0">
                <a:solidFill>
                  <a:schemeClr val="bg2">
                    <a:lumMod val="25000"/>
                  </a:schemeClr>
                </a:solidFill>
                <a:latin typeface="Microsoft YaHei" panose="020B0503020204020204" pitchFamily="34" charset="-122"/>
                <a:ea typeface="Microsoft YaHei" panose="020B0503020204020204" pitchFamily="34" charset="-122"/>
              </a:rPr>
              <a:t>100</a:t>
            </a:r>
            <a:r>
              <a:rPr lang="zh-CN" altLang="en-US" sz="2400" dirty="0">
                <a:solidFill>
                  <a:schemeClr val="bg2">
                    <a:lumMod val="25000"/>
                  </a:schemeClr>
                </a:solidFill>
                <a:latin typeface="Microsoft YaHei" panose="020B0503020204020204" pitchFamily="34" charset="-122"/>
                <a:ea typeface="Microsoft YaHei" panose="020B0503020204020204" pitchFamily="34" charset="-122"/>
              </a:rPr>
              <a:t>次动作。</a:t>
            </a:r>
            <a:endParaRPr lang="en-US" altLang="zh-CN" sz="2400" dirty="0">
              <a:solidFill>
                <a:schemeClr val="bg2">
                  <a:lumMod val="25000"/>
                </a:schemeClr>
              </a:solidFill>
              <a:latin typeface="Microsoft YaHei" panose="020B0503020204020204" pitchFamily="34" charset="-122"/>
              <a:ea typeface="Microsoft YaHei" panose="020B0503020204020204" pitchFamily="34" charset="-122"/>
            </a:endParaRPr>
          </a:p>
          <a:p>
            <a:pPr>
              <a:lnSpc>
                <a:spcPct val="150000"/>
              </a:lnSpc>
            </a:pPr>
            <a:endParaRPr lang="zh-CN" altLang="en-US" sz="2400" dirty="0">
              <a:solidFill>
                <a:schemeClr val="bg2">
                  <a:lumMod val="25000"/>
                </a:schemeClr>
              </a:solidFill>
              <a:latin typeface="Microsoft YaHei" panose="020B0503020204020204" pitchFamily="34" charset="-122"/>
              <a:ea typeface="Microsoft YaHei" panose="020B0503020204020204" pitchFamily="34" charset="-122"/>
            </a:endParaRPr>
          </a:p>
        </p:txBody>
      </p:sp>
      <p:sp>
        <p:nvSpPr>
          <p:cNvPr id="2" name="灯片编号占位符 1"/>
          <p:cNvSpPr>
            <a:spLocks noGrp="1"/>
          </p:cNvSpPr>
          <p:nvPr>
            <p:ph type="sldNum" sz="quarter" idx="10"/>
          </p:nvPr>
        </p:nvSpPr>
        <p:spPr/>
        <p:txBody>
          <a:bodyPr/>
          <a:lstStyle/>
          <a:p>
            <a:fld id="{023126B9-07AC-4BAF-B3D7-FAC1D3999DA4}" type="slidenum">
              <a:rPr lang="zh-CN" altLang="en-US" smtClean="0"/>
              <a:t>19</a:t>
            </a:fld>
            <a:endParaRPr lang="zh-CN" altLang="en-US" dirty="0"/>
          </a:p>
        </p:txBody>
      </p:sp>
      <p:sp>
        <p:nvSpPr>
          <p:cNvPr id="9" name="文本框 8"/>
          <p:cNvSpPr txBox="1"/>
          <p:nvPr/>
        </p:nvSpPr>
        <p:spPr>
          <a:xfrm>
            <a:off x="1233556" y="357012"/>
            <a:ext cx="6569324" cy="461665"/>
          </a:xfrm>
          <a:prstGeom prst="rect">
            <a:avLst/>
          </a:prstGeom>
          <a:noFill/>
        </p:spPr>
        <p:txBody>
          <a:bodyPr wrap="square" rtlCol="0">
            <a:spAutoFit/>
          </a:bodyPr>
          <a:lstStyle/>
          <a:p>
            <a:pPr>
              <a:defRPr/>
            </a:pPr>
            <a:r>
              <a:rPr lang="zh-CN" altLang="en-US" sz="2400" b="1" dirty="0">
                <a:solidFill>
                  <a:schemeClr val="bg2">
                    <a:lumMod val="25000"/>
                  </a:schemeClr>
                </a:solidFill>
                <a:latin typeface="Microsoft YaHei" panose="020B0503020204020204" pitchFamily="34" charset="-122"/>
                <a:ea typeface="Microsoft YaHei" panose="020B0503020204020204" pitchFamily="34" charset="-122"/>
              </a:rPr>
              <a:t>模拟退火算法实现寻找最大团</a:t>
            </a:r>
          </a:p>
        </p:txBody>
      </p:sp>
      <p:sp>
        <p:nvSpPr>
          <p:cNvPr id="11" name="任意多边形 10"/>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2" name="图片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pic>
        <p:nvPicPr>
          <p:cNvPr id="6" name="图片 5">
            <a:extLst>
              <a:ext uri="{FF2B5EF4-FFF2-40B4-BE49-F238E27FC236}">
                <a16:creationId xmlns:a16="http://schemas.microsoft.com/office/drawing/2014/main" id="{AC80DA2A-5819-4A44-9822-AF5EEE341D96}"/>
              </a:ext>
            </a:extLst>
          </p:cNvPr>
          <p:cNvPicPr>
            <a:picLocks noChangeAspect="1"/>
          </p:cNvPicPr>
          <p:nvPr/>
        </p:nvPicPr>
        <p:blipFill>
          <a:blip r:embed="rId3"/>
          <a:stretch>
            <a:fillRect/>
          </a:stretch>
        </p:blipFill>
        <p:spPr>
          <a:xfrm>
            <a:off x="1370890" y="1328845"/>
            <a:ext cx="3818679" cy="48356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等腰三角形 20"/>
          <p:cNvSpPr/>
          <p:nvPr/>
        </p:nvSpPr>
        <p:spPr>
          <a:xfrm>
            <a:off x="2506664" y="2681289"/>
            <a:ext cx="1895475" cy="1635125"/>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4000" anchor="ctr"/>
          <a:lstStyle/>
          <a:p>
            <a:pPr algn="ctr">
              <a:defRPr/>
            </a:pPr>
            <a:r>
              <a:rPr lang="zh-CN" altLang="en-US" sz="3600" dirty="0">
                <a:solidFill>
                  <a:srgbClr val="FFFFFF"/>
                </a:solidFill>
                <a:latin typeface="SimHei" panose="02010609060101010101" pitchFamily="49" charset="-122"/>
                <a:ea typeface="SimHei" panose="02010609060101010101" pitchFamily="49" charset="-122"/>
              </a:rPr>
              <a:t>目录</a:t>
            </a:r>
          </a:p>
        </p:txBody>
      </p:sp>
      <p:sp>
        <p:nvSpPr>
          <p:cNvPr id="22" name="等腰三角形 21"/>
          <p:cNvSpPr/>
          <p:nvPr/>
        </p:nvSpPr>
        <p:spPr>
          <a:xfrm>
            <a:off x="2287589" y="2422525"/>
            <a:ext cx="2333625" cy="2012950"/>
          </a:xfrm>
          <a:prstGeom prst="triangle">
            <a:avLst/>
          </a:prstGeom>
          <a:noFill/>
          <a:ln>
            <a:solidFill>
              <a:schemeClr val="accent1"/>
            </a:solidFill>
            <a:prstDash val="lgDashDot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rgbClr val="FFFFFF"/>
              </a:solidFill>
            </a:endParaRPr>
          </a:p>
        </p:txBody>
      </p:sp>
      <p:cxnSp>
        <p:nvCxnSpPr>
          <p:cNvPr id="23" name="直接连接符 22"/>
          <p:cNvCxnSpPr>
            <a:endCxn id="22" idx="0"/>
          </p:cNvCxnSpPr>
          <p:nvPr/>
        </p:nvCxnSpPr>
        <p:spPr>
          <a:xfrm>
            <a:off x="3454400" y="1"/>
            <a:ext cx="0" cy="2422525"/>
          </a:xfrm>
          <a:prstGeom prst="line">
            <a:avLst/>
          </a:prstGeom>
          <a:ln>
            <a:solidFill>
              <a:schemeClr val="accent1"/>
            </a:solidFill>
            <a:prstDash val="lgDashDotDot"/>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3454400" y="4448175"/>
            <a:ext cx="0" cy="2413000"/>
          </a:xfrm>
          <a:prstGeom prst="line">
            <a:avLst/>
          </a:prstGeom>
          <a:ln>
            <a:solidFill>
              <a:schemeClr val="tx2"/>
            </a:solidFill>
            <a:prstDash val="lgDashDotDot"/>
          </a:ln>
        </p:spPr>
        <p:style>
          <a:lnRef idx="1">
            <a:schemeClr val="accent1"/>
          </a:lnRef>
          <a:fillRef idx="0">
            <a:schemeClr val="accent1"/>
          </a:fillRef>
          <a:effectRef idx="0">
            <a:schemeClr val="accent1"/>
          </a:effectRef>
          <a:fontRef idx="minor">
            <a:schemeClr val="tx1"/>
          </a:fontRef>
        </p:style>
      </p:cxnSp>
      <p:sp>
        <p:nvSpPr>
          <p:cNvPr id="25" name="文本框 11"/>
          <p:cNvSpPr txBox="1">
            <a:spLocks noChangeArrowheads="1"/>
          </p:cNvSpPr>
          <p:nvPr/>
        </p:nvSpPr>
        <p:spPr bwMode="auto">
          <a:xfrm>
            <a:off x="5897564" y="1789112"/>
            <a:ext cx="4244976"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eaLnBrk="1" hangingPunct="1"/>
            <a:r>
              <a:rPr lang="zh-CN" altLang="en-US" sz="2400">
                <a:solidFill>
                  <a:schemeClr val="accent1">
                    <a:lumMod val="75000"/>
                  </a:schemeClr>
                </a:solidFill>
                <a:latin typeface="Microsoft YaHei" panose="020B0503020204020204" pitchFamily="34" charset="-122"/>
                <a:ea typeface="Microsoft YaHei" panose="020B0503020204020204" pitchFamily="34" charset="-122"/>
              </a:rPr>
              <a:t>最大团的定义</a:t>
            </a:r>
          </a:p>
        </p:txBody>
      </p:sp>
      <p:cxnSp>
        <p:nvCxnSpPr>
          <p:cNvPr id="26" name="直接连接符 25"/>
          <p:cNvCxnSpPr/>
          <p:nvPr/>
        </p:nvCxnSpPr>
        <p:spPr>
          <a:xfrm flipH="1">
            <a:off x="5521326" y="1601789"/>
            <a:ext cx="498475" cy="64928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7" name="文本框 13"/>
          <p:cNvSpPr txBox="1">
            <a:spLocks noChangeArrowheads="1"/>
          </p:cNvSpPr>
          <p:nvPr/>
        </p:nvSpPr>
        <p:spPr bwMode="auto">
          <a:xfrm>
            <a:off x="5322888" y="1312864"/>
            <a:ext cx="385762"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eaLnBrk="1" hangingPunct="1"/>
            <a:r>
              <a:rPr lang="en-US" altLang="zh-CN" sz="4000" dirty="0">
                <a:solidFill>
                  <a:schemeClr val="accent1">
                    <a:lumMod val="75000"/>
                  </a:schemeClr>
                </a:solidFill>
                <a:latin typeface="华康俪金黑W8" panose="020B0809000000000000" pitchFamily="49" charset="-122"/>
                <a:ea typeface="华康俪金黑W8" panose="020B0809000000000000" pitchFamily="49" charset="-122"/>
              </a:rPr>
              <a:t>1</a:t>
            </a:r>
            <a:endParaRPr lang="zh-CN" altLang="en-US" sz="4000" dirty="0">
              <a:solidFill>
                <a:schemeClr val="accent1">
                  <a:lumMod val="75000"/>
                </a:schemeClr>
              </a:solidFill>
              <a:latin typeface="华康俪金黑W8" panose="020B0809000000000000" pitchFamily="49" charset="-122"/>
              <a:ea typeface="华康俪金黑W8" panose="020B0809000000000000" pitchFamily="49" charset="-122"/>
            </a:endParaRPr>
          </a:p>
        </p:txBody>
      </p:sp>
      <p:sp>
        <p:nvSpPr>
          <p:cNvPr id="28" name="文本框 15"/>
          <p:cNvSpPr txBox="1">
            <a:spLocks noChangeArrowheads="1"/>
          </p:cNvSpPr>
          <p:nvPr/>
        </p:nvSpPr>
        <p:spPr bwMode="auto">
          <a:xfrm>
            <a:off x="5897564" y="2887662"/>
            <a:ext cx="4244976"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eaLnBrk="1" hangingPunct="1"/>
            <a:r>
              <a:rPr lang="zh-CN" altLang="en-US" sz="2400">
                <a:solidFill>
                  <a:schemeClr val="accent1">
                    <a:lumMod val="75000"/>
                  </a:schemeClr>
                </a:solidFill>
                <a:latin typeface="Microsoft YaHei" panose="020B0503020204020204" pitchFamily="34" charset="-122"/>
                <a:ea typeface="Microsoft YaHei" panose="020B0503020204020204" pitchFamily="34" charset="-122"/>
              </a:rPr>
              <a:t>最大团的相关算法和应用</a:t>
            </a:r>
          </a:p>
        </p:txBody>
      </p:sp>
      <p:cxnSp>
        <p:nvCxnSpPr>
          <p:cNvPr id="29" name="直接连接符 28"/>
          <p:cNvCxnSpPr/>
          <p:nvPr/>
        </p:nvCxnSpPr>
        <p:spPr>
          <a:xfrm flipH="1">
            <a:off x="5521326" y="2698751"/>
            <a:ext cx="498475" cy="650875"/>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0" name="文本框 17"/>
          <p:cNvSpPr txBox="1">
            <a:spLocks noChangeArrowheads="1"/>
          </p:cNvSpPr>
          <p:nvPr/>
        </p:nvSpPr>
        <p:spPr bwMode="auto">
          <a:xfrm>
            <a:off x="5322888" y="2409826"/>
            <a:ext cx="385762"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eaLnBrk="1" hangingPunct="1"/>
            <a:r>
              <a:rPr lang="en-US" altLang="zh-CN" sz="4000">
                <a:solidFill>
                  <a:schemeClr val="accent1">
                    <a:lumMod val="75000"/>
                  </a:schemeClr>
                </a:solidFill>
                <a:latin typeface="华康俪金黑W8" panose="020B0809000000000000" pitchFamily="49" charset="-122"/>
                <a:ea typeface="华康俪金黑W8" panose="020B0809000000000000" pitchFamily="49" charset="-122"/>
              </a:rPr>
              <a:t>2</a:t>
            </a:r>
            <a:endParaRPr lang="zh-CN" altLang="en-US" sz="4000">
              <a:solidFill>
                <a:schemeClr val="accent1">
                  <a:lumMod val="75000"/>
                </a:schemeClr>
              </a:solidFill>
              <a:latin typeface="华康俪金黑W8" panose="020B0809000000000000" pitchFamily="49" charset="-122"/>
              <a:ea typeface="华康俪金黑W8" panose="020B0809000000000000" pitchFamily="49" charset="-122"/>
            </a:endParaRPr>
          </a:p>
        </p:txBody>
      </p:sp>
      <p:sp>
        <p:nvSpPr>
          <p:cNvPr id="31" name="文本框 19"/>
          <p:cNvSpPr txBox="1">
            <a:spLocks noChangeArrowheads="1"/>
          </p:cNvSpPr>
          <p:nvPr/>
        </p:nvSpPr>
        <p:spPr bwMode="auto">
          <a:xfrm>
            <a:off x="5897564" y="3986212"/>
            <a:ext cx="4244976"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eaLnBrk="1" hangingPunct="1"/>
            <a:r>
              <a:rPr lang="zh-CN" altLang="en-US" sz="2400">
                <a:solidFill>
                  <a:schemeClr val="accent1">
                    <a:lumMod val="75000"/>
                  </a:schemeClr>
                </a:solidFill>
                <a:latin typeface="Microsoft YaHei" panose="020B0503020204020204" pitchFamily="34" charset="-122"/>
                <a:ea typeface="Microsoft YaHei" panose="020B0503020204020204" pitchFamily="34" charset="-122"/>
              </a:rPr>
              <a:t>模拟退火算法寻找最大团</a:t>
            </a:r>
          </a:p>
        </p:txBody>
      </p:sp>
      <p:cxnSp>
        <p:nvCxnSpPr>
          <p:cNvPr id="32" name="直接连接符 31"/>
          <p:cNvCxnSpPr/>
          <p:nvPr/>
        </p:nvCxnSpPr>
        <p:spPr>
          <a:xfrm flipH="1">
            <a:off x="5521326" y="3797301"/>
            <a:ext cx="498475" cy="650875"/>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3" name="文本框 21"/>
          <p:cNvSpPr txBox="1">
            <a:spLocks noChangeArrowheads="1"/>
          </p:cNvSpPr>
          <p:nvPr/>
        </p:nvSpPr>
        <p:spPr bwMode="auto">
          <a:xfrm>
            <a:off x="5322888" y="3508376"/>
            <a:ext cx="385762"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eaLnBrk="1" hangingPunct="1"/>
            <a:r>
              <a:rPr lang="en-US" altLang="zh-CN" sz="4000">
                <a:solidFill>
                  <a:schemeClr val="accent1">
                    <a:lumMod val="75000"/>
                  </a:schemeClr>
                </a:solidFill>
                <a:latin typeface="华康俪金黑W8" panose="020B0809000000000000" pitchFamily="49" charset="-122"/>
                <a:ea typeface="华康俪金黑W8" panose="020B0809000000000000" pitchFamily="49" charset="-122"/>
              </a:rPr>
              <a:t>3</a:t>
            </a:r>
            <a:endParaRPr lang="zh-CN" altLang="en-US" sz="4000">
              <a:solidFill>
                <a:schemeClr val="accent1">
                  <a:lumMod val="75000"/>
                </a:schemeClr>
              </a:solidFill>
              <a:latin typeface="华康俪金黑W8" panose="020B0809000000000000" pitchFamily="49" charset="-122"/>
              <a:ea typeface="华康俪金黑W8" panose="020B0809000000000000" pitchFamily="49" charset="-122"/>
            </a:endParaRPr>
          </a:p>
        </p:txBody>
      </p:sp>
      <p:sp>
        <p:nvSpPr>
          <p:cNvPr id="34" name="文本框 23"/>
          <p:cNvSpPr txBox="1">
            <a:spLocks noChangeArrowheads="1"/>
          </p:cNvSpPr>
          <p:nvPr/>
        </p:nvSpPr>
        <p:spPr bwMode="auto">
          <a:xfrm>
            <a:off x="5897564" y="5084762"/>
            <a:ext cx="4244976"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eaLnBrk="1" hangingPunct="1"/>
            <a:r>
              <a:rPr lang="zh-CN" altLang="en-US" sz="2400">
                <a:solidFill>
                  <a:schemeClr val="accent1">
                    <a:lumMod val="75000"/>
                  </a:schemeClr>
                </a:solidFill>
                <a:latin typeface="Microsoft YaHei" panose="020B0503020204020204" pitchFamily="34" charset="-122"/>
                <a:ea typeface="Microsoft YaHei" panose="020B0503020204020204" pitchFamily="34" charset="-122"/>
              </a:rPr>
              <a:t>总结</a:t>
            </a:r>
          </a:p>
        </p:txBody>
      </p:sp>
      <p:cxnSp>
        <p:nvCxnSpPr>
          <p:cNvPr id="35" name="直接连接符 34"/>
          <p:cNvCxnSpPr/>
          <p:nvPr/>
        </p:nvCxnSpPr>
        <p:spPr>
          <a:xfrm flipH="1">
            <a:off x="5521326" y="4895850"/>
            <a:ext cx="498475" cy="649288"/>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6" name="文本框 25"/>
          <p:cNvSpPr txBox="1">
            <a:spLocks noChangeArrowheads="1"/>
          </p:cNvSpPr>
          <p:nvPr/>
        </p:nvSpPr>
        <p:spPr bwMode="auto">
          <a:xfrm>
            <a:off x="5322888" y="4606926"/>
            <a:ext cx="385762"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eaLnBrk="1" hangingPunct="1"/>
            <a:r>
              <a:rPr lang="en-US" altLang="zh-CN" sz="4000">
                <a:solidFill>
                  <a:schemeClr val="accent1">
                    <a:lumMod val="75000"/>
                  </a:schemeClr>
                </a:solidFill>
                <a:latin typeface="华康俪金黑W8" panose="020B0809000000000000" pitchFamily="49" charset="-122"/>
                <a:ea typeface="华康俪金黑W8" panose="020B0809000000000000" pitchFamily="49" charset="-122"/>
              </a:rPr>
              <a:t>4</a:t>
            </a:r>
            <a:endParaRPr lang="zh-CN" altLang="en-US" sz="4000">
              <a:solidFill>
                <a:schemeClr val="accent1">
                  <a:lumMod val="75000"/>
                </a:schemeClr>
              </a:solidFill>
              <a:latin typeface="华康俪金黑W8" panose="020B0809000000000000" pitchFamily="49" charset="-122"/>
              <a:ea typeface="华康俪金黑W8" panose="020B0809000000000000" pitchFamily="49" charset="-122"/>
            </a:endParaRPr>
          </a:p>
        </p:txBody>
      </p:sp>
      <p:sp>
        <p:nvSpPr>
          <p:cNvPr id="4" name="灯片编号占位符 3"/>
          <p:cNvSpPr>
            <a:spLocks noGrp="1"/>
          </p:cNvSpPr>
          <p:nvPr>
            <p:ph type="sldNum" sz="quarter" idx="10"/>
          </p:nvPr>
        </p:nvSpPr>
        <p:spPr/>
        <p:txBody>
          <a:bodyPr/>
          <a:lstStyle/>
          <a:p>
            <a:fld id="{023126B9-07AC-4BAF-B3D7-FAC1D3999DA4}" type="slidenum">
              <a:rPr lang="zh-CN" altLang="en-US" smtClean="0"/>
              <a:t>2</a:t>
            </a:fld>
            <a:endParaRPr lang="zh-CN" altLang="en-US" dirty="0"/>
          </a:p>
        </p:txBody>
      </p:sp>
    </p:spTree>
  </p:cSld>
  <p:clrMapOvr>
    <a:masterClrMapping/>
  </p:clrMapOvr>
  <p:transition spd="med">
    <p:pull/>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EF929530-ACE0-417C-996F-18DE4C714D81}"/>
              </a:ext>
            </a:extLst>
          </p:cNvPr>
          <p:cNvPicPr>
            <a:picLocks noChangeAspect="1"/>
          </p:cNvPicPr>
          <p:nvPr/>
        </p:nvPicPr>
        <p:blipFill>
          <a:blip r:embed="rId2"/>
          <a:stretch>
            <a:fillRect/>
          </a:stretch>
        </p:blipFill>
        <p:spPr>
          <a:xfrm>
            <a:off x="670361" y="1593850"/>
            <a:ext cx="5023922" cy="4762500"/>
          </a:xfrm>
          <a:prstGeom prst="rect">
            <a:avLst/>
          </a:prstGeom>
        </p:spPr>
      </p:pic>
      <p:sp>
        <p:nvSpPr>
          <p:cNvPr id="3" name="KSO_Shape"/>
          <p:cNvSpPr/>
          <p:nvPr/>
        </p:nvSpPr>
        <p:spPr bwMode="auto">
          <a:xfrm>
            <a:off x="137244" y="3247769"/>
            <a:ext cx="852159" cy="1256253"/>
          </a:xfrm>
          <a:custGeom>
            <a:avLst/>
            <a:gdLst>
              <a:gd name="T0" fmla="*/ 5492752 w 25942924"/>
              <a:gd name="T1" fmla="*/ 26927175 h 38249223"/>
              <a:gd name="T2" fmla="*/ 4702176 w 25942924"/>
              <a:gd name="T3" fmla="*/ 29870399 h 38249223"/>
              <a:gd name="T4" fmla="*/ 8432800 w 25942924"/>
              <a:gd name="T5" fmla="*/ 33918523 h 38249223"/>
              <a:gd name="T6" fmla="*/ 12493624 w 25942924"/>
              <a:gd name="T7" fmla="*/ 34394775 h 38249223"/>
              <a:gd name="T8" fmla="*/ 13274676 w 25942924"/>
              <a:gd name="T9" fmla="*/ 32511999 h 38249223"/>
              <a:gd name="T10" fmla="*/ 10582276 w 25942924"/>
              <a:gd name="T11" fmla="*/ 31924623 h 38249223"/>
              <a:gd name="T12" fmla="*/ 8715376 w 25942924"/>
              <a:gd name="T13" fmla="*/ 29327475 h 38249223"/>
              <a:gd name="T14" fmla="*/ 9842500 w 25942924"/>
              <a:gd name="T15" fmla="*/ 27247847 h 38249223"/>
              <a:gd name="T16" fmla="*/ 11585576 w 25942924"/>
              <a:gd name="T17" fmla="*/ 27184347 h 38249223"/>
              <a:gd name="T18" fmla="*/ 12966700 w 25942924"/>
              <a:gd name="T19" fmla="*/ 27428823 h 38249223"/>
              <a:gd name="T20" fmla="*/ 13033376 w 25942924"/>
              <a:gd name="T21" fmla="*/ 26250899 h 38249223"/>
              <a:gd name="T22" fmla="*/ 10887076 w 25942924"/>
              <a:gd name="T23" fmla="*/ 26177875 h 38249223"/>
              <a:gd name="T24" fmla="*/ 5676900 w 25942924"/>
              <a:gd name="T25" fmla="*/ 974724 h 38249223"/>
              <a:gd name="T26" fmla="*/ 7677152 w 25942924"/>
              <a:gd name="T27" fmla="*/ 2273299 h 38249223"/>
              <a:gd name="T28" fmla="*/ 10979152 w 25942924"/>
              <a:gd name="T29" fmla="*/ 1511299 h 38249223"/>
              <a:gd name="T30" fmla="*/ 12147552 w 25942924"/>
              <a:gd name="T31" fmla="*/ 4095748 h 38249223"/>
              <a:gd name="T32" fmla="*/ 13385800 w 25942924"/>
              <a:gd name="T33" fmla="*/ 6937374 h 38249223"/>
              <a:gd name="T34" fmla="*/ 12369800 w 25942924"/>
              <a:gd name="T35" fmla="*/ 8848724 h 38249223"/>
              <a:gd name="T36" fmla="*/ 10944224 w 25942924"/>
              <a:gd name="T37" fmla="*/ 10118724 h 38249223"/>
              <a:gd name="T38" fmla="*/ 8134352 w 25942924"/>
              <a:gd name="T39" fmla="*/ 10988674 h 38249223"/>
              <a:gd name="T40" fmla="*/ 6178552 w 25942924"/>
              <a:gd name="T41" fmla="*/ 9788524 h 38249223"/>
              <a:gd name="T42" fmla="*/ 7943848 w 25942924"/>
              <a:gd name="T43" fmla="*/ 8858248 h 38249223"/>
              <a:gd name="T44" fmla="*/ 9032876 w 25942924"/>
              <a:gd name="T45" fmla="*/ 6708774 h 38249223"/>
              <a:gd name="T46" fmla="*/ 7140576 w 25942924"/>
              <a:gd name="T47" fmla="*/ 4949824 h 38249223"/>
              <a:gd name="T48" fmla="*/ 4384676 w 25942924"/>
              <a:gd name="T49" fmla="*/ 6226174 h 38249223"/>
              <a:gd name="T50" fmla="*/ 3854448 w 25942924"/>
              <a:gd name="T51" fmla="*/ 9004298 h 38249223"/>
              <a:gd name="T52" fmla="*/ 5695952 w 25942924"/>
              <a:gd name="T53" fmla="*/ 11490323 h 38249223"/>
              <a:gd name="T54" fmla="*/ 9324976 w 25942924"/>
              <a:gd name="T55" fmla="*/ 12211049 h 38249223"/>
              <a:gd name="T56" fmla="*/ 11537952 w 25942924"/>
              <a:gd name="T57" fmla="*/ 12665073 h 38249223"/>
              <a:gd name="T58" fmla="*/ 7064376 w 25942924"/>
              <a:gd name="T59" fmla="*/ 14573249 h 38249223"/>
              <a:gd name="T60" fmla="*/ 2994024 w 25942924"/>
              <a:gd name="T61" fmla="*/ 14096999 h 38249223"/>
              <a:gd name="T62" fmla="*/ 1031876 w 25942924"/>
              <a:gd name="T63" fmla="*/ 12036423 h 38249223"/>
              <a:gd name="T64" fmla="*/ 1216024 w 25942924"/>
              <a:gd name="T65" fmla="*/ 8693149 h 38249223"/>
              <a:gd name="T66" fmla="*/ 9524 w 25942924"/>
              <a:gd name="T67" fmla="*/ 6108699 h 38249223"/>
              <a:gd name="T68" fmla="*/ 1527176 w 25942924"/>
              <a:gd name="T69" fmla="*/ 3692524 h 38249223"/>
              <a:gd name="T70" fmla="*/ 3810000 w 25942924"/>
              <a:gd name="T71" fmla="*/ 1657349 h 38249223"/>
              <a:gd name="T72" fmla="*/ 23053676 w 25942924"/>
              <a:gd name="T73" fmla="*/ 38100 h 38249223"/>
              <a:gd name="T74" fmla="*/ 25657176 w 25942924"/>
              <a:gd name="T75" fmla="*/ 2285999 h 38249223"/>
              <a:gd name="T76" fmla="*/ 25558752 w 25942924"/>
              <a:gd name="T77" fmla="*/ 6111875 h 38249223"/>
              <a:gd name="T78" fmla="*/ 19513552 w 25942924"/>
              <a:gd name="T79" fmla="*/ 13350875 h 38249223"/>
              <a:gd name="T80" fmla="*/ 19570700 w 25942924"/>
              <a:gd name="T81" fmla="*/ 15982949 h 38249223"/>
              <a:gd name="T82" fmla="*/ 17770476 w 25942924"/>
              <a:gd name="T83" fmla="*/ 18173699 h 38249223"/>
              <a:gd name="T84" fmla="*/ 23190200 w 25942924"/>
              <a:gd name="T85" fmla="*/ 20151723 h 38249223"/>
              <a:gd name="T86" fmla="*/ 25063448 w 25942924"/>
              <a:gd name="T87" fmla="*/ 22933023 h 38249223"/>
              <a:gd name="T88" fmla="*/ 22244048 w 25942924"/>
              <a:gd name="T89" fmla="*/ 24831675 h 38249223"/>
              <a:gd name="T90" fmla="*/ 21183600 w 25942924"/>
              <a:gd name="T91" fmla="*/ 26219147 h 38249223"/>
              <a:gd name="T92" fmla="*/ 21983700 w 25942924"/>
              <a:gd name="T93" fmla="*/ 28184475 h 38249223"/>
              <a:gd name="T94" fmla="*/ 20805776 w 25942924"/>
              <a:gd name="T95" fmla="*/ 30540323 h 38249223"/>
              <a:gd name="T96" fmla="*/ 19091276 w 25942924"/>
              <a:gd name="T97" fmla="*/ 30613347 h 38249223"/>
              <a:gd name="T98" fmla="*/ 18430876 w 25942924"/>
              <a:gd name="T99" fmla="*/ 29695775 h 38249223"/>
              <a:gd name="T100" fmla="*/ 17110076 w 25942924"/>
              <a:gd name="T101" fmla="*/ 33810575 h 38249223"/>
              <a:gd name="T102" fmla="*/ 15474952 w 25942924"/>
              <a:gd name="T103" fmla="*/ 37547551 h 38249223"/>
              <a:gd name="T104" fmla="*/ 12985752 w 25942924"/>
              <a:gd name="T105" fmla="*/ 38236523 h 38249223"/>
              <a:gd name="T106" fmla="*/ 7734300 w 25942924"/>
              <a:gd name="T107" fmla="*/ 35312351 h 38249223"/>
              <a:gd name="T108" fmla="*/ 3908424 w 25942924"/>
              <a:gd name="T109" fmla="*/ 30219647 h 38249223"/>
              <a:gd name="T110" fmla="*/ 4111624 w 25942924"/>
              <a:gd name="T111" fmla="*/ 26250899 h 38249223"/>
              <a:gd name="T112" fmla="*/ 8940800 w 25942924"/>
              <a:gd name="T113" fmla="*/ 22180547 h 38249223"/>
              <a:gd name="T114" fmla="*/ 11788776 w 25942924"/>
              <a:gd name="T115" fmla="*/ 19751675 h 38249223"/>
              <a:gd name="T116" fmla="*/ 9369424 w 25942924"/>
              <a:gd name="T117" fmla="*/ 20113623 h 38249223"/>
              <a:gd name="T118" fmla="*/ 7461248 w 25942924"/>
              <a:gd name="T119" fmla="*/ 17910175 h 38249223"/>
              <a:gd name="T120" fmla="*/ 19040476 w 25942924"/>
              <a:gd name="T121" fmla="*/ 5899150 h 38249223"/>
              <a:gd name="T122" fmla="*/ 21304248 w 25942924"/>
              <a:gd name="T123" fmla="*/ 958850 h 38249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942924" h="38249223">
                <a:moveTo>
                  <a:pt x="12957176" y="23977599"/>
                </a:moveTo>
                <a:lnTo>
                  <a:pt x="12753976" y="24034747"/>
                </a:lnTo>
                <a:lnTo>
                  <a:pt x="12515848" y="24101423"/>
                </a:lnTo>
                <a:lnTo>
                  <a:pt x="12195176" y="24193499"/>
                </a:lnTo>
                <a:lnTo>
                  <a:pt x="11811000" y="24307799"/>
                </a:lnTo>
                <a:lnTo>
                  <a:pt x="11363324" y="24444323"/>
                </a:lnTo>
                <a:lnTo>
                  <a:pt x="10871200" y="24599899"/>
                </a:lnTo>
                <a:lnTo>
                  <a:pt x="10337800" y="24771347"/>
                </a:lnTo>
                <a:lnTo>
                  <a:pt x="10061576" y="24866599"/>
                </a:lnTo>
                <a:lnTo>
                  <a:pt x="9779000" y="24961847"/>
                </a:lnTo>
                <a:lnTo>
                  <a:pt x="9490076" y="25063447"/>
                </a:lnTo>
                <a:lnTo>
                  <a:pt x="9197976" y="25168223"/>
                </a:lnTo>
                <a:lnTo>
                  <a:pt x="8905876" y="25276175"/>
                </a:lnTo>
                <a:lnTo>
                  <a:pt x="8610600" y="25387299"/>
                </a:lnTo>
                <a:lnTo>
                  <a:pt x="8318500" y="25501599"/>
                </a:lnTo>
                <a:lnTo>
                  <a:pt x="8026400" y="25615899"/>
                </a:lnTo>
                <a:lnTo>
                  <a:pt x="7737476" y="25736547"/>
                </a:lnTo>
                <a:lnTo>
                  <a:pt x="7451724" y="25857199"/>
                </a:lnTo>
                <a:lnTo>
                  <a:pt x="7172324" y="25981023"/>
                </a:lnTo>
                <a:lnTo>
                  <a:pt x="6899276" y="26108023"/>
                </a:lnTo>
                <a:lnTo>
                  <a:pt x="6632576" y="26235023"/>
                </a:lnTo>
                <a:lnTo>
                  <a:pt x="6378576" y="26362023"/>
                </a:lnTo>
                <a:lnTo>
                  <a:pt x="6134100" y="26495375"/>
                </a:lnTo>
                <a:lnTo>
                  <a:pt x="5899152" y="26625547"/>
                </a:lnTo>
                <a:lnTo>
                  <a:pt x="5880100" y="26638247"/>
                </a:lnTo>
                <a:lnTo>
                  <a:pt x="5822952" y="26673175"/>
                </a:lnTo>
                <a:lnTo>
                  <a:pt x="5734048" y="26730323"/>
                </a:lnTo>
                <a:lnTo>
                  <a:pt x="5683248" y="26771599"/>
                </a:lnTo>
                <a:lnTo>
                  <a:pt x="5622924" y="26816047"/>
                </a:lnTo>
                <a:lnTo>
                  <a:pt x="5559424" y="26866847"/>
                </a:lnTo>
                <a:lnTo>
                  <a:pt x="5492752" y="26927175"/>
                </a:lnTo>
                <a:lnTo>
                  <a:pt x="5422900" y="26990675"/>
                </a:lnTo>
                <a:lnTo>
                  <a:pt x="5349876" y="27063699"/>
                </a:lnTo>
                <a:lnTo>
                  <a:pt x="5276848" y="27143075"/>
                </a:lnTo>
                <a:lnTo>
                  <a:pt x="5200648" y="27228799"/>
                </a:lnTo>
                <a:lnTo>
                  <a:pt x="5124448" y="27320875"/>
                </a:lnTo>
                <a:lnTo>
                  <a:pt x="5048248" y="27419299"/>
                </a:lnTo>
                <a:lnTo>
                  <a:pt x="5000624" y="27489147"/>
                </a:lnTo>
                <a:lnTo>
                  <a:pt x="4953000" y="27565347"/>
                </a:lnTo>
                <a:lnTo>
                  <a:pt x="4905376" y="27641547"/>
                </a:lnTo>
                <a:lnTo>
                  <a:pt x="4857752" y="27720923"/>
                </a:lnTo>
                <a:lnTo>
                  <a:pt x="4813300" y="27806647"/>
                </a:lnTo>
                <a:lnTo>
                  <a:pt x="4768848" y="27892375"/>
                </a:lnTo>
                <a:lnTo>
                  <a:pt x="4727576" y="27981275"/>
                </a:lnTo>
                <a:lnTo>
                  <a:pt x="4689476" y="28076523"/>
                </a:lnTo>
                <a:lnTo>
                  <a:pt x="4667248" y="28187647"/>
                </a:lnTo>
                <a:lnTo>
                  <a:pt x="4645024" y="28298775"/>
                </a:lnTo>
                <a:lnTo>
                  <a:pt x="4629152" y="28409899"/>
                </a:lnTo>
                <a:lnTo>
                  <a:pt x="4616448" y="28517847"/>
                </a:lnTo>
                <a:lnTo>
                  <a:pt x="4603752" y="28628975"/>
                </a:lnTo>
                <a:lnTo>
                  <a:pt x="4597400" y="28736923"/>
                </a:lnTo>
                <a:lnTo>
                  <a:pt x="4594224" y="28841699"/>
                </a:lnTo>
                <a:lnTo>
                  <a:pt x="4591048" y="28949647"/>
                </a:lnTo>
                <a:lnTo>
                  <a:pt x="4594224" y="29054423"/>
                </a:lnTo>
                <a:lnTo>
                  <a:pt x="4597400" y="29159199"/>
                </a:lnTo>
                <a:lnTo>
                  <a:pt x="4603752" y="29263975"/>
                </a:lnTo>
                <a:lnTo>
                  <a:pt x="4613276" y="29365575"/>
                </a:lnTo>
                <a:lnTo>
                  <a:pt x="4625976" y="29470347"/>
                </a:lnTo>
                <a:lnTo>
                  <a:pt x="4641848" y="29568775"/>
                </a:lnTo>
                <a:lnTo>
                  <a:pt x="4657724" y="29670375"/>
                </a:lnTo>
                <a:lnTo>
                  <a:pt x="4679952" y="29771975"/>
                </a:lnTo>
                <a:lnTo>
                  <a:pt x="4702176" y="29870399"/>
                </a:lnTo>
                <a:lnTo>
                  <a:pt x="4727576" y="29968823"/>
                </a:lnTo>
                <a:lnTo>
                  <a:pt x="4756152" y="30064075"/>
                </a:lnTo>
                <a:lnTo>
                  <a:pt x="4784724" y="30162499"/>
                </a:lnTo>
                <a:lnTo>
                  <a:pt x="4816476" y="30257747"/>
                </a:lnTo>
                <a:lnTo>
                  <a:pt x="4851400" y="30352999"/>
                </a:lnTo>
                <a:lnTo>
                  <a:pt x="4889500" y="30448247"/>
                </a:lnTo>
                <a:lnTo>
                  <a:pt x="4927600" y="30543499"/>
                </a:lnTo>
                <a:lnTo>
                  <a:pt x="4968876" y="30635575"/>
                </a:lnTo>
                <a:lnTo>
                  <a:pt x="5010152" y="30727647"/>
                </a:lnTo>
                <a:lnTo>
                  <a:pt x="5057776" y="30819723"/>
                </a:lnTo>
                <a:lnTo>
                  <a:pt x="5102224" y="30911799"/>
                </a:lnTo>
                <a:lnTo>
                  <a:pt x="5203824" y="31092775"/>
                </a:lnTo>
                <a:lnTo>
                  <a:pt x="5308600" y="31270575"/>
                </a:lnTo>
                <a:lnTo>
                  <a:pt x="5438776" y="31461075"/>
                </a:lnTo>
                <a:lnTo>
                  <a:pt x="5578476" y="31648399"/>
                </a:lnTo>
                <a:lnTo>
                  <a:pt x="5721352" y="31829375"/>
                </a:lnTo>
                <a:lnTo>
                  <a:pt x="5867400" y="32007175"/>
                </a:lnTo>
                <a:lnTo>
                  <a:pt x="6022976" y="32178623"/>
                </a:lnTo>
                <a:lnTo>
                  <a:pt x="6181724" y="32343723"/>
                </a:lnTo>
                <a:lnTo>
                  <a:pt x="6343648" y="32505647"/>
                </a:lnTo>
                <a:lnTo>
                  <a:pt x="6515100" y="32664399"/>
                </a:lnTo>
                <a:lnTo>
                  <a:pt x="6686552" y="32813623"/>
                </a:lnTo>
                <a:lnTo>
                  <a:pt x="6864352" y="32959675"/>
                </a:lnTo>
                <a:lnTo>
                  <a:pt x="7048500" y="33102547"/>
                </a:lnTo>
                <a:lnTo>
                  <a:pt x="7235824" y="33235899"/>
                </a:lnTo>
                <a:lnTo>
                  <a:pt x="7426324" y="33366075"/>
                </a:lnTo>
                <a:lnTo>
                  <a:pt x="7620000" y="33486723"/>
                </a:lnTo>
                <a:lnTo>
                  <a:pt x="7816848" y="33604199"/>
                </a:lnTo>
                <a:lnTo>
                  <a:pt x="8020048" y="33715323"/>
                </a:lnTo>
                <a:lnTo>
                  <a:pt x="8223248" y="33820099"/>
                </a:lnTo>
                <a:lnTo>
                  <a:pt x="8432800" y="33918523"/>
                </a:lnTo>
                <a:lnTo>
                  <a:pt x="8642352" y="34010599"/>
                </a:lnTo>
                <a:lnTo>
                  <a:pt x="8855076" y="34093147"/>
                </a:lnTo>
                <a:lnTo>
                  <a:pt x="9074152" y="34172523"/>
                </a:lnTo>
                <a:lnTo>
                  <a:pt x="9290048" y="34242375"/>
                </a:lnTo>
                <a:lnTo>
                  <a:pt x="9512300" y="34305875"/>
                </a:lnTo>
                <a:lnTo>
                  <a:pt x="9734552" y="34363023"/>
                </a:lnTo>
                <a:lnTo>
                  <a:pt x="9845676" y="34388423"/>
                </a:lnTo>
                <a:lnTo>
                  <a:pt x="9959976" y="34413823"/>
                </a:lnTo>
                <a:lnTo>
                  <a:pt x="10071100" y="34432875"/>
                </a:lnTo>
                <a:lnTo>
                  <a:pt x="10185400" y="34455099"/>
                </a:lnTo>
                <a:lnTo>
                  <a:pt x="10299700" y="34470975"/>
                </a:lnTo>
                <a:lnTo>
                  <a:pt x="10414000" y="34490023"/>
                </a:lnTo>
                <a:lnTo>
                  <a:pt x="10528300" y="34502723"/>
                </a:lnTo>
                <a:lnTo>
                  <a:pt x="10642600" y="34515423"/>
                </a:lnTo>
                <a:lnTo>
                  <a:pt x="10756900" y="34524947"/>
                </a:lnTo>
                <a:lnTo>
                  <a:pt x="10871200" y="34534475"/>
                </a:lnTo>
                <a:lnTo>
                  <a:pt x="10985500" y="34540823"/>
                </a:lnTo>
                <a:lnTo>
                  <a:pt x="11102976" y="34543999"/>
                </a:lnTo>
                <a:lnTo>
                  <a:pt x="11217276" y="34547175"/>
                </a:lnTo>
                <a:lnTo>
                  <a:pt x="11334752" y="34547175"/>
                </a:lnTo>
                <a:lnTo>
                  <a:pt x="11449048" y="34543999"/>
                </a:lnTo>
                <a:lnTo>
                  <a:pt x="11566524" y="34540823"/>
                </a:lnTo>
                <a:lnTo>
                  <a:pt x="11674476" y="34534475"/>
                </a:lnTo>
                <a:lnTo>
                  <a:pt x="11779248" y="34521775"/>
                </a:lnTo>
                <a:lnTo>
                  <a:pt x="11887200" y="34509075"/>
                </a:lnTo>
                <a:lnTo>
                  <a:pt x="11995152" y="34496375"/>
                </a:lnTo>
                <a:lnTo>
                  <a:pt x="12103100" y="34480499"/>
                </a:lnTo>
                <a:lnTo>
                  <a:pt x="12211048" y="34458275"/>
                </a:lnTo>
                <a:lnTo>
                  <a:pt x="12322176" y="34439223"/>
                </a:lnTo>
                <a:lnTo>
                  <a:pt x="12430124" y="34413823"/>
                </a:lnTo>
                <a:lnTo>
                  <a:pt x="12493624" y="34394775"/>
                </a:lnTo>
                <a:lnTo>
                  <a:pt x="12557124" y="34372547"/>
                </a:lnTo>
                <a:lnTo>
                  <a:pt x="12614276" y="34350323"/>
                </a:lnTo>
                <a:lnTo>
                  <a:pt x="12668248" y="34328099"/>
                </a:lnTo>
                <a:lnTo>
                  <a:pt x="12722224" y="34302699"/>
                </a:lnTo>
                <a:lnTo>
                  <a:pt x="12769848" y="34274123"/>
                </a:lnTo>
                <a:lnTo>
                  <a:pt x="12817476" y="34245547"/>
                </a:lnTo>
                <a:lnTo>
                  <a:pt x="12861924" y="34216975"/>
                </a:lnTo>
                <a:lnTo>
                  <a:pt x="12903200" y="34185223"/>
                </a:lnTo>
                <a:lnTo>
                  <a:pt x="12944476" y="34153475"/>
                </a:lnTo>
                <a:lnTo>
                  <a:pt x="12982576" y="34118547"/>
                </a:lnTo>
                <a:lnTo>
                  <a:pt x="13014324" y="34083623"/>
                </a:lnTo>
                <a:lnTo>
                  <a:pt x="13049248" y="34045523"/>
                </a:lnTo>
                <a:lnTo>
                  <a:pt x="13077824" y="34010599"/>
                </a:lnTo>
                <a:lnTo>
                  <a:pt x="13106400" y="33969323"/>
                </a:lnTo>
                <a:lnTo>
                  <a:pt x="13131800" y="33931223"/>
                </a:lnTo>
                <a:lnTo>
                  <a:pt x="13157200" y="33889947"/>
                </a:lnTo>
                <a:lnTo>
                  <a:pt x="13176248" y="33845499"/>
                </a:lnTo>
                <a:lnTo>
                  <a:pt x="13198476" y="33804223"/>
                </a:lnTo>
                <a:lnTo>
                  <a:pt x="13214352" y="33759775"/>
                </a:lnTo>
                <a:lnTo>
                  <a:pt x="13233400" y="33715323"/>
                </a:lnTo>
                <a:lnTo>
                  <a:pt x="13246100" y="33667699"/>
                </a:lnTo>
                <a:lnTo>
                  <a:pt x="13271500" y="33575623"/>
                </a:lnTo>
                <a:lnTo>
                  <a:pt x="13290552" y="33477199"/>
                </a:lnTo>
                <a:lnTo>
                  <a:pt x="13303248" y="33375599"/>
                </a:lnTo>
                <a:lnTo>
                  <a:pt x="13312776" y="33273999"/>
                </a:lnTo>
                <a:lnTo>
                  <a:pt x="13315952" y="33169223"/>
                </a:lnTo>
                <a:lnTo>
                  <a:pt x="13315952" y="33061275"/>
                </a:lnTo>
                <a:lnTo>
                  <a:pt x="13312776" y="32953323"/>
                </a:lnTo>
                <a:lnTo>
                  <a:pt x="13306424" y="32845375"/>
                </a:lnTo>
                <a:lnTo>
                  <a:pt x="13296900" y="32734247"/>
                </a:lnTo>
                <a:lnTo>
                  <a:pt x="13274676" y="32511999"/>
                </a:lnTo>
                <a:lnTo>
                  <a:pt x="13252448" y="32292923"/>
                </a:lnTo>
                <a:lnTo>
                  <a:pt x="13227048" y="32073847"/>
                </a:lnTo>
                <a:lnTo>
                  <a:pt x="13217524" y="31965899"/>
                </a:lnTo>
                <a:lnTo>
                  <a:pt x="13211176" y="31857947"/>
                </a:lnTo>
                <a:lnTo>
                  <a:pt x="13204824" y="31756347"/>
                </a:lnTo>
                <a:lnTo>
                  <a:pt x="13201648" y="31654747"/>
                </a:lnTo>
                <a:lnTo>
                  <a:pt x="13204824" y="31553147"/>
                </a:lnTo>
                <a:lnTo>
                  <a:pt x="13208000" y="31457899"/>
                </a:lnTo>
                <a:lnTo>
                  <a:pt x="13128624" y="31511875"/>
                </a:lnTo>
                <a:lnTo>
                  <a:pt x="13049248" y="31559499"/>
                </a:lnTo>
                <a:lnTo>
                  <a:pt x="12966700" y="31607123"/>
                </a:lnTo>
                <a:lnTo>
                  <a:pt x="12884152" y="31654747"/>
                </a:lnTo>
                <a:lnTo>
                  <a:pt x="12798424" y="31696023"/>
                </a:lnTo>
                <a:lnTo>
                  <a:pt x="12712700" y="31737299"/>
                </a:lnTo>
                <a:lnTo>
                  <a:pt x="12623800" y="31775399"/>
                </a:lnTo>
                <a:lnTo>
                  <a:pt x="12534900" y="31810323"/>
                </a:lnTo>
                <a:lnTo>
                  <a:pt x="12395200" y="31861123"/>
                </a:lnTo>
                <a:lnTo>
                  <a:pt x="12255500" y="31902399"/>
                </a:lnTo>
                <a:lnTo>
                  <a:pt x="12118976" y="31940499"/>
                </a:lnTo>
                <a:lnTo>
                  <a:pt x="11979276" y="31969075"/>
                </a:lnTo>
                <a:lnTo>
                  <a:pt x="11842752" y="31991299"/>
                </a:lnTo>
                <a:lnTo>
                  <a:pt x="11706224" y="32010347"/>
                </a:lnTo>
                <a:lnTo>
                  <a:pt x="11569700" y="32019875"/>
                </a:lnTo>
                <a:lnTo>
                  <a:pt x="11433176" y="32023047"/>
                </a:lnTo>
                <a:lnTo>
                  <a:pt x="11309352" y="32026223"/>
                </a:lnTo>
                <a:lnTo>
                  <a:pt x="11185524" y="32023047"/>
                </a:lnTo>
                <a:lnTo>
                  <a:pt x="11061700" y="32013523"/>
                </a:lnTo>
                <a:lnTo>
                  <a:pt x="10937876" y="32000823"/>
                </a:lnTo>
                <a:lnTo>
                  <a:pt x="10817224" y="31978599"/>
                </a:lnTo>
                <a:lnTo>
                  <a:pt x="10699752" y="31956375"/>
                </a:lnTo>
                <a:lnTo>
                  <a:pt x="10582276" y="31924623"/>
                </a:lnTo>
                <a:lnTo>
                  <a:pt x="10464800" y="31889699"/>
                </a:lnTo>
                <a:lnTo>
                  <a:pt x="10350500" y="31848423"/>
                </a:lnTo>
                <a:lnTo>
                  <a:pt x="10239376" y="31803975"/>
                </a:lnTo>
                <a:lnTo>
                  <a:pt x="10131424" y="31756347"/>
                </a:lnTo>
                <a:lnTo>
                  <a:pt x="10023476" y="31702375"/>
                </a:lnTo>
                <a:lnTo>
                  <a:pt x="9918700" y="31642047"/>
                </a:lnTo>
                <a:lnTo>
                  <a:pt x="9817100" y="31578547"/>
                </a:lnTo>
                <a:lnTo>
                  <a:pt x="9721848" y="31511875"/>
                </a:lnTo>
                <a:lnTo>
                  <a:pt x="9626600" y="31438847"/>
                </a:lnTo>
                <a:lnTo>
                  <a:pt x="9534524" y="31365823"/>
                </a:lnTo>
                <a:lnTo>
                  <a:pt x="9448800" y="31286447"/>
                </a:lnTo>
                <a:lnTo>
                  <a:pt x="9366248" y="31200723"/>
                </a:lnTo>
                <a:lnTo>
                  <a:pt x="9286876" y="31114999"/>
                </a:lnTo>
                <a:lnTo>
                  <a:pt x="9210676" y="31022923"/>
                </a:lnTo>
                <a:lnTo>
                  <a:pt x="9140824" y="30930847"/>
                </a:lnTo>
                <a:lnTo>
                  <a:pt x="9077324" y="30832423"/>
                </a:lnTo>
                <a:lnTo>
                  <a:pt x="9017000" y="30730823"/>
                </a:lnTo>
                <a:lnTo>
                  <a:pt x="8959848" y="30626047"/>
                </a:lnTo>
                <a:lnTo>
                  <a:pt x="8909048" y="30518099"/>
                </a:lnTo>
                <a:lnTo>
                  <a:pt x="8864600" y="30410147"/>
                </a:lnTo>
                <a:lnTo>
                  <a:pt x="8826500" y="30295847"/>
                </a:lnTo>
                <a:lnTo>
                  <a:pt x="8791576" y="30178375"/>
                </a:lnTo>
                <a:lnTo>
                  <a:pt x="8766176" y="30060899"/>
                </a:lnTo>
                <a:lnTo>
                  <a:pt x="8743952" y="29940247"/>
                </a:lnTo>
                <a:lnTo>
                  <a:pt x="8728076" y="29816423"/>
                </a:lnTo>
                <a:lnTo>
                  <a:pt x="8715376" y="29676723"/>
                </a:lnTo>
                <a:lnTo>
                  <a:pt x="8712200" y="29606875"/>
                </a:lnTo>
                <a:lnTo>
                  <a:pt x="8709024" y="29537023"/>
                </a:lnTo>
                <a:lnTo>
                  <a:pt x="8709024" y="29467175"/>
                </a:lnTo>
                <a:lnTo>
                  <a:pt x="8712200" y="29397323"/>
                </a:lnTo>
                <a:lnTo>
                  <a:pt x="8715376" y="29327475"/>
                </a:lnTo>
                <a:lnTo>
                  <a:pt x="8721724" y="29260799"/>
                </a:lnTo>
                <a:lnTo>
                  <a:pt x="8731248" y="29190947"/>
                </a:lnTo>
                <a:lnTo>
                  <a:pt x="8740776" y="29124275"/>
                </a:lnTo>
                <a:lnTo>
                  <a:pt x="8753476" y="29057599"/>
                </a:lnTo>
                <a:lnTo>
                  <a:pt x="8766176" y="28990923"/>
                </a:lnTo>
                <a:lnTo>
                  <a:pt x="8782048" y="28924247"/>
                </a:lnTo>
                <a:lnTo>
                  <a:pt x="8801100" y="28857575"/>
                </a:lnTo>
                <a:lnTo>
                  <a:pt x="8820152" y="28794075"/>
                </a:lnTo>
                <a:lnTo>
                  <a:pt x="8845552" y="28730575"/>
                </a:lnTo>
                <a:lnTo>
                  <a:pt x="8870952" y="28648023"/>
                </a:lnTo>
                <a:lnTo>
                  <a:pt x="8896352" y="28565475"/>
                </a:lnTo>
                <a:lnTo>
                  <a:pt x="8924924" y="28486099"/>
                </a:lnTo>
                <a:lnTo>
                  <a:pt x="8956676" y="28403547"/>
                </a:lnTo>
                <a:lnTo>
                  <a:pt x="9023352" y="28247975"/>
                </a:lnTo>
                <a:lnTo>
                  <a:pt x="9096376" y="28092399"/>
                </a:lnTo>
                <a:lnTo>
                  <a:pt x="9175752" y="27943175"/>
                </a:lnTo>
                <a:lnTo>
                  <a:pt x="9261476" y="27797123"/>
                </a:lnTo>
                <a:lnTo>
                  <a:pt x="9347200" y="27657423"/>
                </a:lnTo>
                <a:lnTo>
                  <a:pt x="9439276" y="27520899"/>
                </a:lnTo>
                <a:lnTo>
                  <a:pt x="9480552" y="27447875"/>
                </a:lnTo>
                <a:lnTo>
                  <a:pt x="9521824" y="27381199"/>
                </a:lnTo>
                <a:lnTo>
                  <a:pt x="9563100" y="27324047"/>
                </a:lnTo>
                <a:lnTo>
                  <a:pt x="9601200" y="27270075"/>
                </a:lnTo>
                <a:lnTo>
                  <a:pt x="9639300" y="27228799"/>
                </a:lnTo>
                <a:lnTo>
                  <a:pt x="9674224" y="27193875"/>
                </a:lnTo>
                <a:lnTo>
                  <a:pt x="9705976" y="27168475"/>
                </a:lnTo>
                <a:lnTo>
                  <a:pt x="9721848" y="27162123"/>
                </a:lnTo>
                <a:lnTo>
                  <a:pt x="9737724" y="27155775"/>
                </a:lnTo>
                <a:lnTo>
                  <a:pt x="9763124" y="27181175"/>
                </a:lnTo>
                <a:lnTo>
                  <a:pt x="9798048" y="27212923"/>
                </a:lnTo>
                <a:lnTo>
                  <a:pt x="9842500" y="27247847"/>
                </a:lnTo>
                <a:lnTo>
                  <a:pt x="9902824" y="27285947"/>
                </a:lnTo>
                <a:lnTo>
                  <a:pt x="9975848" y="27327223"/>
                </a:lnTo>
                <a:lnTo>
                  <a:pt x="10017124" y="27346275"/>
                </a:lnTo>
                <a:lnTo>
                  <a:pt x="10058400" y="27365323"/>
                </a:lnTo>
                <a:lnTo>
                  <a:pt x="10106024" y="27381199"/>
                </a:lnTo>
                <a:lnTo>
                  <a:pt x="10156824" y="27397075"/>
                </a:lnTo>
                <a:lnTo>
                  <a:pt x="10210800" y="27409775"/>
                </a:lnTo>
                <a:lnTo>
                  <a:pt x="10264776" y="27422475"/>
                </a:lnTo>
                <a:lnTo>
                  <a:pt x="10325100" y="27428823"/>
                </a:lnTo>
                <a:lnTo>
                  <a:pt x="10388600" y="27435175"/>
                </a:lnTo>
                <a:lnTo>
                  <a:pt x="10452100" y="27435175"/>
                </a:lnTo>
                <a:lnTo>
                  <a:pt x="10521952" y="27435175"/>
                </a:lnTo>
                <a:lnTo>
                  <a:pt x="10594976" y="27428823"/>
                </a:lnTo>
                <a:lnTo>
                  <a:pt x="10668000" y="27416123"/>
                </a:lnTo>
                <a:lnTo>
                  <a:pt x="10744200" y="27400247"/>
                </a:lnTo>
                <a:lnTo>
                  <a:pt x="10826752" y="27378023"/>
                </a:lnTo>
                <a:lnTo>
                  <a:pt x="10909300" y="27349447"/>
                </a:lnTo>
                <a:lnTo>
                  <a:pt x="10995024" y="27314523"/>
                </a:lnTo>
                <a:lnTo>
                  <a:pt x="11083924" y="27276423"/>
                </a:lnTo>
                <a:lnTo>
                  <a:pt x="11176000" y="27228799"/>
                </a:lnTo>
                <a:lnTo>
                  <a:pt x="11271248" y="27174823"/>
                </a:lnTo>
                <a:lnTo>
                  <a:pt x="11369676" y="27111323"/>
                </a:lnTo>
                <a:lnTo>
                  <a:pt x="11395076" y="27111323"/>
                </a:lnTo>
                <a:lnTo>
                  <a:pt x="11420476" y="27111323"/>
                </a:lnTo>
                <a:lnTo>
                  <a:pt x="11455400" y="27114499"/>
                </a:lnTo>
                <a:lnTo>
                  <a:pt x="11490324" y="27124023"/>
                </a:lnTo>
                <a:lnTo>
                  <a:pt x="11525248" y="27136723"/>
                </a:lnTo>
                <a:lnTo>
                  <a:pt x="11541124" y="27146247"/>
                </a:lnTo>
                <a:lnTo>
                  <a:pt x="11557000" y="27155775"/>
                </a:lnTo>
                <a:lnTo>
                  <a:pt x="11572876" y="27168475"/>
                </a:lnTo>
                <a:lnTo>
                  <a:pt x="11585576" y="27184347"/>
                </a:lnTo>
                <a:lnTo>
                  <a:pt x="11595100" y="27200223"/>
                </a:lnTo>
                <a:lnTo>
                  <a:pt x="11601448" y="27219275"/>
                </a:lnTo>
                <a:lnTo>
                  <a:pt x="11607800" y="27238323"/>
                </a:lnTo>
                <a:lnTo>
                  <a:pt x="11607800" y="27263723"/>
                </a:lnTo>
                <a:lnTo>
                  <a:pt x="11607800" y="27292299"/>
                </a:lnTo>
                <a:lnTo>
                  <a:pt x="11601448" y="27320875"/>
                </a:lnTo>
                <a:lnTo>
                  <a:pt x="11588752" y="27352623"/>
                </a:lnTo>
                <a:lnTo>
                  <a:pt x="11576048" y="27390723"/>
                </a:lnTo>
                <a:lnTo>
                  <a:pt x="11553824" y="27428823"/>
                </a:lnTo>
                <a:lnTo>
                  <a:pt x="11528424" y="27473275"/>
                </a:lnTo>
                <a:lnTo>
                  <a:pt x="11496676" y="27520899"/>
                </a:lnTo>
                <a:lnTo>
                  <a:pt x="11458576" y="27571699"/>
                </a:lnTo>
                <a:lnTo>
                  <a:pt x="11414124" y="27625675"/>
                </a:lnTo>
                <a:lnTo>
                  <a:pt x="11363324" y="27685999"/>
                </a:lnTo>
                <a:lnTo>
                  <a:pt x="11303000" y="27749499"/>
                </a:lnTo>
                <a:lnTo>
                  <a:pt x="11236324" y="27816175"/>
                </a:lnTo>
                <a:lnTo>
                  <a:pt x="11315700" y="27812999"/>
                </a:lnTo>
                <a:lnTo>
                  <a:pt x="11528424" y="27793947"/>
                </a:lnTo>
                <a:lnTo>
                  <a:pt x="11671300" y="27778075"/>
                </a:lnTo>
                <a:lnTo>
                  <a:pt x="11826876" y="27759023"/>
                </a:lnTo>
                <a:lnTo>
                  <a:pt x="11998324" y="27733623"/>
                </a:lnTo>
                <a:lnTo>
                  <a:pt x="12176124" y="27701875"/>
                </a:lnTo>
                <a:lnTo>
                  <a:pt x="12353924" y="27663775"/>
                </a:lnTo>
                <a:lnTo>
                  <a:pt x="12439648" y="27641547"/>
                </a:lnTo>
                <a:lnTo>
                  <a:pt x="12525376" y="27616147"/>
                </a:lnTo>
                <a:lnTo>
                  <a:pt x="12607924" y="27590747"/>
                </a:lnTo>
                <a:lnTo>
                  <a:pt x="12690476" y="27562175"/>
                </a:lnTo>
                <a:lnTo>
                  <a:pt x="12766676" y="27533599"/>
                </a:lnTo>
                <a:lnTo>
                  <a:pt x="12839700" y="27501847"/>
                </a:lnTo>
                <a:lnTo>
                  <a:pt x="12906376" y="27466923"/>
                </a:lnTo>
                <a:lnTo>
                  <a:pt x="12966700" y="27428823"/>
                </a:lnTo>
                <a:lnTo>
                  <a:pt x="13020676" y="27390723"/>
                </a:lnTo>
                <a:lnTo>
                  <a:pt x="13071476" y="27349447"/>
                </a:lnTo>
                <a:lnTo>
                  <a:pt x="13090524" y="27327223"/>
                </a:lnTo>
                <a:lnTo>
                  <a:pt x="13109576" y="27304999"/>
                </a:lnTo>
                <a:lnTo>
                  <a:pt x="13128624" y="27279599"/>
                </a:lnTo>
                <a:lnTo>
                  <a:pt x="13141324" y="27257375"/>
                </a:lnTo>
                <a:lnTo>
                  <a:pt x="13154024" y="27231975"/>
                </a:lnTo>
                <a:lnTo>
                  <a:pt x="13166724" y="27206575"/>
                </a:lnTo>
                <a:lnTo>
                  <a:pt x="13173076" y="27181175"/>
                </a:lnTo>
                <a:lnTo>
                  <a:pt x="13179424" y="27155775"/>
                </a:lnTo>
                <a:lnTo>
                  <a:pt x="12030076" y="27066875"/>
                </a:lnTo>
                <a:lnTo>
                  <a:pt x="12141200" y="27009723"/>
                </a:lnTo>
                <a:lnTo>
                  <a:pt x="12261848" y="26949399"/>
                </a:lnTo>
                <a:lnTo>
                  <a:pt x="12404724" y="26870023"/>
                </a:lnTo>
                <a:lnTo>
                  <a:pt x="12560300" y="26777947"/>
                </a:lnTo>
                <a:lnTo>
                  <a:pt x="12639676" y="26727147"/>
                </a:lnTo>
                <a:lnTo>
                  <a:pt x="12715876" y="26679523"/>
                </a:lnTo>
                <a:lnTo>
                  <a:pt x="12788900" y="26628723"/>
                </a:lnTo>
                <a:lnTo>
                  <a:pt x="12855576" y="26577923"/>
                </a:lnTo>
                <a:lnTo>
                  <a:pt x="12915900" y="26527123"/>
                </a:lnTo>
                <a:lnTo>
                  <a:pt x="12969876" y="26476323"/>
                </a:lnTo>
                <a:lnTo>
                  <a:pt x="13011152" y="26428699"/>
                </a:lnTo>
                <a:lnTo>
                  <a:pt x="13027024" y="26406475"/>
                </a:lnTo>
                <a:lnTo>
                  <a:pt x="13042900" y="26384247"/>
                </a:lnTo>
                <a:lnTo>
                  <a:pt x="13052424" y="26362023"/>
                </a:lnTo>
                <a:lnTo>
                  <a:pt x="13058776" y="26339799"/>
                </a:lnTo>
                <a:lnTo>
                  <a:pt x="13061952" y="26320747"/>
                </a:lnTo>
                <a:lnTo>
                  <a:pt x="13061952" y="26301699"/>
                </a:lnTo>
                <a:lnTo>
                  <a:pt x="13055600" y="26282647"/>
                </a:lnTo>
                <a:lnTo>
                  <a:pt x="13046076" y="26266775"/>
                </a:lnTo>
                <a:lnTo>
                  <a:pt x="13033376" y="26250899"/>
                </a:lnTo>
                <a:lnTo>
                  <a:pt x="13014324" y="26238199"/>
                </a:lnTo>
                <a:lnTo>
                  <a:pt x="12992100" y="26222323"/>
                </a:lnTo>
                <a:lnTo>
                  <a:pt x="12960352" y="26212799"/>
                </a:lnTo>
                <a:lnTo>
                  <a:pt x="12928600" y="26200099"/>
                </a:lnTo>
                <a:lnTo>
                  <a:pt x="12887324" y="26193747"/>
                </a:lnTo>
                <a:lnTo>
                  <a:pt x="12842876" y="26184223"/>
                </a:lnTo>
                <a:lnTo>
                  <a:pt x="12792076" y="26177875"/>
                </a:lnTo>
                <a:lnTo>
                  <a:pt x="12731752" y="26174699"/>
                </a:lnTo>
                <a:lnTo>
                  <a:pt x="12668248" y="26174699"/>
                </a:lnTo>
                <a:lnTo>
                  <a:pt x="12598400" y="26171523"/>
                </a:lnTo>
                <a:lnTo>
                  <a:pt x="12519024" y="26174699"/>
                </a:lnTo>
                <a:lnTo>
                  <a:pt x="12344400" y="26184223"/>
                </a:lnTo>
                <a:lnTo>
                  <a:pt x="12138024" y="26203275"/>
                </a:lnTo>
                <a:lnTo>
                  <a:pt x="11899900" y="26231847"/>
                </a:lnTo>
                <a:lnTo>
                  <a:pt x="11630024" y="26269947"/>
                </a:lnTo>
                <a:lnTo>
                  <a:pt x="11325224" y="26317575"/>
                </a:lnTo>
                <a:lnTo>
                  <a:pt x="11287124" y="26320747"/>
                </a:lnTo>
                <a:lnTo>
                  <a:pt x="11242676" y="26323923"/>
                </a:lnTo>
                <a:lnTo>
                  <a:pt x="11188700" y="26327099"/>
                </a:lnTo>
                <a:lnTo>
                  <a:pt x="11128376" y="26327099"/>
                </a:lnTo>
                <a:lnTo>
                  <a:pt x="11068048" y="26323923"/>
                </a:lnTo>
                <a:lnTo>
                  <a:pt x="11007724" y="26314399"/>
                </a:lnTo>
                <a:lnTo>
                  <a:pt x="10982324" y="26308047"/>
                </a:lnTo>
                <a:lnTo>
                  <a:pt x="10956924" y="26301699"/>
                </a:lnTo>
                <a:lnTo>
                  <a:pt x="10934700" y="26288999"/>
                </a:lnTo>
                <a:lnTo>
                  <a:pt x="10915648" y="26276299"/>
                </a:lnTo>
                <a:lnTo>
                  <a:pt x="10899776" y="26263599"/>
                </a:lnTo>
                <a:lnTo>
                  <a:pt x="10887076" y="26244547"/>
                </a:lnTo>
                <a:lnTo>
                  <a:pt x="10880724" y="26225499"/>
                </a:lnTo>
                <a:lnTo>
                  <a:pt x="10880724" y="26203275"/>
                </a:lnTo>
                <a:lnTo>
                  <a:pt x="10887076" y="26177875"/>
                </a:lnTo>
                <a:lnTo>
                  <a:pt x="10896600" y="26149299"/>
                </a:lnTo>
                <a:lnTo>
                  <a:pt x="10915648" y="26117547"/>
                </a:lnTo>
                <a:lnTo>
                  <a:pt x="10941048" y="26082623"/>
                </a:lnTo>
                <a:lnTo>
                  <a:pt x="10975976" y="26044523"/>
                </a:lnTo>
                <a:lnTo>
                  <a:pt x="11017248" y="26000075"/>
                </a:lnTo>
                <a:lnTo>
                  <a:pt x="11068048" y="25952447"/>
                </a:lnTo>
                <a:lnTo>
                  <a:pt x="11128376" y="25901647"/>
                </a:lnTo>
                <a:lnTo>
                  <a:pt x="11201400" y="25847675"/>
                </a:lnTo>
                <a:lnTo>
                  <a:pt x="11280776" y="25787347"/>
                </a:lnTo>
                <a:lnTo>
                  <a:pt x="11344276" y="25742899"/>
                </a:lnTo>
                <a:lnTo>
                  <a:pt x="11512552" y="25615899"/>
                </a:lnTo>
                <a:lnTo>
                  <a:pt x="11626848" y="25526999"/>
                </a:lnTo>
                <a:lnTo>
                  <a:pt x="11753848" y="25425399"/>
                </a:lnTo>
                <a:lnTo>
                  <a:pt x="11893552" y="25307923"/>
                </a:lnTo>
                <a:lnTo>
                  <a:pt x="12036424" y="25180923"/>
                </a:lnTo>
                <a:lnTo>
                  <a:pt x="12185648" y="25044399"/>
                </a:lnTo>
                <a:lnTo>
                  <a:pt x="12331700" y="24901523"/>
                </a:lnTo>
                <a:lnTo>
                  <a:pt x="12401552" y="24825323"/>
                </a:lnTo>
                <a:lnTo>
                  <a:pt x="12471400" y="24749123"/>
                </a:lnTo>
                <a:lnTo>
                  <a:pt x="12538076" y="24672923"/>
                </a:lnTo>
                <a:lnTo>
                  <a:pt x="12604752" y="24596723"/>
                </a:lnTo>
                <a:lnTo>
                  <a:pt x="12665076" y="24517347"/>
                </a:lnTo>
                <a:lnTo>
                  <a:pt x="12722224" y="24441147"/>
                </a:lnTo>
                <a:lnTo>
                  <a:pt x="12773024" y="24361775"/>
                </a:lnTo>
                <a:lnTo>
                  <a:pt x="12823824" y="24285575"/>
                </a:lnTo>
                <a:lnTo>
                  <a:pt x="12865100" y="24206199"/>
                </a:lnTo>
                <a:lnTo>
                  <a:pt x="12903200" y="24129999"/>
                </a:lnTo>
                <a:lnTo>
                  <a:pt x="12934952" y="24053799"/>
                </a:lnTo>
                <a:lnTo>
                  <a:pt x="12957176" y="23977599"/>
                </a:lnTo>
                <a:close/>
                <a:moveTo>
                  <a:pt x="5556248" y="971549"/>
                </a:moveTo>
                <a:lnTo>
                  <a:pt x="5676900" y="974724"/>
                </a:lnTo>
                <a:lnTo>
                  <a:pt x="5822952" y="981074"/>
                </a:lnTo>
                <a:lnTo>
                  <a:pt x="5902324" y="990599"/>
                </a:lnTo>
                <a:lnTo>
                  <a:pt x="5984876" y="1000124"/>
                </a:lnTo>
                <a:lnTo>
                  <a:pt x="6073776" y="1012824"/>
                </a:lnTo>
                <a:lnTo>
                  <a:pt x="6165848" y="1028699"/>
                </a:lnTo>
                <a:lnTo>
                  <a:pt x="6257924" y="1050924"/>
                </a:lnTo>
                <a:lnTo>
                  <a:pt x="6356352" y="1073149"/>
                </a:lnTo>
                <a:lnTo>
                  <a:pt x="6451600" y="1101724"/>
                </a:lnTo>
                <a:lnTo>
                  <a:pt x="6550024" y="1136649"/>
                </a:lnTo>
                <a:lnTo>
                  <a:pt x="6648448" y="1174749"/>
                </a:lnTo>
                <a:lnTo>
                  <a:pt x="6746876" y="1216024"/>
                </a:lnTo>
                <a:lnTo>
                  <a:pt x="6842124" y="1266824"/>
                </a:lnTo>
                <a:lnTo>
                  <a:pt x="6937376" y="1320799"/>
                </a:lnTo>
                <a:lnTo>
                  <a:pt x="7032624" y="1381124"/>
                </a:lnTo>
                <a:lnTo>
                  <a:pt x="7121524" y="1450974"/>
                </a:lnTo>
                <a:lnTo>
                  <a:pt x="7165976" y="1485899"/>
                </a:lnTo>
                <a:lnTo>
                  <a:pt x="7207248" y="1523999"/>
                </a:lnTo>
                <a:lnTo>
                  <a:pt x="7251700" y="1565274"/>
                </a:lnTo>
                <a:lnTo>
                  <a:pt x="7292976" y="1606549"/>
                </a:lnTo>
                <a:lnTo>
                  <a:pt x="7331076" y="1650999"/>
                </a:lnTo>
                <a:lnTo>
                  <a:pt x="7372352" y="1695449"/>
                </a:lnTo>
                <a:lnTo>
                  <a:pt x="7407276" y="1743074"/>
                </a:lnTo>
                <a:lnTo>
                  <a:pt x="7445376" y="1793874"/>
                </a:lnTo>
                <a:lnTo>
                  <a:pt x="7480300" y="1847849"/>
                </a:lnTo>
                <a:lnTo>
                  <a:pt x="7512048" y="1901824"/>
                </a:lnTo>
                <a:lnTo>
                  <a:pt x="7543800" y="1955799"/>
                </a:lnTo>
                <a:lnTo>
                  <a:pt x="7575552" y="2016124"/>
                </a:lnTo>
                <a:lnTo>
                  <a:pt x="7604124" y="2076449"/>
                </a:lnTo>
                <a:lnTo>
                  <a:pt x="7629524" y="2139949"/>
                </a:lnTo>
                <a:lnTo>
                  <a:pt x="7654924" y="2203448"/>
                </a:lnTo>
                <a:lnTo>
                  <a:pt x="7677152" y="2273299"/>
                </a:lnTo>
                <a:lnTo>
                  <a:pt x="7753352" y="2216149"/>
                </a:lnTo>
                <a:lnTo>
                  <a:pt x="7842248" y="2152649"/>
                </a:lnTo>
                <a:lnTo>
                  <a:pt x="7966076" y="2070099"/>
                </a:lnTo>
                <a:lnTo>
                  <a:pt x="8115300" y="1978024"/>
                </a:lnTo>
                <a:lnTo>
                  <a:pt x="8204200" y="1927224"/>
                </a:lnTo>
                <a:lnTo>
                  <a:pt x="8296276" y="1879599"/>
                </a:lnTo>
                <a:lnTo>
                  <a:pt x="8394700" y="1825624"/>
                </a:lnTo>
                <a:lnTo>
                  <a:pt x="8502648" y="1774824"/>
                </a:lnTo>
                <a:lnTo>
                  <a:pt x="8613776" y="1727199"/>
                </a:lnTo>
                <a:lnTo>
                  <a:pt x="8731248" y="1676399"/>
                </a:lnTo>
                <a:lnTo>
                  <a:pt x="8851900" y="1628774"/>
                </a:lnTo>
                <a:lnTo>
                  <a:pt x="8978900" y="1584324"/>
                </a:lnTo>
                <a:lnTo>
                  <a:pt x="9112248" y="1543049"/>
                </a:lnTo>
                <a:lnTo>
                  <a:pt x="9248776" y="1504949"/>
                </a:lnTo>
                <a:lnTo>
                  <a:pt x="9391648" y="1473199"/>
                </a:lnTo>
                <a:lnTo>
                  <a:pt x="9537700" y="1444624"/>
                </a:lnTo>
                <a:lnTo>
                  <a:pt x="9683752" y="1419224"/>
                </a:lnTo>
                <a:lnTo>
                  <a:pt x="9836152" y="1403349"/>
                </a:lnTo>
                <a:lnTo>
                  <a:pt x="9991724" y="1393824"/>
                </a:lnTo>
                <a:lnTo>
                  <a:pt x="10071100" y="1390649"/>
                </a:lnTo>
                <a:lnTo>
                  <a:pt x="10150476" y="1390649"/>
                </a:lnTo>
                <a:lnTo>
                  <a:pt x="10233024" y="1393824"/>
                </a:lnTo>
                <a:lnTo>
                  <a:pt x="10312400" y="1396999"/>
                </a:lnTo>
                <a:lnTo>
                  <a:pt x="10394952" y="1403349"/>
                </a:lnTo>
                <a:lnTo>
                  <a:pt x="10477500" y="1409699"/>
                </a:lnTo>
                <a:lnTo>
                  <a:pt x="10560048" y="1422399"/>
                </a:lnTo>
                <a:lnTo>
                  <a:pt x="10642600" y="1435099"/>
                </a:lnTo>
                <a:lnTo>
                  <a:pt x="10725152" y="1450974"/>
                </a:lnTo>
                <a:lnTo>
                  <a:pt x="10810876" y="1466849"/>
                </a:lnTo>
                <a:lnTo>
                  <a:pt x="10893424" y="1489074"/>
                </a:lnTo>
                <a:lnTo>
                  <a:pt x="10979152" y="1511299"/>
                </a:lnTo>
                <a:lnTo>
                  <a:pt x="11064876" y="1536699"/>
                </a:lnTo>
                <a:lnTo>
                  <a:pt x="11150600" y="1565274"/>
                </a:lnTo>
                <a:lnTo>
                  <a:pt x="11207752" y="1609724"/>
                </a:lnTo>
                <a:lnTo>
                  <a:pt x="11271248" y="1666874"/>
                </a:lnTo>
                <a:lnTo>
                  <a:pt x="11353800" y="1743074"/>
                </a:lnTo>
                <a:lnTo>
                  <a:pt x="11401424" y="1790699"/>
                </a:lnTo>
                <a:lnTo>
                  <a:pt x="11449048" y="1844674"/>
                </a:lnTo>
                <a:lnTo>
                  <a:pt x="11503024" y="1901824"/>
                </a:lnTo>
                <a:lnTo>
                  <a:pt x="11557000" y="1965324"/>
                </a:lnTo>
                <a:lnTo>
                  <a:pt x="11610976" y="2035174"/>
                </a:lnTo>
                <a:lnTo>
                  <a:pt x="11664952" y="2111374"/>
                </a:lnTo>
                <a:lnTo>
                  <a:pt x="11718924" y="2193924"/>
                </a:lnTo>
                <a:lnTo>
                  <a:pt x="11772900" y="2279648"/>
                </a:lnTo>
                <a:lnTo>
                  <a:pt x="11826876" y="2371724"/>
                </a:lnTo>
                <a:lnTo>
                  <a:pt x="11877676" y="2470149"/>
                </a:lnTo>
                <a:lnTo>
                  <a:pt x="11928476" y="2574924"/>
                </a:lnTo>
                <a:lnTo>
                  <a:pt x="11972924" y="2682874"/>
                </a:lnTo>
                <a:lnTo>
                  <a:pt x="12017376" y="2800349"/>
                </a:lnTo>
                <a:lnTo>
                  <a:pt x="12055476" y="2920999"/>
                </a:lnTo>
                <a:lnTo>
                  <a:pt x="12087224" y="3047999"/>
                </a:lnTo>
                <a:lnTo>
                  <a:pt x="12115800" y="3178174"/>
                </a:lnTo>
                <a:lnTo>
                  <a:pt x="12141200" y="3317874"/>
                </a:lnTo>
                <a:lnTo>
                  <a:pt x="12157076" y="3460749"/>
                </a:lnTo>
                <a:lnTo>
                  <a:pt x="12163424" y="3536949"/>
                </a:lnTo>
                <a:lnTo>
                  <a:pt x="12166600" y="3613149"/>
                </a:lnTo>
                <a:lnTo>
                  <a:pt x="12166600" y="3689349"/>
                </a:lnTo>
                <a:lnTo>
                  <a:pt x="12166600" y="3768724"/>
                </a:lnTo>
                <a:lnTo>
                  <a:pt x="12166600" y="3848099"/>
                </a:lnTo>
                <a:lnTo>
                  <a:pt x="12163424" y="3930649"/>
                </a:lnTo>
                <a:lnTo>
                  <a:pt x="12157076" y="4013199"/>
                </a:lnTo>
                <a:lnTo>
                  <a:pt x="12147552" y="4095748"/>
                </a:lnTo>
                <a:lnTo>
                  <a:pt x="12138024" y="4181474"/>
                </a:lnTo>
                <a:lnTo>
                  <a:pt x="12125324" y="4270374"/>
                </a:lnTo>
                <a:lnTo>
                  <a:pt x="12109448" y="4359274"/>
                </a:lnTo>
                <a:lnTo>
                  <a:pt x="12090400" y="4448174"/>
                </a:lnTo>
                <a:lnTo>
                  <a:pt x="12166600" y="4518024"/>
                </a:lnTo>
                <a:lnTo>
                  <a:pt x="12249152" y="4600574"/>
                </a:lnTo>
                <a:lnTo>
                  <a:pt x="12357100" y="4711699"/>
                </a:lnTo>
                <a:lnTo>
                  <a:pt x="12480924" y="4851399"/>
                </a:lnTo>
                <a:lnTo>
                  <a:pt x="12547600" y="4927599"/>
                </a:lnTo>
                <a:lnTo>
                  <a:pt x="12617448" y="5013324"/>
                </a:lnTo>
                <a:lnTo>
                  <a:pt x="12687300" y="5102224"/>
                </a:lnTo>
                <a:lnTo>
                  <a:pt x="12760324" y="5197474"/>
                </a:lnTo>
                <a:lnTo>
                  <a:pt x="12830176" y="5299074"/>
                </a:lnTo>
                <a:lnTo>
                  <a:pt x="12900024" y="5403849"/>
                </a:lnTo>
                <a:lnTo>
                  <a:pt x="12966700" y="5514974"/>
                </a:lnTo>
                <a:lnTo>
                  <a:pt x="13033376" y="5629274"/>
                </a:lnTo>
                <a:lnTo>
                  <a:pt x="13093700" y="5746749"/>
                </a:lnTo>
                <a:lnTo>
                  <a:pt x="13154024" y="5867399"/>
                </a:lnTo>
                <a:lnTo>
                  <a:pt x="13208000" y="5991224"/>
                </a:lnTo>
                <a:lnTo>
                  <a:pt x="13255624" y="6121399"/>
                </a:lnTo>
                <a:lnTo>
                  <a:pt x="13296900" y="6251574"/>
                </a:lnTo>
                <a:lnTo>
                  <a:pt x="13315952" y="6318249"/>
                </a:lnTo>
                <a:lnTo>
                  <a:pt x="13331824" y="6384924"/>
                </a:lnTo>
                <a:lnTo>
                  <a:pt x="13344524" y="6451599"/>
                </a:lnTo>
                <a:lnTo>
                  <a:pt x="13357224" y="6521449"/>
                </a:lnTo>
                <a:lnTo>
                  <a:pt x="13369924" y="6588124"/>
                </a:lnTo>
                <a:lnTo>
                  <a:pt x="13376276" y="6657974"/>
                </a:lnTo>
                <a:lnTo>
                  <a:pt x="13382624" y="6727824"/>
                </a:lnTo>
                <a:lnTo>
                  <a:pt x="13385800" y="6797674"/>
                </a:lnTo>
                <a:lnTo>
                  <a:pt x="13385800" y="6867524"/>
                </a:lnTo>
                <a:lnTo>
                  <a:pt x="13385800" y="6937374"/>
                </a:lnTo>
                <a:lnTo>
                  <a:pt x="13379448" y="7007224"/>
                </a:lnTo>
                <a:lnTo>
                  <a:pt x="13373100" y="7080249"/>
                </a:lnTo>
                <a:lnTo>
                  <a:pt x="13363576" y="7150099"/>
                </a:lnTo>
                <a:lnTo>
                  <a:pt x="13350876" y="7219949"/>
                </a:lnTo>
                <a:lnTo>
                  <a:pt x="13335000" y="7292974"/>
                </a:lnTo>
                <a:lnTo>
                  <a:pt x="13315952" y="7365999"/>
                </a:lnTo>
                <a:lnTo>
                  <a:pt x="13293724" y="7435849"/>
                </a:lnTo>
                <a:lnTo>
                  <a:pt x="13268324" y="7508874"/>
                </a:lnTo>
                <a:lnTo>
                  <a:pt x="13265152" y="7524749"/>
                </a:lnTo>
                <a:lnTo>
                  <a:pt x="13261976" y="7575549"/>
                </a:lnTo>
                <a:lnTo>
                  <a:pt x="13252448" y="7654924"/>
                </a:lnTo>
                <a:lnTo>
                  <a:pt x="13236576" y="7756524"/>
                </a:lnTo>
                <a:lnTo>
                  <a:pt x="13223876" y="7813674"/>
                </a:lnTo>
                <a:lnTo>
                  <a:pt x="13204824" y="7873999"/>
                </a:lnTo>
                <a:lnTo>
                  <a:pt x="13185776" y="7940674"/>
                </a:lnTo>
                <a:lnTo>
                  <a:pt x="13160376" y="8007349"/>
                </a:lnTo>
                <a:lnTo>
                  <a:pt x="13131800" y="8077199"/>
                </a:lnTo>
                <a:lnTo>
                  <a:pt x="13100048" y="8150223"/>
                </a:lnTo>
                <a:lnTo>
                  <a:pt x="13061952" y="8220074"/>
                </a:lnTo>
                <a:lnTo>
                  <a:pt x="13017500" y="8293099"/>
                </a:lnTo>
                <a:lnTo>
                  <a:pt x="12966700" y="8366124"/>
                </a:lnTo>
                <a:lnTo>
                  <a:pt x="12909552" y="8439149"/>
                </a:lnTo>
                <a:lnTo>
                  <a:pt x="12849224" y="8508999"/>
                </a:lnTo>
                <a:lnTo>
                  <a:pt x="12779376" y="8578849"/>
                </a:lnTo>
                <a:lnTo>
                  <a:pt x="12703176" y="8645523"/>
                </a:lnTo>
                <a:lnTo>
                  <a:pt x="12617448" y="8709024"/>
                </a:lnTo>
                <a:lnTo>
                  <a:pt x="12573000" y="8737599"/>
                </a:lnTo>
                <a:lnTo>
                  <a:pt x="12525376" y="8769349"/>
                </a:lnTo>
                <a:lnTo>
                  <a:pt x="12474576" y="8794749"/>
                </a:lnTo>
                <a:lnTo>
                  <a:pt x="12423776" y="8823323"/>
                </a:lnTo>
                <a:lnTo>
                  <a:pt x="12369800" y="8848724"/>
                </a:lnTo>
                <a:lnTo>
                  <a:pt x="12312648" y="8874123"/>
                </a:lnTo>
                <a:lnTo>
                  <a:pt x="12255500" y="8896349"/>
                </a:lnTo>
                <a:lnTo>
                  <a:pt x="12195176" y="8918574"/>
                </a:lnTo>
                <a:lnTo>
                  <a:pt x="12131676" y="8937623"/>
                </a:lnTo>
                <a:lnTo>
                  <a:pt x="12065000" y="8956674"/>
                </a:lnTo>
                <a:lnTo>
                  <a:pt x="11998324" y="8972549"/>
                </a:lnTo>
                <a:lnTo>
                  <a:pt x="11928476" y="8988424"/>
                </a:lnTo>
                <a:lnTo>
                  <a:pt x="11855448" y="9001124"/>
                </a:lnTo>
                <a:lnTo>
                  <a:pt x="11779248" y="9013823"/>
                </a:lnTo>
                <a:lnTo>
                  <a:pt x="11699876" y="9023349"/>
                </a:lnTo>
                <a:lnTo>
                  <a:pt x="11620500" y="9029699"/>
                </a:lnTo>
                <a:lnTo>
                  <a:pt x="11534776" y="9036048"/>
                </a:lnTo>
                <a:lnTo>
                  <a:pt x="11449048" y="9039223"/>
                </a:lnTo>
                <a:lnTo>
                  <a:pt x="11360152" y="9039223"/>
                </a:lnTo>
                <a:lnTo>
                  <a:pt x="11268076" y="9036048"/>
                </a:lnTo>
                <a:lnTo>
                  <a:pt x="11268076" y="9061449"/>
                </a:lnTo>
                <a:lnTo>
                  <a:pt x="11271248" y="9131299"/>
                </a:lnTo>
                <a:lnTo>
                  <a:pt x="11268076" y="9182098"/>
                </a:lnTo>
                <a:lnTo>
                  <a:pt x="11264900" y="9242424"/>
                </a:lnTo>
                <a:lnTo>
                  <a:pt x="11258552" y="9309099"/>
                </a:lnTo>
                <a:lnTo>
                  <a:pt x="11249024" y="9382123"/>
                </a:lnTo>
                <a:lnTo>
                  <a:pt x="11233152" y="9461499"/>
                </a:lnTo>
                <a:lnTo>
                  <a:pt x="11214100" y="9547223"/>
                </a:lnTo>
                <a:lnTo>
                  <a:pt x="11188700" y="9636123"/>
                </a:lnTo>
                <a:lnTo>
                  <a:pt x="11153776" y="9728198"/>
                </a:lnTo>
                <a:lnTo>
                  <a:pt x="11115676" y="9823449"/>
                </a:lnTo>
                <a:lnTo>
                  <a:pt x="11068048" y="9921873"/>
                </a:lnTo>
                <a:lnTo>
                  <a:pt x="11039476" y="9969499"/>
                </a:lnTo>
                <a:lnTo>
                  <a:pt x="11010900" y="10020298"/>
                </a:lnTo>
                <a:lnTo>
                  <a:pt x="10979152" y="10067923"/>
                </a:lnTo>
                <a:lnTo>
                  <a:pt x="10944224" y="10118724"/>
                </a:lnTo>
                <a:lnTo>
                  <a:pt x="10906124" y="10166348"/>
                </a:lnTo>
                <a:lnTo>
                  <a:pt x="10864848" y="10213973"/>
                </a:lnTo>
                <a:lnTo>
                  <a:pt x="10823576" y="10264774"/>
                </a:lnTo>
                <a:lnTo>
                  <a:pt x="10779124" y="10312398"/>
                </a:lnTo>
                <a:lnTo>
                  <a:pt x="10731500" y="10356849"/>
                </a:lnTo>
                <a:lnTo>
                  <a:pt x="10677524" y="10404474"/>
                </a:lnTo>
                <a:lnTo>
                  <a:pt x="10623552" y="10448924"/>
                </a:lnTo>
                <a:lnTo>
                  <a:pt x="10566400" y="10493373"/>
                </a:lnTo>
                <a:lnTo>
                  <a:pt x="10506076" y="10537823"/>
                </a:lnTo>
                <a:lnTo>
                  <a:pt x="10439400" y="10579099"/>
                </a:lnTo>
                <a:lnTo>
                  <a:pt x="10372724" y="10620373"/>
                </a:lnTo>
                <a:lnTo>
                  <a:pt x="10299700" y="10658473"/>
                </a:lnTo>
                <a:lnTo>
                  <a:pt x="10226676" y="10696574"/>
                </a:lnTo>
                <a:lnTo>
                  <a:pt x="10147300" y="10731499"/>
                </a:lnTo>
                <a:lnTo>
                  <a:pt x="10064752" y="10766423"/>
                </a:lnTo>
                <a:lnTo>
                  <a:pt x="9975848" y="10798173"/>
                </a:lnTo>
                <a:lnTo>
                  <a:pt x="9886952" y="10829923"/>
                </a:lnTo>
                <a:lnTo>
                  <a:pt x="9791700" y="10858499"/>
                </a:lnTo>
                <a:lnTo>
                  <a:pt x="9690100" y="10883899"/>
                </a:lnTo>
                <a:lnTo>
                  <a:pt x="9588500" y="10909299"/>
                </a:lnTo>
                <a:lnTo>
                  <a:pt x="9480552" y="10931523"/>
                </a:lnTo>
                <a:lnTo>
                  <a:pt x="9366248" y="10950574"/>
                </a:lnTo>
                <a:lnTo>
                  <a:pt x="9248776" y="10966449"/>
                </a:lnTo>
                <a:lnTo>
                  <a:pt x="9128124" y="10979149"/>
                </a:lnTo>
                <a:lnTo>
                  <a:pt x="9001124" y="10991849"/>
                </a:lnTo>
                <a:lnTo>
                  <a:pt x="8870952" y="10998199"/>
                </a:lnTo>
                <a:lnTo>
                  <a:pt x="8734424" y="11004549"/>
                </a:lnTo>
                <a:lnTo>
                  <a:pt x="8591552" y="11004549"/>
                </a:lnTo>
                <a:lnTo>
                  <a:pt x="8445500" y="11004549"/>
                </a:lnTo>
                <a:lnTo>
                  <a:pt x="8293100" y="10998199"/>
                </a:lnTo>
                <a:lnTo>
                  <a:pt x="8134352" y="10988674"/>
                </a:lnTo>
                <a:lnTo>
                  <a:pt x="7972424" y="10979149"/>
                </a:lnTo>
                <a:lnTo>
                  <a:pt x="7947024" y="10979149"/>
                </a:lnTo>
                <a:lnTo>
                  <a:pt x="7880352" y="10972799"/>
                </a:lnTo>
                <a:lnTo>
                  <a:pt x="7772400" y="10963273"/>
                </a:lnTo>
                <a:lnTo>
                  <a:pt x="7708900" y="10953749"/>
                </a:lnTo>
                <a:lnTo>
                  <a:pt x="7635876" y="10941049"/>
                </a:lnTo>
                <a:lnTo>
                  <a:pt x="7559676" y="10925173"/>
                </a:lnTo>
                <a:lnTo>
                  <a:pt x="7477124" y="10906123"/>
                </a:lnTo>
                <a:lnTo>
                  <a:pt x="7391400" y="10883899"/>
                </a:lnTo>
                <a:lnTo>
                  <a:pt x="7299324" y="10855323"/>
                </a:lnTo>
                <a:lnTo>
                  <a:pt x="7207248" y="10820399"/>
                </a:lnTo>
                <a:lnTo>
                  <a:pt x="7112000" y="10782299"/>
                </a:lnTo>
                <a:lnTo>
                  <a:pt x="7016752" y="10734674"/>
                </a:lnTo>
                <a:lnTo>
                  <a:pt x="6921500" y="10683873"/>
                </a:lnTo>
                <a:lnTo>
                  <a:pt x="6826248" y="10626724"/>
                </a:lnTo>
                <a:lnTo>
                  <a:pt x="6734176" y="10560049"/>
                </a:lnTo>
                <a:lnTo>
                  <a:pt x="6689724" y="10525124"/>
                </a:lnTo>
                <a:lnTo>
                  <a:pt x="6642100" y="10487024"/>
                </a:lnTo>
                <a:lnTo>
                  <a:pt x="6600824" y="10445749"/>
                </a:lnTo>
                <a:lnTo>
                  <a:pt x="6556376" y="10404474"/>
                </a:lnTo>
                <a:lnTo>
                  <a:pt x="6515100" y="10360023"/>
                </a:lnTo>
                <a:lnTo>
                  <a:pt x="6473824" y="10312398"/>
                </a:lnTo>
                <a:lnTo>
                  <a:pt x="6435724" y="10264774"/>
                </a:lnTo>
                <a:lnTo>
                  <a:pt x="6397624" y="10213973"/>
                </a:lnTo>
                <a:lnTo>
                  <a:pt x="6359524" y="10159999"/>
                </a:lnTo>
                <a:lnTo>
                  <a:pt x="6324600" y="10106023"/>
                </a:lnTo>
                <a:lnTo>
                  <a:pt x="6292848" y="10045699"/>
                </a:lnTo>
                <a:lnTo>
                  <a:pt x="6261100" y="9985373"/>
                </a:lnTo>
                <a:lnTo>
                  <a:pt x="6229352" y="9921873"/>
                </a:lnTo>
                <a:lnTo>
                  <a:pt x="6203952" y="9855199"/>
                </a:lnTo>
                <a:lnTo>
                  <a:pt x="6178552" y="9788524"/>
                </a:lnTo>
                <a:lnTo>
                  <a:pt x="6156324" y="9715499"/>
                </a:lnTo>
                <a:lnTo>
                  <a:pt x="6134100" y="9642474"/>
                </a:lnTo>
                <a:lnTo>
                  <a:pt x="6115048" y="9566273"/>
                </a:lnTo>
                <a:lnTo>
                  <a:pt x="6099176" y="9483723"/>
                </a:lnTo>
                <a:lnTo>
                  <a:pt x="6086476" y="9401173"/>
                </a:lnTo>
                <a:lnTo>
                  <a:pt x="6076952" y="9315449"/>
                </a:lnTo>
                <a:lnTo>
                  <a:pt x="6067424" y="9226549"/>
                </a:lnTo>
                <a:lnTo>
                  <a:pt x="6064248" y="9134474"/>
                </a:lnTo>
                <a:lnTo>
                  <a:pt x="6064248" y="9039223"/>
                </a:lnTo>
                <a:lnTo>
                  <a:pt x="6064248" y="8940799"/>
                </a:lnTo>
                <a:lnTo>
                  <a:pt x="6070600" y="8839199"/>
                </a:lnTo>
                <a:lnTo>
                  <a:pt x="6076952" y="8734424"/>
                </a:lnTo>
                <a:lnTo>
                  <a:pt x="6089648" y="8626474"/>
                </a:lnTo>
                <a:lnTo>
                  <a:pt x="6124576" y="8639173"/>
                </a:lnTo>
                <a:lnTo>
                  <a:pt x="6226176" y="8674098"/>
                </a:lnTo>
                <a:lnTo>
                  <a:pt x="6381752" y="8724899"/>
                </a:lnTo>
                <a:lnTo>
                  <a:pt x="6477000" y="8753473"/>
                </a:lnTo>
                <a:lnTo>
                  <a:pt x="6584952" y="8782048"/>
                </a:lnTo>
                <a:lnTo>
                  <a:pt x="6699248" y="8807449"/>
                </a:lnTo>
                <a:lnTo>
                  <a:pt x="6823076" y="8832849"/>
                </a:lnTo>
                <a:lnTo>
                  <a:pt x="6950076" y="8858248"/>
                </a:lnTo>
                <a:lnTo>
                  <a:pt x="7086600" y="8877299"/>
                </a:lnTo>
                <a:lnTo>
                  <a:pt x="7226300" y="8889998"/>
                </a:lnTo>
                <a:lnTo>
                  <a:pt x="7366000" y="8899523"/>
                </a:lnTo>
                <a:lnTo>
                  <a:pt x="7512048" y="8902699"/>
                </a:lnTo>
                <a:lnTo>
                  <a:pt x="7585076" y="8902699"/>
                </a:lnTo>
                <a:lnTo>
                  <a:pt x="7654924" y="8896349"/>
                </a:lnTo>
                <a:lnTo>
                  <a:pt x="7727952" y="8889998"/>
                </a:lnTo>
                <a:lnTo>
                  <a:pt x="7800976" y="8883649"/>
                </a:lnTo>
                <a:lnTo>
                  <a:pt x="7870824" y="8870949"/>
                </a:lnTo>
                <a:lnTo>
                  <a:pt x="7943848" y="8858248"/>
                </a:lnTo>
                <a:lnTo>
                  <a:pt x="8013700" y="8842374"/>
                </a:lnTo>
                <a:lnTo>
                  <a:pt x="8083552" y="8823323"/>
                </a:lnTo>
                <a:lnTo>
                  <a:pt x="8150224" y="8801099"/>
                </a:lnTo>
                <a:lnTo>
                  <a:pt x="8220076" y="8778874"/>
                </a:lnTo>
                <a:lnTo>
                  <a:pt x="8283576" y="8750299"/>
                </a:lnTo>
                <a:lnTo>
                  <a:pt x="8350248" y="8718549"/>
                </a:lnTo>
                <a:lnTo>
                  <a:pt x="8410576" y="8683623"/>
                </a:lnTo>
                <a:lnTo>
                  <a:pt x="8474076" y="8645523"/>
                </a:lnTo>
                <a:lnTo>
                  <a:pt x="8531224" y="8601074"/>
                </a:lnTo>
                <a:lnTo>
                  <a:pt x="8588376" y="8556624"/>
                </a:lnTo>
                <a:lnTo>
                  <a:pt x="8642352" y="8505823"/>
                </a:lnTo>
                <a:lnTo>
                  <a:pt x="8696324" y="8451849"/>
                </a:lnTo>
                <a:lnTo>
                  <a:pt x="8747124" y="8394699"/>
                </a:lnTo>
                <a:lnTo>
                  <a:pt x="8794752" y="8331199"/>
                </a:lnTo>
                <a:lnTo>
                  <a:pt x="8839200" y="8261349"/>
                </a:lnTo>
                <a:lnTo>
                  <a:pt x="8880476" y="8191499"/>
                </a:lnTo>
                <a:lnTo>
                  <a:pt x="8918576" y="8115299"/>
                </a:lnTo>
                <a:lnTo>
                  <a:pt x="8953500" y="8032749"/>
                </a:lnTo>
                <a:lnTo>
                  <a:pt x="8985248" y="7947024"/>
                </a:lnTo>
                <a:lnTo>
                  <a:pt x="9010648" y="7854949"/>
                </a:lnTo>
                <a:lnTo>
                  <a:pt x="9036048" y="7756524"/>
                </a:lnTo>
                <a:lnTo>
                  <a:pt x="9058276" y="7654924"/>
                </a:lnTo>
                <a:lnTo>
                  <a:pt x="9074152" y="7546974"/>
                </a:lnTo>
                <a:lnTo>
                  <a:pt x="9086848" y="7432674"/>
                </a:lnTo>
                <a:lnTo>
                  <a:pt x="9093200" y="7312024"/>
                </a:lnTo>
                <a:lnTo>
                  <a:pt x="9096376" y="7188199"/>
                </a:lnTo>
                <a:lnTo>
                  <a:pt x="9096376" y="7058024"/>
                </a:lnTo>
                <a:lnTo>
                  <a:pt x="9090024" y="6918324"/>
                </a:lnTo>
                <a:lnTo>
                  <a:pt x="9083676" y="6892924"/>
                </a:lnTo>
                <a:lnTo>
                  <a:pt x="9064624" y="6823074"/>
                </a:lnTo>
                <a:lnTo>
                  <a:pt x="9032876" y="6708774"/>
                </a:lnTo>
                <a:lnTo>
                  <a:pt x="8985248" y="6565899"/>
                </a:lnTo>
                <a:lnTo>
                  <a:pt x="8953500" y="6486524"/>
                </a:lnTo>
                <a:lnTo>
                  <a:pt x="8915400" y="6397624"/>
                </a:lnTo>
                <a:lnTo>
                  <a:pt x="8877300" y="6305549"/>
                </a:lnTo>
                <a:lnTo>
                  <a:pt x="8829676" y="6213474"/>
                </a:lnTo>
                <a:lnTo>
                  <a:pt x="8778876" y="6115049"/>
                </a:lnTo>
                <a:lnTo>
                  <a:pt x="8721724" y="6016624"/>
                </a:lnTo>
                <a:lnTo>
                  <a:pt x="8658224" y="5915024"/>
                </a:lnTo>
                <a:lnTo>
                  <a:pt x="8591552" y="5816599"/>
                </a:lnTo>
                <a:lnTo>
                  <a:pt x="8515352" y="5718174"/>
                </a:lnTo>
                <a:lnTo>
                  <a:pt x="8432800" y="5619749"/>
                </a:lnTo>
                <a:lnTo>
                  <a:pt x="8347076" y="5527674"/>
                </a:lnTo>
                <a:lnTo>
                  <a:pt x="8299448" y="5483224"/>
                </a:lnTo>
                <a:lnTo>
                  <a:pt x="8251824" y="5438774"/>
                </a:lnTo>
                <a:lnTo>
                  <a:pt x="8201024" y="5394324"/>
                </a:lnTo>
                <a:lnTo>
                  <a:pt x="8150224" y="5353049"/>
                </a:lnTo>
                <a:lnTo>
                  <a:pt x="8096248" y="5311774"/>
                </a:lnTo>
                <a:lnTo>
                  <a:pt x="8042276" y="5273674"/>
                </a:lnTo>
                <a:lnTo>
                  <a:pt x="7981952" y="5235574"/>
                </a:lnTo>
                <a:lnTo>
                  <a:pt x="7924800" y="5197474"/>
                </a:lnTo>
                <a:lnTo>
                  <a:pt x="7864476" y="5165724"/>
                </a:lnTo>
                <a:lnTo>
                  <a:pt x="7800976" y="5133974"/>
                </a:lnTo>
                <a:lnTo>
                  <a:pt x="7734300" y="5102224"/>
                </a:lnTo>
                <a:lnTo>
                  <a:pt x="7667624" y="5073649"/>
                </a:lnTo>
                <a:lnTo>
                  <a:pt x="7597776" y="5048249"/>
                </a:lnTo>
                <a:lnTo>
                  <a:pt x="7527924" y="5026024"/>
                </a:lnTo>
                <a:lnTo>
                  <a:pt x="7454900" y="5006974"/>
                </a:lnTo>
                <a:lnTo>
                  <a:pt x="7378700" y="4987923"/>
                </a:lnTo>
                <a:lnTo>
                  <a:pt x="7302500" y="4972049"/>
                </a:lnTo>
                <a:lnTo>
                  <a:pt x="7219952" y="4959349"/>
                </a:lnTo>
                <a:lnTo>
                  <a:pt x="7140576" y="4949824"/>
                </a:lnTo>
                <a:lnTo>
                  <a:pt x="7054848" y="4943474"/>
                </a:lnTo>
                <a:lnTo>
                  <a:pt x="6969124" y="4940299"/>
                </a:lnTo>
                <a:lnTo>
                  <a:pt x="6880224" y="4943474"/>
                </a:lnTo>
                <a:lnTo>
                  <a:pt x="6788152" y="4946649"/>
                </a:lnTo>
                <a:lnTo>
                  <a:pt x="6696076" y="4952999"/>
                </a:lnTo>
                <a:lnTo>
                  <a:pt x="6600824" y="4962524"/>
                </a:lnTo>
                <a:lnTo>
                  <a:pt x="6502400" y="4978399"/>
                </a:lnTo>
                <a:lnTo>
                  <a:pt x="6470648" y="4984749"/>
                </a:lnTo>
                <a:lnTo>
                  <a:pt x="6378576" y="5006974"/>
                </a:lnTo>
                <a:lnTo>
                  <a:pt x="6238876" y="5045074"/>
                </a:lnTo>
                <a:lnTo>
                  <a:pt x="6153152" y="5070474"/>
                </a:lnTo>
                <a:lnTo>
                  <a:pt x="6054724" y="5102224"/>
                </a:lnTo>
                <a:lnTo>
                  <a:pt x="5953124" y="5137149"/>
                </a:lnTo>
                <a:lnTo>
                  <a:pt x="5842000" y="5181599"/>
                </a:lnTo>
                <a:lnTo>
                  <a:pt x="5727700" y="5229224"/>
                </a:lnTo>
                <a:lnTo>
                  <a:pt x="5607048" y="5283199"/>
                </a:lnTo>
                <a:lnTo>
                  <a:pt x="5480048" y="5343524"/>
                </a:lnTo>
                <a:lnTo>
                  <a:pt x="5353048" y="5410199"/>
                </a:lnTo>
                <a:lnTo>
                  <a:pt x="5226048" y="5486399"/>
                </a:lnTo>
                <a:lnTo>
                  <a:pt x="5099048" y="5565774"/>
                </a:lnTo>
                <a:lnTo>
                  <a:pt x="4968876" y="5654674"/>
                </a:lnTo>
                <a:lnTo>
                  <a:pt x="4905376" y="5702299"/>
                </a:lnTo>
                <a:lnTo>
                  <a:pt x="4845048" y="5753099"/>
                </a:lnTo>
                <a:lnTo>
                  <a:pt x="4781552" y="5803899"/>
                </a:lnTo>
                <a:lnTo>
                  <a:pt x="4721224" y="5857874"/>
                </a:lnTo>
                <a:lnTo>
                  <a:pt x="4660900" y="5915024"/>
                </a:lnTo>
                <a:lnTo>
                  <a:pt x="4603752" y="5972174"/>
                </a:lnTo>
                <a:lnTo>
                  <a:pt x="4546600" y="6032499"/>
                </a:lnTo>
                <a:lnTo>
                  <a:pt x="4489448" y="6095999"/>
                </a:lnTo>
                <a:lnTo>
                  <a:pt x="4435476" y="6159499"/>
                </a:lnTo>
                <a:lnTo>
                  <a:pt x="4384676" y="6226174"/>
                </a:lnTo>
                <a:lnTo>
                  <a:pt x="4333876" y="6296024"/>
                </a:lnTo>
                <a:lnTo>
                  <a:pt x="4283076" y="6365874"/>
                </a:lnTo>
                <a:lnTo>
                  <a:pt x="4238624" y="6442074"/>
                </a:lnTo>
                <a:lnTo>
                  <a:pt x="4194176" y="6518274"/>
                </a:lnTo>
                <a:lnTo>
                  <a:pt x="4152900" y="6594474"/>
                </a:lnTo>
                <a:lnTo>
                  <a:pt x="4114800" y="6677024"/>
                </a:lnTo>
                <a:lnTo>
                  <a:pt x="4076700" y="6759574"/>
                </a:lnTo>
                <a:lnTo>
                  <a:pt x="4044952" y="6848474"/>
                </a:lnTo>
                <a:lnTo>
                  <a:pt x="4013200" y="6937374"/>
                </a:lnTo>
                <a:lnTo>
                  <a:pt x="3984624" y="7026274"/>
                </a:lnTo>
                <a:lnTo>
                  <a:pt x="3962400" y="7121524"/>
                </a:lnTo>
                <a:lnTo>
                  <a:pt x="3940176" y="7219949"/>
                </a:lnTo>
                <a:lnTo>
                  <a:pt x="3924300" y="7318374"/>
                </a:lnTo>
                <a:lnTo>
                  <a:pt x="3908424" y="7419974"/>
                </a:lnTo>
                <a:lnTo>
                  <a:pt x="3898900" y="7527924"/>
                </a:lnTo>
                <a:lnTo>
                  <a:pt x="3895724" y="7635874"/>
                </a:lnTo>
                <a:lnTo>
                  <a:pt x="3892552" y="7746999"/>
                </a:lnTo>
                <a:lnTo>
                  <a:pt x="3895724" y="7858123"/>
                </a:lnTo>
                <a:lnTo>
                  <a:pt x="3902076" y="7975599"/>
                </a:lnTo>
                <a:lnTo>
                  <a:pt x="3914776" y="8096249"/>
                </a:lnTo>
                <a:lnTo>
                  <a:pt x="3905248" y="8121649"/>
                </a:lnTo>
                <a:lnTo>
                  <a:pt x="3886200" y="8194674"/>
                </a:lnTo>
                <a:lnTo>
                  <a:pt x="3876676" y="8248649"/>
                </a:lnTo>
                <a:lnTo>
                  <a:pt x="3863976" y="8312149"/>
                </a:lnTo>
                <a:lnTo>
                  <a:pt x="3854448" y="8385174"/>
                </a:lnTo>
                <a:lnTo>
                  <a:pt x="3844924" y="8467723"/>
                </a:lnTo>
                <a:lnTo>
                  <a:pt x="3838576" y="8559799"/>
                </a:lnTo>
                <a:lnTo>
                  <a:pt x="3835400" y="8661399"/>
                </a:lnTo>
                <a:lnTo>
                  <a:pt x="3835400" y="8769349"/>
                </a:lnTo>
                <a:lnTo>
                  <a:pt x="3841752" y="8883649"/>
                </a:lnTo>
                <a:lnTo>
                  <a:pt x="3854448" y="9004298"/>
                </a:lnTo>
                <a:lnTo>
                  <a:pt x="3873500" y="9134474"/>
                </a:lnTo>
                <a:lnTo>
                  <a:pt x="3898900" y="9267823"/>
                </a:lnTo>
                <a:lnTo>
                  <a:pt x="3917952" y="9334499"/>
                </a:lnTo>
                <a:lnTo>
                  <a:pt x="3937000" y="9404348"/>
                </a:lnTo>
                <a:lnTo>
                  <a:pt x="3956048" y="9474198"/>
                </a:lnTo>
                <a:lnTo>
                  <a:pt x="3981448" y="9547223"/>
                </a:lnTo>
                <a:lnTo>
                  <a:pt x="4006848" y="9620248"/>
                </a:lnTo>
                <a:lnTo>
                  <a:pt x="4035424" y="9693273"/>
                </a:lnTo>
                <a:lnTo>
                  <a:pt x="4067176" y="9769473"/>
                </a:lnTo>
                <a:lnTo>
                  <a:pt x="4102100" y="9845673"/>
                </a:lnTo>
                <a:lnTo>
                  <a:pt x="4140200" y="9921873"/>
                </a:lnTo>
                <a:lnTo>
                  <a:pt x="4181476" y="9998073"/>
                </a:lnTo>
                <a:lnTo>
                  <a:pt x="4225924" y="10074273"/>
                </a:lnTo>
                <a:lnTo>
                  <a:pt x="4273552" y="10153649"/>
                </a:lnTo>
                <a:lnTo>
                  <a:pt x="4324352" y="10229849"/>
                </a:lnTo>
                <a:lnTo>
                  <a:pt x="4378324" y="10309224"/>
                </a:lnTo>
                <a:lnTo>
                  <a:pt x="4435476" y="10388599"/>
                </a:lnTo>
                <a:lnTo>
                  <a:pt x="4498976" y="10467973"/>
                </a:lnTo>
                <a:lnTo>
                  <a:pt x="4562476" y="10547349"/>
                </a:lnTo>
                <a:lnTo>
                  <a:pt x="4632324" y="10626724"/>
                </a:lnTo>
                <a:lnTo>
                  <a:pt x="4708524" y="10706099"/>
                </a:lnTo>
                <a:lnTo>
                  <a:pt x="4784724" y="10785473"/>
                </a:lnTo>
                <a:lnTo>
                  <a:pt x="4867276" y="10864849"/>
                </a:lnTo>
                <a:lnTo>
                  <a:pt x="4956176" y="10944223"/>
                </a:lnTo>
                <a:lnTo>
                  <a:pt x="5045076" y="11023599"/>
                </a:lnTo>
                <a:lnTo>
                  <a:pt x="5143500" y="11102973"/>
                </a:lnTo>
                <a:lnTo>
                  <a:pt x="5241924" y="11182349"/>
                </a:lnTo>
                <a:lnTo>
                  <a:pt x="5349876" y="11258549"/>
                </a:lnTo>
                <a:lnTo>
                  <a:pt x="5461000" y="11337923"/>
                </a:lnTo>
                <a:lnTo>
                  <a:pt x="5575300" y="11414123"/>
                </a:lnTo>
                <a:lnTo>
                  <a:pt x="5695952" y="11490323"/>
                </a:lnTo>
                <a:lnTo>
                  <a:pt x="5822952" y="11566523"/>
                </a:lnTo>
                <a:lnTo>
                  <a:pt x="5956300" y="11642724"/>
                </a:lnTo>
                <a:lnTo>
                  <a:pt x="6092824" y="11715749"/>
                </a:lnTo>
                <a:lnTo>
                  <a:pt x="6235700" y="11788774"/>
                </a:lnTo>
                <a:lnTo>
                  <a:pt x="6384924" y="11861799"/>
                </a:lnTo>
                <a:lnTo>
                  <a:pt x="6403976" y="11874499"/>
                </a:lnTo>
                <a:lnTo>
                  <a:pt x="6467476" y="11915773"/>
                </a:lnTo>
                <a:lnTo>
                  <a:pt x="6515100" y="11941173"/>
                </a:lnTo>
                <a:lnTo>
                  <a:pt x="6572248" y="11972924"/>
                </a:lnTo>
                <a:lnTo>
                  <a:pt x="6642100" y="12004674"/>
                </a:lnTo>
                <a:lnTo>
                  <a:pt x="6721476" y="12039599"/>
                </a:lnTo>
                <a:lnTo>
                  <a:pt x="6816724" y="12074523"/>
                </a:lnTo>
                <a:lnTo>
                  <a:pt x="6921500" y="12112623"/>
                </a:lnTo>
                <a:lnTo>
                  <a:pt x="7035800" y="12147549"/>
                </a:lnTo>
                <a:lnTo>
                  <a:pt x="7165976" y="12179299"/>
                </a:lnTo>
                <a:lnTo>
                  <a:pt x="7308848" y="12211049"/>
                </a:lnTo>
                <a:lnTo>
                  <a:pt x="7461248" y="12239623"/>
                </a:lnTo>
                <a:lnTo>
                  <a:pt x="7629524" y="12261849"/>
                </a:lnTo>
                <a:lnTo>
                  <a:pt x="7810500" y="12280899"/>
                </a:lnTo>
                <a:lnTo>
                  <a:pt x="8004176" y="12290423"/>
                </a:lnTo>
                <a:lnTo>
                  <a:pt x="8105776" y="12296774"/>
                </a:lnTo>
                <a:lnTo>
                  <a:pt x="8213724" y="12296774"/>
                </a:lnTo>
                <a:lnTo>
                  <a:pt x="8321676" y="12296774"/>
                </a:lnTo>
                <a:lnTo>
                  <a:pt x="8435976" y="12293599"/>
                </a:lnTo>
                <a:lnTo>
                  <a:pt x="8550276" y="12290423"/>
                </a:lnTo>
                <a:lnTo>
                  <a:pt x="8670924" y="12284073"/>
                </a:lnTo>
                <a:lnTo>
                  <a:pt x="8794752" y="12274549"/>
                </a:lnTo>
                <a:lnTo>
                  <a:pt x="8921752" y="12261849"/>
                </a:lnTo>
                <a:lnTo>
                  <a:pt x="9051924" y="12249149"/>
                </a:lnTo>
                <a:lnTo>
                  <a:pt x="9185276" y="12230099"/>
                </a:lnTo>
                <a:lnTo>
                  <a:pt x="9324976" y="12211049"/>
                </a:lnTo>
                <a:lnTo>
                  <a:pt x="9464676" y="12188824"/>
                </a:lnTo>
                <a:lnTo>
                  <a:pt x="9610724" y="12163423"/>
                </a:lnTo>
                <a:lnTo>
                  <a:pt x="9759952" y="12134849"/>
                </a:lnTo>
                <a:lnTo>
                  <a:pt x="9912352" y="12103099"/>
                </a:lnTo>
                <a:lnTo>
                  <a:pt x="10067924" y="12064999"/>
                </a:lnTo>
                <a:lnTo>
                  <a:pt x="10229848" y="12026899"/>
                </a:lnTo>
                <a:lnTo>
                  <a:pt x="10394952" y="11985623"/>
                </a:lnTo>
                <a:lnTo>
                  <a:pt x="10563224" y="11937999"/>
                </a:lnTo>
                <a:lnTo>
                  <a:pt x="10734676" y="11887199"/>
                </a:lnTo>
                <a:lnTo>
                  <a:pt x="10909300" y="11833223"/>
                </a:lnTo>
                <a:lnTo>
                  <a:pt x="11090276" y="11776073"/>
                </a:lnTo>
                <a:lnTo>
                  <a:pt x="11274424" y="11715749"/>
                </a:lnTo>
                <a:lnTo>
                  <a:pt x="11461752" y="11649073"/>
                </a:lnTo>
                <a:lnTo>
                  <a:pt x="11655424" y="11576049"/>
                </a:lnTo>
                <a:lnTo>
                  <a:pt x="11852276" y="11503023"/>
                </a:lnTo>
                <a:lnTo>
                  <a:pt x="12052300" y="11423649"/>
                </a:lnTo>
                <a:lnTo>
                  <a:pt x="12255500" y="11337923"/>
                </a:lnTo>
                <a:lnTo>
                  <a:pt x="12465048" y="11249023"/>
                </a:lnTo>
                <a:lnTo>
                  <a:pt x="12677776" y="11153773"/>
                </a:lnTo>
                <a:lnTo>
                  <a:pt x="12649200" y="11207749"/>
                </a:lnTo>
                <a:lnTo>
                  <a:pt x="12560300" y="11356973"/>
                </a:lnTo>
                <a:lnTo>
                  <a:pt x="12493624" y="11461749"/>
                </a:lnTo>
                <a:lnTo>
                  <a:pt x="12414248" y="11582399"/>
                </a:lnTo>
                <a:lnTo>
                  <a:pt x="12319000" y="11722099"/>
                </a:lnTo>
                <a:lnTo>
                  <a:pt x="12207876" y="11871323"/>
                </a:lnTo>
                <a:lnTo>
                  <a:pt x="12084048" y="12036423"/>
                </a:lnTo>
                <a:lnTo>
                  <a:pt x="11947524" y="12207873"/>
                </a:lnTo>
                <a:lnTo>
                  <a:pt x="11795124" y="12388849"/>
                </a:lnTo>
                <a:lnTo>
                  <a:pt x="11712576" y="12480924"/>
                </a:lnTo>
                <a:lnTo>
                  <a:pt x="11626848" y="12572999"/>
                </a:lnTo>
                <a:lnTo>
                  <a:pt x="11537952" y="12665073"/>
                </a:lnTo>
                <a:lnTo>
                  <a:pt x="11445876" y="12760323"/>
                </a:lnTo>
                <a:lnTo>
                  <a:pt x="11350624" y="12855573"/>
                </a:lnTo>
                <a:lnTo>
                  <a:pt x="11252200" y="12950824"/>
                </a:lnTo>
                <a:lnTo>
                  <a:pt x="11147424" y="13046073"/>
                </a:lnTo>
                <a:lnTo>
                  <a:pt x="11042648" y="13138149"/>
                </a:lnTo>
                <a:lnTo>
                  <a:pt x="10931524" y="13230223"/>
                </a:lnTo>
                <a:lnTo>
                  <a:pt x="10817224" y="13325473"/>
                </a:lnTo>
                <a:lnTo>
                  <a:pt x="10702924" y="13414373"/>
                </a:lnTo>
                <a:lnTo>
                  <a:pt x="10582276" y="13503273"/>
                </a:lnTo>
                <a:lnTo>
                  <a:pt x="10458448" y="13592173"/>
                </a:lnTo>
                <a:lnTo>
                  <a:pt x="10331448" y="13677899"/>
                </a:lnTo>
                <a:lnTo>
                  <a:pt x="10198100" y="13760449"/>
                </a:lnTo>
                <a:lnTo>
                  <a:pt x="10064752" y="13842999"/>
                </a:lnTo>
                <a:lnTo>
                  <a:pt x="9928224" y="13919199"/>
                </a:lnTo>
                <a:lnTo>
                  <a:pt x="9785352" y="13995399"/>
                </a:lnTo>
                <a:lnTo>
                  <a:pt x="9642476" y="14068423"/>
                </a:lnTo>
                <a:lnTo>
                  <a:pt x="9493248" y="14135099"/>
                </a:lnTo>
                <a:lnTo>
                  <a:pt x="9340848" y="14198599"/>
                </a:lnTo>
                <a:lnTo>
                  <a:pt x="9188448" y="14258924"/>
                </a:lnTo>
                <a:lnTo>
                  <a:pt x="9029700" y="14316073"/>
                </a:lnTo>
                <a:lnTo>
                  <a:pt x="8867776" y="14366874"/>
                </a:lnTo>
                <a:lnTo>
                  <a:pt x="8702676" y="14414499"/>
                </a:lnTo>
                <a:lnTo>
                  <a:pt x="8534400" y="14455773"/>
                </a:lnTo>
                <a:lnTo>
                  <a:pt x="8362952" y="14490699"/>
                </a:lnTo>
                <a:lnTo>
                  <a:pt x="8188324" y="14522449"/>
                </a:lnTo>
                <a:lnTo>
                  <a:pt x="8007352" y="14547849"/>
                </a:lnTo>
                <a:lnTo>
                  <a:pt x="7826376" y="14563723"/>
                </a:lnTo>
                <a:lnTo>
                  <a:pt x="7642224" y="14576423"/>
                </a:lnTo>
                <a:lnTo>
                  <a:pt x="7451724" y="14582773"/>
                </a:lnTo>
                <a:lnTo>
                  <a:pt x="7261224" y="14579599"/>
                </a:lnTo>
                <a:lnTo>
                  <a:pt x="7064376" y="14573249"/>
                </a:lnTo>
                <a:lnTo>
                  <a:pt x="6867524" y="14557373"/>
                </a:lnTo>
                <a:lnTo>
                  <a:pt x="6664324" y="14531973"/>
                </a:lnTo>
                <a:lnTo>
                  <a:pt x="6461124" y="14500223"/>
                </a:lnTo>
                <a:lnTo>
                  <a:pt x="6251576" y="14458949"/>
                </a:lnTo>
                <a:lnTo>
                  <a:pt x="6146800" y="14436723"/>
                </a:lnTo>
                <a:lnTo>
                  <a:pt x="6038848" y="14411323"/>
                </a:lnTo>
                <a:lnTo>
                  <a:pt x="5934076" y="14385923"/>
                </a:lnTo>
                <a:lnTo>
                  <a:pt x="5826124" y="14354173"/>
                </a:lnTo>
                <a:lnTo>
                  <a:pt x="5715000" y="14322423"/>
                </a:lnTo>
                <a:lnTo>
                  <a:pt x="5607048" y="14287499"/>
                </a:lnTo>
                <a:lnTo>
                  <a:pt x="5495924" y="14252573"/>
                </a:lnTo>
                <a:lnTo>
                  <a:pt x="5384800" y="14214473"/>
                </a:lnTo>
                <a:lnTo>
                  <a:pt x="5349876" y="14220823"/>
                </a:lnTo>
                <a:lnTo>
                  <a:pt x="5248276" y="14236699"/>
                </a:lnTo>
                <a:lnTo>
                  <a:pt x="5089524" y="14258924"/>
                </a:lnTo>
                <a:lnTo>
                  <a:pt x="4991100" y="14268449"/>
                </a:lnTo>
                <a:lnTo>
                  <a:pt x="4879976" y="14277973"/>
                </a:lnTo>
                <a:lnTo>
                  <a:pt x="4759324" y="14287499"/>
                </a:lnTo>
                <a:lnTo>
                  <a:pt x="4629152" y="14293849"/>
                </a:lnTo>
                <a:lnTo>
                  <a:pt x="4489448" y="14297024"/>
                </a:lnTo>
                <a:lnTo>
                  <a:pt x="4343400" y="14297024"/>
                </a:lnTo>
                <a:lnTo>
                  <a:pt x="4187824" y="14293849"/>
                </a:lnTo>
                <a:lnTo>
                  <a:pt x="4029076" y="14284323"/>
                </a:lnTo>
                <a:lnTo>
                  <a:pt x="3863976" y="14271623"/>
                </a:lnTo>
                <a:lnTo>
                  <a:pt x="3692524" y="14249399"/>
                </a:lnTo>
                <a:lnTo>
                  <a:pt x="3521076" y="14223999"/>
                </a:lnTo>
                <a:lnTo>
                  <a:pt x="3346448" y="14189074"/>
                </a:lnTo>
                <a:lnTo>
                  <a:pt x="3257552" y="14170023"/>
                </a:lnTo>
                <a:lnTo>
                  <a:pt x="3171824" y="14147799"/>
                </a:lnTo>
                <a:lnTo>
                  <a:pt x="3082924" y="14122399"/>
                </a:lnTo>
                <a:lnTo>
                  <a:pt x="2994024" y="14096999"/>
                </a:lnTo>
                <a:lnTo>
                  <a:pt x="2908300" y="14068423"/>
                </a:lnTo>
                <a:lnTo>
                  <a:pt x="2819400" y="14036673"/>
                </a:lnTo>
                <a:lnTo>
                  <a:pt x="2733676" y="14001749"/>
                </a:lnTo>
                <a:lnTo>
                  <a:pt x="2644776" y="13966824"/>
                </a:lnTo>
                <a:lnTo>
                  <a:pt x="2559048" y="13925549"/>
                </a:lnTo>
                <a:lnTo>
                  <a:pt x="2473324" y="13884273"/>
                </a:lnTo>
                <a:lnTo>
                  <a:pt x="2390776" y="13839823"/>
                </a:lnTo>
                <a:lnTo>
                  <a:pt x="2308224" y="13792199"/>
                </a:lnTo>
                <a:lnTo>
                  <a:pt x="2225676" y="13741399"/>
                </a:lnTo>
                <a:lnTo>
                  <a:pt x="2143124" y="13687423"/>
                </a:lnTo>
                <a:lnTo>
                  <a:pt x="2063752" y="13630273"/>
                </a:lnTo>
                <a:lnTo>
                  <a:pt x="1987552" y="13569949"/>
                </a:lnTo>
                <a:lnTo>
                  <a:pt x="1911352" y="13506449"/>
                </a:lnTo>
                <a:lnTo>
                  <a:pt x="1835152" y="13439773"/>
                </a:lnTo>
                <a:lnTo>
                  <a:pt x="1762124" y="13369923"/>
                </a:lnTo>
                <a:lnTo>
                  <a:pt x="1692276" y="13296899"/>
                </a:lnTo>
                <a:lnTo>
                  <a:pt x="1622424" y="13217523"/>
                </a:lnTo>
                <a:lnTo>
                  <a:pt x="1555752" y="13138149"/>
                </a:lnTo>
                <a:lnTo>
                  <a:pt x="1492248" y="13052423"/>
                </a:lnTo>
                <a:lnTo>
                  <a:pt x="1428752" y="12963523"/>
                </a:lnTo>
                <a:lnTo>
                  <a:pt x="1368424" y="12871449"/>
                </a:lnTo>
                <a:lnTo>
                  <a:pt x="1314448" y="12773024"/>
                </a:lnTo>
                <a:lnTo>
                  <a:pt x="1257300" y="12671423"/>
                </a:lnTo>
                <a:lnTo>
                  <a:pt x="1206500" y="12566649"/>
                </a:lnTo>
                <a:lnTo>
                  <a:pt x="1200152" y="12547599"/>
                </a:lnTo>
                <a:lnTo>
                  <a:pt x="1174752" y="12490449"/>
                </a:lnTo>
                <a:lnTo>
                  <a:pt x="1139824" y="12401549"/>
                </a:lnTo>
                <a:lnTo>
                  <a:pt x="1098552" y="12277723"/>
                </a:lnTo>
                <a:lnTo>
                  <a:pt x="1076324" y="12204699"/>
                </a:lnTo>
                <a:lnTo>
                  <a:pt x="1054100" y="12122149"/>
                </a:lnTo>
                <a:lnTo>
                  <a:pt x="1031876" y="12036423"/>
                </a:lnTo>
                <a:lnTo>
                  <a:pt x="1009648" y="11941173"/>
                </a:lnTo>
                <a:lnTo>
                  <a:pt x="990600" y="11836399"/>
                </a:lnTo>
                <a:lnTo>
                  <a:pt x="971552" y="11728449"/>
                </a:lnTo>
                <a:lnTo>
                  <a:pt x="955676" y="11614149"/>
                </a:lnTo>
                <a:lnTo>
                  <a:pt x="942976" y="11493499"/>
                </a:lnTo>
                <a:lnTo>
                  <a:pt x="933448" y="11366499"/>
                </a:lnTo>
                <a:lnTo>
                  <a:pt x="927100" y="11233149"/>
                </a:lnTo>
                <a:lnTo>
                  <a:pt x="927100" y="11096624"/>
                </a:lnTo>
                <a:lnTo>
                  <a:pt x="933448" y="10953749"/>
                </a:lnTo>
                <a:lnTo>
                  <a:pt x="942976" y="10804524"/>
                </a:lnTo>
                <a:lnTo>
                  <a:pt x="958848" y="10652123"/>
                </a:lnTo>
                <a:lnTo>
                  <a:pt x="981076" y="10493373"/>
                </a:lnTo>
                <a:lnTo>
                  <a:pt x="1009648" y="10334624"/>
                </a:lnTo>
                <a:lnTo>
                  <a:pt x="1047752" y="10166348"/>
                </a:lnTo>
                <a:lnTo>
                  <a:pt x="1092200" y="9998073"/>
                </a:lnTo>
                <a:lnTo>
                  <a:pt x="1146176" y="9826624"/>
                </a:lnTo>
                <a:lnTo>
                  <a:pt x="1174752" y="9737723"/>
                </a:lnTo>
                <a:lnTo>
                  <a:pt x="1206500" y="9648824"/>
                </a:lnTo>
                <a:lnTo>
                  <a:pt x="1241424" y="9559923"/>
                </a:lnTo>
                <a:lnTo>
                  <a:pt x="1279524" y="9471024"/>
                </a:lnTo>
                <a:lnTo>
                  <a:pt x="1320800" y="9382123"/>
                </a:lnTo>
                <a:lnTo>
                  <a:pt x="1362076" y="9290048"/>
                </a:lnTo>
                <a:lnTo>
                  <a:pt x="1409700" y="9197973"/>
                </a:lnTo>
                <a:lnTo>
                  <a:pt x="1457324" y="9105899"/>
                </a:lnTo>
                <a:lnTo>
                  <a:pt x="1508124" y="9013823"/>
                </a:lnTo>
                <a:lnTo>
                  <a:pt x="1562100" y="8918574"/>
                </a:lnTo>
                <a:lnTo>
                  <a:pt x="1539876" y="8909049"/>
                </a:lnTo>
                <a:lnTo>
                  <a:pt x="1482724" y="8874123"/>
                </a:lnTo>
                <a:lnTo>
                  <a:pt x="1393824" y="8820148"/>
                </a:lnTo>
                <a:lnTo>
                  <a:pt x="1279524" y="8740774"/>
                </a:lnTo>
                <a:lnTo>
                  <a:pt x="1216024" y="8693149"/>
                </a:lnTo>
                <a:lnTo>
                  <a:pt x="1146176" y="8639173"/>
                </a:lnTo>
                <a:lnTo>
                  <a:pt x="1073152" y="8578849"/>
                </a:lnTo>
                <a:lnTo>
                  <a:pt x="1000124" y="8512173"/>
                </a:lnTo>
                <a:lnTo>
                  <a:pt x="920752" y="8442324"/>
                </a:lnTo>
                <a:lnTo>
                  <a:pt x="844552" y="8362949"/>
                </a:lnTo>
                <a:lnTo>
                  <a:pt x="765176" y="8280399"/>
                </a:lnTo>
                <a:lnTo>
                  <a:pt x="685800" y="8191499"/>
                </a:lnTo>
                <a:lnTo>
                  <a:pt x="606424" y="8096249"/>
                </a:lnTo>
                <a:lnTo>
                  <a:pt x="530224" y="7994649"/>
                </a:lnTo>
                <a:lnTo>
                  <a:pt x="457200" y="7886699"/>
                </a:lnTo>
                <a:lnTo>
                  <a:pt x="387352" y="7772399"/>
                </a:lnTo>
                <a:lnTo>
                  <a:pt x="317500" y="7654924"/>
                </a:lnTo>
                <a:lnTo>
                  <a:pt x="257176" y="7527924"/>
                </a:lnTo>
                <a:lnTo>
                  <a:pt x="225424" y="7461249"/>
                </a:lnTo>
                <a:lnTo>
                  <a:pt x="196848" y="7394574"/>
                </a:lnTo>
                <a:lnTo>
                  <a:pt x="171448" y="7327899"/>
                </a:lnTo>
                <a:lnTo>
                  <a:pt x="146048" y="7258049"/>
                </a:lnTo>
                <a:lnTo>
                  <a:pt x="123824" y="7185024"/>
                </a:lnTo>
                <a:lnTo>
                  <a:pt x="101600" y="7111999"/>
                </a:lnTo>
                <a:lnTo>
                  <a:pt x="82552" y="7035799"/>
                </a:lnTo>
                <a:lnTo>
                  <a:pt x="63500" y="6959599"/>
                </a:lnTo>
                <a:lnTo>
                  <a:pt x="47624" y="6883399"/>
                </a:lnTo>
                <a:lnTo>
                  <a:pt x="34924" y="6804024"/>
                </a:lnTo>
                <a:lnTo>
                  <a:pt x="22224" y="6721474"/>
                </a:lnTo>
                <a:lnTo>
                  <a:pt x="12700" y="6638924"/>
                </a:lnTo>
                <a:lnTo>
                  <a:pt x="6352" y="6556374"/>
                </a:lnTo>
                <a:lnTo>
                  <a:pt x="0" y="6470649"/>
                </a:lnTo>
                <a:lnTo>
                  <a:pt x="0" y="6381749"/>
                </a:lnTo>
                <a:lnTo>
                  <a:pt x="0" y="6292849"/>
                </a:lnTo>
                <a:lnTo>
                  <a:pt x="3176" y="6200774"/>
                </a:lnTo>
                <a:lnTo>
                  <a:pt x="9524" y="6108699"/>
                </a:lnTo>
                <a:lnTo>
                  <a:pt x="19048" y="6016624"/>
                </a:lnTo>
                <a:lnTo>
                  <a:pt x="31752" y="5918199"/>
                </a:lnTo>
                <a:lnTo>
                  <a:pt x="34924" y="5892799"/>
                </a:lnTo>
                <a:lnTo>
                  <a:pt x="47624" y="5816599"/>
                </a:lnTo>
                <a:lnTo>
                  <a:pt x="69848" y="5695949"/>
                </a:lnTo>
                <a:lnTo>
                  <a:pt x="88900" y="5622924"/>
                </a:lnTo>
                <a:lnTo>
                  <a:pt x="111124" y="5540374"/>
                </a:lnTo>
                <a:lnTo>
                  <a:pt x="136524" y="5448299"/>
                </a:lnTo>
                <a:lnTo>
                  <a:pt x="168276" y="5353049"/>
                </a:lnTo>
                <a:lnTo>
                  <a:pt x="206376" y="5251449"/>
                </a:lnTo>
                <a:lnTo>
                  <a:pt x="247648" y="5143499"/>
                </a:lnTo>
                <a:lnTo>
                  <a:pt x="298448" y="5032374"/>
                </a:lnTo>
                <a:lnTo>
                  <a:pt x="352424" y="4918074"/>
                </a:lnTo>
                <a:lnTo>
                  <a:pt x="415924" y="4803774"/>
                </a:lnTo>
                <a:lnTo>
                  <a:pt x="485776" y="4683124"/>
                </a:lnTo>
                <a:lnTo>
                  <a:pt x="565152" y="4565649"/>
                </a:lnTo>
                <a:lnTo>
                  <a:pt x="654048" y="4448174"/>
                </a:lnTo>
                <a:lnTo>
                  <a:pt x="698500" y="4387848"/>
                </a:lnTo>
                <a:lnTo>
                  <a:pt x="749300" y="4330699"/>
                </a:lnTo>
                <a:lnTo>
                  <a:pt x="800100" y="4270374"/>
                </a:lnTo>
                <a:lnTo>
                  <a:pt x="854076" y="4213224"/>
                </a:lnTo>
                <a:lnTo>
                  <a:pt x="908048" y="4156074"/>
                </a:lnTo>
                <a:lnTo>
                  <a:pt x="968376" y="4098924"/>
                </a:lnTo>
                <a:lnTo>
                  <a:pt x="1028700" y="4044949"/>
                </a:lnTo>
                <a:lnTo>
                  <a:pt x="1092200" y="3990974"/>
                </a:lnTo>
                <a:lnTo>
                  <a:pt x="1158876" y="3936999"/>
                </a:lnTo>
                <a:lnTo>
                  <a:pt x="1225552" y="3886199"/>
                </a:lnTo>
                <a:lnTo>
                  <a:pt x="1298576" y="3835399"/>
                </a:lnTo>
                <a:lnTo>
                  <a:pt x="1371600" y="3784599"/>
                </a:lnTo>
                <a:lnTo>
                  <a:pt x="1447800" y="3736974"/>
                </a:lnTo>
                <a:lnTo>
                  <a:pt x="1527176" y="3692524"/>
                </a:lnTo>
                <a:lnTo>
                  <a:pt x="1609724" y="3648074"/>
                </a:lnTo>
                <a:lnTo>
                  <a:pt x="1695448" y="3603623"/>
                </a:lnTo>
                <a:lnTo>
                  <a:pt x="1784352" y="3562349"/>
                </a:lnTo>
                <a:lnTo>
                  <a:pt x="1876424" y="3524249"/>
                </a:lnTo>
                <a:lnTo>
                  <a:pt x="1971676" y="3489324"/>
                </a:lnTo>
                <a:lnTo>
                  <a:pt x="2070100" y="3454399"/>
                </a:lnTo>
                <a:lnTo>
                  <a:pt x="2171700" y="3422649"/>
                </a:lnTo>
                <a:lnTo>
                  <a:pt x="2273300" y="3390899"/>
                </a:lnTo>
                <a:lnTo>
                  <a:pt x="2381248" y="3365498"/>
                </a:lnTo>
                <a:lnTo>
                  <a:pt x="2492376" y="3340099"/>
                </a:lnTo>
                <a:lnTo>
                  <a:pt x="2606676" y="3317874"/>
                </a:lnTo>
                <a:lnTo>
                  <a:pt x="2727324" y="3301999"/>
                </a:lnTo>
                <a:lnTo>
                  <a:pt x="2847976" y="3286124"/>
                </a:lnTo>
                <a:lnTo>
                  <a:pt x="2971800" y="3273424"/>
                </a:lnTo>
                <a:lnTo>
                  <a:pt x="2978152" y="3248024"/>
                </a:lnTo>
                <a:lnTo>
                  <a:pt x="2990848" y="3178174"/>
                </a:lnTo>
                <a:lnTo>
                  <a:pt x="3019424" y="3070224"/>
                </a:lnTo>
                <a:lnTo>
                  <a:pt x="3060700" y="2930524"/>
                </a:lnTo>
                <a:lnTo>
                  <a:pt x="3086100" y="2851149"/>
                </a:lnTo>
                <a:lnTo>
                  <a:pt x="3117848" y="2765423"/>
                </a:lnTo>
                <a:lnTo>
                  <a:pt x="3152776" y="2673349"/>
                </a:lnTo>
                <a:lnTo>
                  <a:pt x="3194048" y="2578099"/>
                </a:lnTo>
                <a:lnTo>
                  <a:pt x="3238500" y="2479673"/>
                </a:lnTo>
                <a:lnTo>
                  <a:pt x="3289300" y="2378074"/>
                </a:lnTo>
                <a:lnTo>
                  <a:pt x="3343276" y="2273299"/>
                </a:lnTo>
                <a:lnTo>
                  <a:pt x="3406776" y="2168524"/>
                </a:lnTo>
                <a:lnTo>
                  <a:pt x="3473448" y="2063749"/>
                </a:lnTo>
                <a:lnTo>
                  <a:pt x="3549648" y="1958974"/>
                </a:lnTo>
                <a:lnTo>
                  <a:pt x="3629024" y="1857374"/>
                </a:lnTo>
                <a:lnTo>
                  <a:pt x="3717924" y="1755774"/>
                </a:lnTo>
                <a:lnTo>
                  <a:pt x="3810000" y="1657349"/>
                </a:lnTo>
                <a:lnTo>
                  <a:pt x="3860800" y="1609724"/>
                </a:lnTo>
                <a:lnTo>
                  <a:pt x="3911600" y="1562099"/>
                </a:lnTo>
                <a:lnTo>
                  <a:pt x="3965576" y="1517649"/>
                </a:lnTo>
                <a:lnTo>
                  <a:pt x="4022724" y="1473199"/>
                </a:lnTo>
                <a:lnTo>
                  <a:pt x="4079876" y="1428749"/>
                </a:lnTo>
                <a:lnTo>
                  <a:pt x="4140200" y="1387474"/>
                </a:lnTo>
                <a:lnTo>
                  <a:pt x="4200524" y="1346199"/>
                </a:lnTo>
                <a:lnTo>
                  <a:pt x="4264024" y="1308099"/>
                </a:lnTo>
                <a:lnTo>
                  <a:pt x="4330700" y="1269999"/>
                </a:lnTo>
                <a:lnTo>
                  <a:pt x="4397376" y="1235074"/>
                </a:lnTo>
                <a:lnTo>
                  <a:pt x="4467224" y="1200149"/>
                </a:lnTo>
                <a:lnTo>
                  <a:pt x="4540248" y="1168399"/>
                </a:lnTo>
                <a:lnTo>
                  <a:pt x="4613276" y="1136649"/>
                </a:lnTo>
                <a:lnTo>
                  <a:pt x="4689476" y="1111249"/>
                </a:lnTo>
                <a:lnTo>
                  <a:pt x="4768848" y="1085849"/>
                </a:lnTo>
                <a:lnTo>
                  <a:pt x="4848224" y="1063624"/>
                </a:lnTo>
                <a:lnTo>
                  <a:pt x="4933952" y="1041399"/>
                </a:lnTo>
                <a:lnTo>
                  <a:pt x="5016500" y="1022349"/>
                </a:lnTo>
                <a:lnTo>
                  <a:pt x="5105400" y="1006474"/>
                </a:lnTo>
                <a:lnTo>
                  <a:pt x="5197476" y="993774"/>
                </a:lnTo>
                <a:lnTo>
                  <a:pt x="5289552" y="984249"/>
                </a:lnTo>
                <a:lnTo>
                  <a:pt x="5384800" y="977899"/>
                </a:lnTo>
                <a:lnTo>
                  <a:pt x="5464176" y="974724"/>
                </a:lnTo>
                <a:lnTo>
                  <a:pt x="5556248" y="971549"/>
                </a:lnTo>
                <a:close/>
                <a:moveTo>
                  <a:pt x="22644100" y="0"/>
                </a:moveTo>
                <a:lnTo>
                  <a:pt x="22704424" y="0"/>
                </a:lnTo>
                <a:lnTo>
                  <a:pt x="22761576" y="0"/>
                </a:lnTo>
                <a:lnTo>
                  <a:pt x="22821900" y="3175"/>
                </a:lnTo>
                <a:lnTo>
                  <a:pt x="22879048" y="9525"/>
                </a:lnTo>
                <a:lnTo>
                  <a:pt x="22939376" y="19050"/>
                </a:lnTo>
                <a:lnTo>
                  <a:pt x="23053676" y="38100"/>
                </a:lnTo>
                <a:lnTo>
                  <a:pt x="23164800" y="66675"/>
                </a:lnTo>
                <a:lnTo>
                  <a:pt x="23272752" y="98425"/>
                </a:lnTo>
                <a:lnTo>
                  <a:pt x="23377524" y="136525"/>
                </a:lnTo>
                <a:lnTo>
                  <a:pt x="23479124" y="177800"/>
                </a:lnTo>
                <a:lnTo>
                  <a:pt x="23574376" y="222250"/>
                </a:lnTo>
                <a:lnTo>
                  <a:pt x="23666448" y="266700"/>
                </a:lnTo>
                <a:lnTo>
                  <a:pt x="23752176" y="314325"/>
                </a:lnTo>
                <a:lnTo>
                  <a:pt x="23831552" y="361950"/>
                </a:lnTo>
                <a:lnTo>
                  <a:pt x="23907752" y="406400"/>
                </a:lnTo>
                <a:lnTo>
                  <a:pt x="23974424" y="450850"/>
                </a:lnTo>
                <a:lnTo>
                  <a:pt x="24031576" y="492125"/>
                </a:lnTo>
                <a:lnTo>
                  <a:pt x="24126824" y="561975"/>
                </a:lnTo>
                <a:lnTo>
                  <a:pt x="24187152" y="606425"/>
                </a:lnTo>
                <a:lnTo>
                  <a:pt x="24209376" y="625475"/>
                </a:lnTo>
                <a:lnTo>
                  <a:pt x="24336376" y="704850"/>
                </a:lnTo>
                <a:lnTo>
                  <a:pt x="24460200" y="784225"/>
                </a:lnTo>
                <a:lnTo>
                  <a:pt x="24577676" y="869950"/>
                </a:lnTo>
                <a:lnTo>
                  <a:pt x="24688800" y="958850"/>
                </a:lnTo>
                <a:lnTo>
                  <a:pt x="24793576" y="1047750"/>
                </a:lnTo>
                <a:lnTo>
                  <a:pt x="24895176" y="1139825"/>
                </a:lnTo>
                <a:lnTo>
                  <a:pt x="24987248" y="1235075"/>
                </a:lnTo>
                <a:lnTo>
                  <a:pt x="25076152" y="1333500"/>
                </a:lnTo>
                <a:lnTo>
                  <a:pt x="25161876" y="1431925"/>
                </a:lnTo>
                <a:lnTo>
                  <a:pt x="25238076" y="1533525"/>
                </a:lnTo>
                <a:lnTo>
                  <a:pt x="25314276" y="1638300"/>
                </a:lnTo>
                <a:lnTo>
                  <a:pt x="25380952" y="1743075"/>
                </a:lnTo>
                <a:lnTo>
                  <a:pt x="25444448" y="1847850"/>
                </a:lnTo>
                <a:lnTo>
                  <a:pt x="25504776" y="1955800"/>
                </a:lnTo>
                <a:lnTo>
                  <a:pt x="25558752" y="2063750"/>
                </a:lnTo>
                <a:lnTo>
                  <a:pt x="25609552" y="2174875"/>
                </a:lnTo>
                <a:lnTo>
                  <a:pt x="25657176" y="2285999"/>
                </a:lnTo>
                <a:lnTo>
                  <a:pt x="25698448" y="2397124"/>
                </a:lnTo>
                <a:lnTo>
                  <a:pt x="25739724" y="2511425"/>
                </a:lnTo>
                <a:lnTo>
                  <a:pt x="25774648" y="2622550"/>
                </a:lnTo>
                <a:lnTo>
                  <a:pt x="25803224" y="2736850"/>
                </a:lnTo>
                <a:lnTo>
                  <a:pt x="25831800" y="2851149"/>
                </a:lnTo>
                <a:lnTo>
                  <a:pt x="25857200" y="2965450"/>
                </a:lnTo>
                <a:lnTo>
                  <a:pt x="25876248" y="3079750"/>
                </a:lnTo>
                <a:lnTo>
                  <a:pt x="25895300" y="3194049"/>
                </a:lnTo>
                <a:lnTo>
                  <a:pt x="25911176" y="3308350"/>
                </a:lnTo>
                <a:lnTo>
                  <a:pt x="25920700" y="3422650"/>
                </a:lnTo>
                <a:lnTo>
                  <a:pt x="25930224" y="3533775"/>
                </a:lnTo>
                <a:lnTo>
                  <a:pt x="25936576" y="3648074"/>
                </a:lnTo>
                <a:lnTo>
                  <a:pt x="25942924" y="3759200"/>
                </a:lnTo>
                <a:lnTo>
                  <a:pt x="25942924" y="3867150"/>
                </a:lnTo>
                <a:lnTo>
                  <a:pt x="25942924" y="3978274"/>
                </a:lnTo>
                <a:lnTo>
                  <a:pt x="25939752" y="4086224"/>
                </a:lnTo>
                <a:lnTo>
                  <a:pt x="25936576" y="4194174"/>
                </a:lnTo>
                <a:lnTo>
                  <a:pt x="25923876" y="4403725"/>
                </a:lnTo>
                <a:lnTo>
                  <a:pt x="25901648" y="4603750"/>
                </a:lnTo>
                <a:lnTo>
                  <a:pt x="25876248" y="4800600"/>
                </a:lnTo>
                <a:lnTo>
                  <a:pt x="25847676" y="4984750"/>
                </a:lnTo>
                <a:lnTo>
                  <a:pt x="25815924" y="5159375"/>
                </a:lnTo>
                <a:lnTo>
                  <a:pt x="25781000" y="5321300"/>
                </a:lnTo>
                <a:lnTo>
                  <a:pt x="25746076" y="5473700"/>
                </a:lnTo>
                <a:lnTo>
                  <a:pt x="25711152" y="5610225"/>
                </a:lnTo>
                <a:lnTo>
                  <a:pt x="25679400" y="5730875"/>
                </a:lnTo>
                <a:lnTo>
                  <a:pt x="25647648" y="5838825"/>
                </a:lnTo>
                <a:lnTo>
                  <a:pt x="25619076" y="5927725"/>
                </a:lnTo>
                <a:lnTo>
                  <a:pt x="25577800" y="6051550"/>
                </a:lnTo>
                <a:lnTo>
                  <a:pt x="25561924" y="6096000"/>
                </a:lnTo>
                <a:lnTo>
                  <a:pt x="25558752" y="6111875"/>
                </a:lnTo>
                <a:lnTo>
                  <a:pt x="25552400" y="6130925"/>
                </a:lnTo>
                <a:lnTo>
                  <a:pt x="25533352" y="6169025"/>
                </a:lnTo>
                <a:lnTo>
                  <a:pt x="25504776" y="6216650"/>
                </a:lnTo>
                <a:lnTo>
                  <a:pt x="25466676" y="6267450"/>
                </a:lnTo>
                <a:lnTo>
                  <a:pt x="25419048" y="6327775"/>
                </a:lnTo>
                <a:lnTo>
                  <a:pt x="25361900" y="6391275"/>
                </a:lnTo>
                <a:lnTo>
                  <a:pt x="25295224" y="6461125"/>
                </a:lnTo>
                <a:lnTo>
                  <a:pt x="25222200" y="6534150"/>
                </a:lnTo>
                <a:lnTo>
                  <a:pt x="25139648" y="6613525"/>
                </a:lnTo>
                <a:lnTo>
                  <a:pt x="25047576" y="6699250"/>
                </a:lnTo>
                <a:lnTo>
                  <a:pt x="24844376" y="6880225"/>
                </a:lnTo>
                <a:lnTo>
                  <a:pt x="24615776" y="7077075"/>
                </a:lnTo>
                <a:lnTo>
                  <a:pt x="24358600" y="7286625"/>
                </a:lnTo>
                <a:lnTo>
                  <a:pt x="24085552" y="7512050"/>
                </a:lnTo>
                <a:lnTo>
                  <a:pt x="23790276" y="7747000"/>
                </a:lnTo>
                <a:lnTo>
                  <a:pt x="23479124" y="7991475"/>
                </a:lnTo>
                <a:lnTo>
                  <a:pt x="23152100" y="8242300"/>
                </a:lnTo>
                <a:lnTo>
                  <a:pt x="22818724" y="8496299"/>
                </a:lnTo>
                <a:lnTo>
                  <a:pt x="22475824" y="8756649"/>
                </a:lnTo>
                <a:lnTo>
                  <a:pt x="21774152" y="9280524"/>
                </a:lnTo>
                <a:lnTo>
                  <a:pt x="21075648" y="9794874"/>
                </a:lnTo>
                <a:lnTo>
                  <a:pt x="20399376" y="10287000"/>
                </a:lnTo>
                <a:lnTo>
                  <a:pt x="19767552" y="10744199"/>
                </a:lnTo>
                <a:lnTo>
                  <a:pt x="19199224" y="11150599"/>
                </a:lnTo>
                <a:lnTo>
                  <a:pt x="18351500" y="11750675"/>
                </a:lnTo>
                <a:lnTo>
                  <a:pt x="18030824" y="11979275"/>
                </a:lnTo>
                <a:lnTo>
                  <a:pt x="19208752" y="12919075"/>
                </a:lnTo>
                <a:lnTo>
                  <a:pt x="19294476" y="13030199"/>
                </a:lnTo>
                <a:lnTo>
                  <a:pt x="19373848" y="13138149"/>
                </a:lnTo>
                <a:lnTo>
                  <a:pt x="19446876" y="13246099"/>
                </a:lnTo>
                <a:lnTo>
                  <a:pt x="19513552" y="13350875"/>
                </a:lnTo>
                <a:lnTo>
                  <a:pt x="19577048" y="13455649"/>
                </a:lnTo>
                <a:lnTo>
                  <a:pt x="19634200" y="13560425"/>
                </a:lnTo>
                <a:lnTo>
                  <a:pt x="19685000" y="13662025"/>
                </a:lnTo>
                <a:lnTo>
                  <a:pt x="19729448" y="13760449"/>
                </a:lnTo>
                <a:lnTo>
                  <a:pt x="19773900" y="13862049"/>
                </a:lnTo>
                <a:lnTo>
                  <a:pt x="19808824" y="13960475"/>
                </a:lnTo>
                <a:lnTo>
                  <a:pt x="19840576" y="14055725"/>
                </a:lnTo>
                <a:lnTo>
                  <a:pt x="19869152" y="14150975"/>
                </a:lnTo>
                <a:lnTo>
                  <a:pt x="19891376" y="14246225"/>
                </a:lnTo>
                <a:lnTo>
                  <a:pt x="19910424" y="14338299"/>
                </a:lnTo>
                <a:lnTo>
                  <a:pt x="19926300" y="14430375"/>
                </a:lnTo>
                <a:lnTo>
                  <a:pt x="19939000" y="14519275"/>
                </a:lnTo>
                <a:lnTo>
                  <a:pt x="19945352" y="14608175"/>
                </a:lnTo>
                <a:lnTo>
                  <a:pt x="19948524" y="14693899"/>
                </a:lnTo>
                <a:lnTo>
                  <a:pt x="19948524" y="14779624"/>
                </a:lnTo>
                <a:lnTo>
                  <a:pt x="19945352" y="14862175"/>
                </a:lnTo>
                <a:lnTo>
                  <a:pt x="19942176" y="14944724"/>
                </a:lnTo>
                <a:lnTo>
                  <a:pt x="19932648" y="15024100"/>
                </a:lnTo>
                <a:lnTo>
                  <a:pt x="19919952" y="15103474"/>
                </a:lnTo>
                <a:lnTo>
                  <a:pt x="19904076" y="15182849"/>
                </a:lnTo>
                <a:lnTo>
                  <a:pt x="19888200" y="15259049"/>
                </a:lnTo>
                <a:lnTo>
                  <a:pt x="19869152" y="15332075"/>
                </a:lnTo>
                <a:lnTo>
                  <a:pt x="19846924" y="15405099"/>
                </a:lnTo>
                <a:lnTo>
                  <a:pt x="19821524" y="15474949"/>
                </a:lnTo>
                <a:lnTo>
                  <a:pt x="19796124" y="15544799"/>
                </a:lnTo>
                <a:lnTo>
                  <a:pt x="19767552" y="15611474"/>
                </a:lnTo>
                <a:lnTo>
                  <a:pt x="19738976" y="15678150"/>
                </a:lnTo>
                <a:lnTo>
                  <a:pt x="19707224" y="15744824"/>
                </a:lnTo>
                <a:lnTo>
                  <a:pt x="19675476" y="15805149"/>
                </a:lnTo>
                <a:lnTo>
                  <a:pt x="19643724" y="15865474"/>
                </a:lnTo>
                <a:lnTo>
                  <a:pt x="19570700" y="15982949"/>
                </a:lnTo>
                <a:lnTo>
                  <a:pt x="19497676" y="16090899"/>
                </a:lnTo>
                <a:lnTo>
                  <a:pt x="19424648" y="16195674"/>
                </a:lnTo>
                <a:lnTo>
                  <a:pt x="19348448" y="16287749"/>
                </a:lnTo>
                <a:lnTo>
                  <a:pt x="19272248" y="16376650"/>
                </a:lnTo>
                <a:lnTo>
                  <a:pt x="19196048" y="16456025"/>
                </a:lnTo>
                <a:lnTo>
                  <a:pt x="19126200" y="16525874"/>
                </a:lnTo>
                <a:lnTo>
                  <a:pt x="19059524" y="16589374"/>
                </a:lnTo>
                <a:lnTo>
                  <a:pt x="18996024" y="16646525"/>
                </a:lnTo>
                <a:lnTo>
                  <a:pt x="18891248" y="16732250"/>
                </a:lnTo>
                <a:lnTo>
                  <a:pt x="18821400" y="16783051"/>
                </a:lnTo>
                <a:lnTo>
                  <a:pt x="18796000" y="16802099"/>
                </a:lnTo>
                <a:lnTo>
                  <a:pt x="18700752" y="16852899"/>
                </a:lnTo>
                <a:lnTo>
                  <a:pt x="18608676" y="16906875"/>
                </a:lnTo>
                <a:lnTo>
                  <a:pt x="18526124" y="16964023"/>
                </a:lnTo>
                <a:lnTo>
                  <a:pt x="18446752" y="17024351"/>
                </a:lnTo>
                <a:lnTo>
                  <a:pt x="18373724" y="17087847"/>
                </a:lnTo>
                <a:lnTo>
                  <a:pt x="18307048" y="17151351"/>
                </a:lnTo>
                <a:lnTo>
                  <a:pt x="18243552" y="17214851"/>
                </a:lnTo>
                <a:lnTo>
                  <a:pt x="18183224" y="17281523"/>
                </a:lnTo>
                <a:lnTo>
                  <a:pt x="18132424" y="17351375"/>
                </a:lnTo>
                <a:lnTo>
                  <a:pt x="18081624" y="17418047"/>
                </a:lnTo>
                <a:lnTo>
                  <a:pt x="18037176" y="17487899"/>
                </a:lnTo>
                <a:lnTo>
                  <a:pt x="17995900" y="17554575"/>
                </a:lnTo>
                <a:lnTo>
                  <a:pt x="17957800" y="17624423"/>
                </a:lnTo>
                <a:lnTo>
                  <a:pt x="17926048" y="17691099"/>
                </a:lnTo>
                <a:lnTo>
                  <a:pt x="17897476" y="17757775"/>
                </a:lnTo>
                <a:lnTo>
                  <a:pt x="17868900" y="17824451"/>
                </a:lnTo>
                <a:lnTo>
                  <a:pt x="17846676" y="17887947"/>
                </a:lnTo>
                <a:lnTo>
                  <a:pt x="17827624" y="17951451"/>
                </a:lnTo>
                <a:lnTo>
                  <a:pt x="17792700" y="18068923"/>
                </a:lnTo>
                <a:lnTo>
                  <a:pt x="17770476" y="18173699"/>
                </a:lnTo>
                <a:lnTo>
                  <a:pt x="17754600" y="18265775"/>
                </a:lnTo>
                <a:lnTo>
                  <a:pt x="17745076" y="18341975"/>
                </a:lnTo>
                <a:lnTo>
                  <a:pt x="17738724" y="18399123"/>
                </a:lnTo>
                <a:lnTo>
                  <a:pt x="17738724" y="18449923"/>
                </a:lnTo>
                <a:lnTo>
                  <a:pt x="17621248" y="19919947"/>
                </a:lnTo>
                <a:lnTo>
                  <a:pt x="17780000" y="19878675"/>
                </a:lnTo>
                <a:lnTo>
                  <a:pt x="17945100" y="19840575"/>
                </a:lnTo>
                <a:lnTo>
                  <a:pt x="18119724" y="19808823"/>
                </a:lnTo>
                <a:lnTo>
                  <a:pt x="18297524" y="19780247"/>
                </a:lnTo>
                <a:lnTo>
                  <a:pt x="18481676" y="19754847"/>
                </a:lnTo>
                <a:lnTo>
                  <a:pt x="18672176" y="19732623"/>
                </a:lnTo>
                <a:lnTo>
                  <a:pt x="18862676" y="19716747"/>
                </a:lnTo>
                <a:lnTo>
                  <a:pt x="19059524" y="19704047"/>
                </a:lnTo>
                <a:lnTo>
                  <a:pt x="19256376" y="19691347"/>
                </a:lnTo>
                <a:lnTo>
                  <a:pt x="19456400" y="19684999"/>
                </a:lnTo>
                <a:lnTo>
                  <a:pt x="19653248" y="19678647"/>
                </a:lnTo>
                <a:lnTo>
                  <a:pt x="19850100" y="19675475"/>
                </a:lnTo>
                <a:lnTo>
                  <a:pt x="20046952" y="19675475"/>
                </a:lnTo>
                <a:lnTo>
                  <a:pt x="20240624" y="19675475"/>
                </a:lnTo>
                <a:lnTo>
                  <a:pt x="20618448" y="19684999"/>
                </a:lnTo>
                <a:lnTo>
                  <a:pt x="20977224" y="19697699"/>
                </a:lnTo>
                <a:lnTo>
                  <a:pt x="21310600" y="19716747"/>
                </a:lnTo>
                <a:lnTo>
                  <a:pt x="21612224" y="19735799"/>
                </a:lnTo>
                <a:lnTo>
                  <a:pt x="21872576" y="19754847"/>
                </a:lnTo>
                <a:lnTo>
                  <a:pt x="22085300" y="19773899"/>
                </a:lnTo>
                <a:lnTo>
                  <a:pt x="22247224" y="19786599"/>
                </a:lnTo>
                <a:lnTo>
                  <a:pt x="22383752" y="19802475"/>
                </a:lnTo>
                <a:lnTo>
                  <a:pt x="22602824" y="19888199"/>
                </a:lnTo>
                <a:lnTo>
                  <a:pt x="22809200" y="19973923"/>
                </a:lnTo>
                <a:lnTo>
                  <a:pt x="23006048" y="20062823"/>
                </a:lnTo>
                <a:lnTo>
                  <a:pt x="23190200" y="20151723"/>
                </a:lnTo>
                <a:lnTo>
                  <a:pt x="23368000" y="20240623"/>
                </a:lnTo>
                <a:lnTo>
                  <a:pt x="23533100" y="20332699"/>
                </a:lnTo>
                <a:lnTo>
                  <a:pt x="23688676" y="20424775"/>
                </a:lnTo>
                <a:lnTo>
                  <a:pt x="23834724" y="20516847"/>
                </a:lnTo>
                <a:lnTo>
                  <a:pt x="23971248" y="20608923"/>
                </a:lnTo>
                <a:lnTo>
                  <a:pt x="24098248" y="20700999"/>
                </a:lnTo>
                <a:lnTo>
                  <a:pt x="24218900" y="20793075"/>
                </a:lnTo>
                <a:lnTo>
                  <a:pt x="24326848" y="20885147"/>
                </a:lnTo>
                <a:lnTo>
                  <a:pt x="24428448" y="20980399"/>
                </a:lnTo>
                <a:lnTo>
                  <a:pt x="24523700" y="21072475"/>
                </a:lnTo>
                <a:lnTo>
                  <a:pt x="24609424" y="21167723"/>
                </a:lnTo>
                <a:lnTo>
                  <a:pt x="24688800" y="21259799"/>
                </a:lnTo>
                <a:lnTo>
                  <a:pt x="24761824" y="21355047"/>
                </a:lnTo>
                <a:lnTo>
                  <a:pt x="24825324" y="21447123"/>
                </a:lnTo>
                <a:lnTo>
                  <a:pt x="24882476" y="21539199"/>
                </a:lnTo>
                <a:lnTo>
                  <a:pt x="24933276" y="21634447"/>
                </a:lnTo>
                <a:lnTo>
                  <a:pt x="24977724" y="21726523"/>
                </a:lnTo>
                <a:lnTo>
                  <a:pt x="25015824" y="21818599"/>
                </a:lnTo>
                <a:lnTo>
                  <a:pt x="25047576" y="21907499"/>
                </a:lnTo>
                <a:lnTo>
                  <a:pt x="25072976" y="21999575"/>
                </a:lnTo>
                <a:lnTo>
                  <a:pt x="25095200" y="22088475"/>
                </a:lnTo>
                <a:lnTo>
                  <a:pt x="25111076" y="22177375"/>
                </a:lnTo>
                <a:lnTo>
                  <a:pt x="25123776" y="22266275"/>
                </a:lnTo>
                <a:lnTo>
                  <a:pt x="25130124" y="22355175"/>
                </a:lnTo>
                <a:lnTo>
                  <a:pt x="25130124" y="22440899"/>
                </a:lnTo>
                <a:lnTo>
                  <a:pt x="25130124" y="22526623"/>
                </a:lnTo>
                <a:lnTo>
                  <a:pt x="25123776" y="22609175"/>
                </a:lnTo>
                <a:lnTo>
                  <a:pt x="25114248" y="22691723"/>
                </a:lnTo>
                <a:lnTo>
                  <a:pt x="25098376" y="22774275"/>
                </a:lnTo>
                <a:lnTo>
                  <a:pt x="25082500" y="22853647"/>
                </a:lnTo>
                <a:lnTo>
                  <a:pt x="25063448" y="22933023"/>
                </a:lnTo>
                <a:lnTo>
                  <a:pt x="25041224" y="23009223"/>
                </a:lnTo>
                <a:lnTo>
                  <a:pt x="25015824" y="23082247"/>
                </a:lnTo>
                <a:lnTo>
                  <a:pt x="24987248" y="23158447"/>
                </a:lnTo>
                <a:lnTo>
                  <a:pt x="24958676" y="23228299"/>
                </a:lnTo>
                <a:lnTo>
                  <a:pt x="24926924" y="23298147"/>
                </a:lnTo>
                <a:lnTo>
                  <a:pt x="24895176" y="23367999"/>
                </a:lnTo>
                <a:lnTo>
                  <a:pt x="24860248" y="23431499"/>
                </a:lnTo>
                <a:lnTo>
                  <a:pt x="24790400" y="23558499"/>
                </a:lnTo>
                <a:lnTo>
                  <a:pt x="24717376" y="23675975"/>
                </a:lnTo>
                <a:lnTo>
                  <a:pt x="24644352" y="23780747"/>
                </a:lnTo>
                <a:lnTo>
                  <a:pt x="24571324" y="23879175"/>
                </a:lnTo>
                <a:lnTo>
                  <a:pt x="24501476" y="23961723"/>
                </a:lnTo>
                <a:lnTo>
                  <a:pt x="24437976" y="24037923"/>
                </a:lnTo>
                <a:lnTo>
                  <a:pt x="24380824" y="24098247"/>
                </a:lnTo>
                <a:lnTo>
                  <a:pt x="24298276" y="24183975"/>
                </a:lnTo>
                <a:lnTo>
                  <a:pt x="24266524" y="24212547"/>
                </a:lnTo>
                <a:lnTo>
                  <a:pt x="24244300" y="24237947"/>
                </a:lnTo>
                <a:lnTo>
                  <a:pt x="24215724" y="24260175"/>
                </a:lnTo>
                <a:lnTo>
                  <a:pt x="24177624" y="24282399"/>
                </a:lnTo>
                <a:lnTo>
                  <a:pt x="24133176" y="24304623"/>
                </a:lnTo>
                <a:lnTo>
                  <a:pt x="24085552" y="24330023"/>
                </a:lnTo>
                <a:lnTo>
                  <a:pt x="24028400" y="24355423"/>
                </a:lnTo>
                <a:lnTo>
                  <a:pt x="23898224" y="24406223"/>
                </a:lnTo>
                <a:lnTo>
                  <a:pt x="23749000" y="24457023"/>
                </a:lnTo>
                <a:lnTo>
                  <a:pt x="23577552" y="24507823"/>
                </a:lnTo>
                <a:lnTo>
                  <a:pt x="23387048" y="24561799"/>
                </a:lnTo>
                <a:lnTo>
                  <a:pt x="23183848" y="24615775"/>
                </a:lnTo>
                <a:lnTo>
                  <a:pt x="22964776" y="24669747"/>
                </a:lnTo>
                <a:lnTo>
                  <a:pt x="22733000" y="24723723"/>
                </a:lnTo>
                <a:lnTo>
                  <a:pt x="22491700" y="24777699"/>
                </a:lnTo>
                <a:lnTo>
                  <a:pt x="22244048" y="24831675"/>
                </a:lnTo>
                <a:lnTo>
                  <a:pt x="21726524" y="24936447"/>
                </a:lnTo>
                <a:lnTo>
                  <a:pt x="21199476" y="25038047"/>
                </a:lnTo>
                <a:lnTo>
                  <a:pt x="20678776" y="25133299"/>
                </a:lnTo>
                <a:lnTo>
                  <a:pt x="20177124" y="25222199"/>
                </a:lnTo>
                <a:lnTo>
                  <a:pt x="19710400" y="25301575"/>
                </a:lnTo>
                <a:lnTo>
                  <a:pt x="19294476" y="25371423"/>
                </a:lnTo>
                <a:lnTo>
                  <a:pt x="18675352" y="25473023"/>
                </a:lnTo>
                <a:lnTo>
                  <a:pt x="18443576" y="25507947"/>
                </a:lnTo>
                <a:lnTo>
                  <a:pt x="18621376" y="25526999"/>
                </a:lnTo>
                <a:lnTo>
                  <a:pt x="18796000" y="25546047"/>
                </a:lnTo>
                <a:lnTo>
                  <a:pt x="18961100" y="25565099"/>
                </a:lnTo>
                <a:lnTo>
                  <a:pt x="19123024" y="25587323"/>
                </a:lnTo>
                <a:lnTo>
                  <a:pt x="19278600" y="25609547"/>
                </a:lnTo>
                <a:lnTo>
                  <a:pt x="19424648" y="25634947"/>
                </a:lnTo>
                <a:lnTo>
                  <a:pt x="19570700" y="25663523"/>
                </a:lnTo>
                <a:lnTo>
                  <a:pt x="19707224" y="25688923"/>
                </a:lnTo>
                <a:lnTo>
                  <a:pt x="19840576" y="25720675"/>
                </a:lnTo>
                <a:lnTo>
                  <a:pt x="19967576" y="25749247"/>
                </a:lnTo>
                <a:lnTo>
                  <a:pt x="20088224" y="25780999"/>
                </a:lnTo>
                <a:lnTo>
                  <a:pt x="20205700" y="25812747"/>
                </a:lnTo>
                <a:lnTo>
                  <a:pt x="20316824" y="25847675"/>
                </a:lnTo>
                <a:lnTo>
                  <a:pt x="20424776" y="25879423"/>
                </a:lnTo>
                <a:lnTo>
                  <a:pt x="20526376" y="25914347"/>
                </a:lnTo>
                <a:lnTo>
                  <a:pt x="20624800" y="25952447"/>
                </a:lnTo>
                <a:lnTo>
                  <a:pt x="20716876" y="25987375"/>
                </a:lnTo>
                <a:lnTo>
                  <a:pt x="20805776" y="26025475"/>
                </a:lnTo>
                <a:lnTo>
                  <a:pt x="20888324" y="26063575"/>
                </a:lnTo>
                <a:lnTo>
                  <a:pt x="20967700" y="26101675"/>
                </a:lnTo>
                <a:lnTo>
                  <a:pt x="21043900" y="26139775"/>
                </a:lnTo>
                <a:lnTo>
                  <a:pt x="21116924" y="26177875"/>
                </a:lnTo>
                <a:lnTo>
                  <a:pt x="21183600" y="26219147"/>
                </a:lnTo>
                <a:lnTo>
                  <a:pt x="21247100" y="26257247"/>
                </a:lnTo>
                <a:lnTo>
                  <a:pt x="21307424" y="26298523"/>
                </a:lnTo>
                <a:lnTo>
                  <a:pt x="21364576" y="26339799"/>
                </a:lnTo>
                <a:lnTo>
                  <a:pt x="21418552" y="26381075"/>
                </a:lnTo>
                <a:lnTo>
                  <a:pt x="21466176" y="26419175"/>
                </a:lnTo>
                <a:lnTo>
                  <a:pt x="21513800" y="26460447"/>
                </a:lnTo>
                <a:lnTo>
                  <a:pt x="21558248" y="26501723"/>
                </a:lnTo>
                <a:lnTo>
                  <a:pt x="21596352" y="26542999"/>
                </a:lnTo>
                <a:lnTo>
                  <a:pt x="21634448" y="26581099"/>
                </a:lnTo>
                <a:lnTo>
                  <a:pt x="21669376" y="26622375"/>
                </a:lnTo>
                <a:lnTo>
                  <a:pt x="21701124" y="26660475"/>
                </a:lnTo>
                <a:lnTo>
                  <a:pt x="21755100" y="26739847"/>
                </a:lnTo>
                <a:lnTo>
                  <a:pt x="21802724" y="26816047"/>
                </a:lnTo>
                <a:lnTo>
                  <a:pt x="21840824" y="26889075"/>
                </a:lnTo>
                <a:lnTo>
                  <a:pt x="21869400" y="26958923"/>
                </a:lnTo>
                <a:lnTo>
                  <a:pt x="21891624" y="27025599"/>
                </a:lnTo>
                <a:lnTo>
                  <a:pt x="21907500" y="27089099"/>
                </a:lnTo>
                <a:lnTo>
                  <a:pt x="21917024" y="27146247"/>
                </a:lnTo>
                <a:lnTo>
                  <a:pt x="21923376" y="27200223"/>
                </a:lnTo>
                <a:lnTo>
                  <a:pt x="21926552" y="27247847"/>
                </a:lnTo>
                <a:lnTo>
                  <a:pt x="21926552" y="27289123"/>
                </a:lnTo>
                <a:lnTo>
                  <a:pt x="21923376" y="27324047"/>
                </a:lnTo>
                <a:lnTo>
                  <a:pt x="21917024" y="27371675"/>
                </a:lnTo>
                <a:lnTo>
                  <a:pt x="21913848" y="27390723"/>
                </a:lnTo>
                <a:lnTo>
                  <a:pt x="21932900" y="27514547"/>
                </a:lnTo>
                <a:lnTo>
                  <a:pt x="21945600" y="27632023"/>
                </a:lnTo>
                <a:lnTo>
                  <a:pt x="21958300" y="27749499"/>
                </a:lnTo>
                <a:lnTo>
                  <a:pt x="21967824" y="27863799"/>
                </a:lnTo>
                <a:lnTo>
                  <a:pt x="21977352" y="27971747"/>
                </a:lnTo>
                <a:lnTo>
                  <a:pt x="21980524" y="28079699"/>
                </a:lnTo>
                <a:lnTo>
                  <a:pt x="21983700" y="28184475"/>
                </a:lnTo>
                <a:lnTo>
                  <a:pt x="21980524" y="28286075"/>
                </a:lnTo>
                <a:lnTo>
                  <a:pt x="21980524" y="28384499"/>
                </a:lnTo>
                <a:lnTo>
                  <a:pt x="21974176" y="28482923"/>
                </a:lnTo>
                <a:lnTo>
                  <a:pt x="21967824" y="28574999"/>
                </a:lnTo>
                <a:lnTo>
                  <a:pt x="21958300" y="28667075"/>
                </a:lnTo>
                <a:lnTo>
                  <a:pt x="21948776" y="28755975"/>
                </a:lnTo>
                <a:lnTo>
                  <a:pt x="21936076" y="28841699"/>
                </a:lnTo>
                <a:lnTo>
                  <a:pt x="21920200" y="28924247"/>
                </a:lnTo>
                <a:lnTo>
                  <a:pt x="21904324" y="29003623"/>
                </a:lnTo>
                <a:lnTo>
                  <a:pt x="21885276" y="29082999"/>
                </a:lnTo>
                <a:lnTo>
                  <a:pt x="21866224" y="29156023"/>
                </a:lnTo>
                <a:lnTo>
                  <a:pt x="21847176" y="29229047"/>
                </a:lnTo>
                <a:lnTo>
                  <a:pt x="21824952" y="29298899"/>
                </a:lnTo>
                <a:lnTo>
                  <a:pt x="21799552" y="29368747"/>
                </a:lnTo>
                <a:lnTo>
                  <a:pt x="21774152" y="29435423"/>
                </a:lnTo>
                <a:lnTo>
                  <a:pt x="21723352" y="29559247"/>
                </a:lnTo>
                <a:lnTo>
                  <a:pt x="21666200" y="29673547"/>
                </a:lnTo>
                <a:lnTo>
                  <a:pt x="21605876" y="29781499"/>
                </a:lnTo>
                <a:lnTo>
                  <a:pt x="21545552" y="29879923"/>
                </a:lnTo>
                <a:lnTo>
                  <a:pt x="21478876" y="29971999"/>
                </a:lnTo>
                <a:lnTo>
                  <a:pt x="21415376" y="30054547"/>
                </a:lnTo>
                <a:lnTo>
                  <a:pt x="21348700" y="30130747"/>
                </a:lnTo>
                <a:lnTo>
                  <a:pt x="21282024" y="30197423"/>
                </a:lnTo>
                <a:lnTo>
                  <a:pt x="21218524" y="30260923"/>
                </a:lnTo>
                <a:lnTo>
                  <a:pt x="21155024" y="30314899"/>
                </a:lnTo>
                <a:lnTo>
                  <a:pt x="21094700" y="30362523"/>
                </a:lnTo>
                <a:lnTo>
                  <a:pt x="21034376" y="30406975"/>
                </a:lnTo>
                <a:lnTo>
                  <a:pt x="20980400" y="30441899"/>
                </a:lnTo>
                <a:lnTo>
                  <a:pt x="20929600" y="30473647"/>
                </a:lnTo>
                <a:lnTo>
                  <a:pt x="20881976" y="30502223"/>
                </a:lnTo>
                <a:lnTo>
                  <a:pt x="20805776" y="30540323"/>
                </a:lnTo>
                <a:lnTo>
                  <a:pt x="20754976" y="30559375"/>
                </a:lnTo>
                <a:lnTo>
                  <a:pt x="20739100" y="30565723"/>
                </a:lnTo>
                <a:lnTo>
                  <a:pt x="20666076" y="30610175"/>
                </a:lnTo>
                <a:lnTo>
                  <a:pt x="20599400" y="30645099"/>
                </a:lnTo>
                <a:lnTo>
                  <a:pt x="20532724" y="30680023"/>
                </a:lnTo>
                <a:lnTo>
                  <a:pt x="20466048" y="30708599"/>
                </a:lnTo>
                <a:lnTo>
                  <a:pt x="20405724" y="30730823"/>
                </a:lnTo>
                <a:lnTo>
                  <a:pt x="20345400" y="30753047"/>
                </a:lnTo>
                <a:lnTo>
                  <a:pt x="20288248" y="30768923"/>
                </a:lnTo>
                <a:lnTo>
                  <a:pt x="20231100" y="30784799"/>
                </a:lnTo>
                <a:lnTo>
                  <a:pt x="20177124" y="30794323"/>
                </a:lnTo>
                <a:lnTo>
                  <a:pt x="20126324" y="30803847"/>
                </a:lnTo>
                <a:lnTo>
                  <a:pt x="20075524" y="30807023"/>
                </a:lnTo>
                <a:lnTo>
                  <a:pt x="20027900" y="30810199"/>
                </a:lnTo>
                <a:lnTo>
                  <a:pt x="19983448" y="30810199"/>
                </a:lnTo>
                <a:lnTo>
                  <a:pt x="19942176" y="30810199"/>
                </a:lnTo>
                <a:lnTo>
                  <a:pt x="19862800" y="30803847"/>
                </a:lnTo>
                <a:lnTo>
                  <a:pt x="19792952" y="30787975"/>
                </a:lnTo>
                <a:lnTo>
                  <a:pt x="19732624" y="30772099"/>
                </a:lnTo>
                <a:lnTo>
                  <a:pt x="19678648" y="30753047"/>
                </a:lnTo>
                <a:lnTo>
                  <a:pt x="19637376" y="30733999"/>
                </a:lnTo>
                <a:lnTo>
                  <a:pt x="19605624" y="30714947"/>
                </a:lnTo>
                <a:lnTo>
                  <a:pt x="19580224" y="30699075"/>
                </a:lnTo>
                <a:lnTo>
                  <a:pt x="19561176" y="30683199"/>
                </a:lnTo>
                <a:lnTo>
                  <a:pt x="19475448" y="30686375"/>
                </a:lnTo>
                <a:lnTo>
                  <a:pt x="19396076" y="30686375"/>
                </a:lnTo>
                <a:lnTo>
                  <a:pt x="19326224" y="30680023"/>
                </a:lnTo>
                <a:lnTo>
                  <a:pt x="19259552" y="30667323"/>
                </a:lnTo>
                <a:lnTo>
                  <a:pt x="19196048" y="30654623"/>
                </a:lnTo>
                <a:lnTo>
                  <a:pt x="19142076" y="30635575"/>
                </a:lnTo>
                <a:lnTo>
                  <a:pt x="19091276" y="30613347"/>
                </a:lnTo>
                <a:lnTo>
                  <a:pt x="19043648" y="30591123"/>
                </a:lnTo>
                <a:lnTo>
                  <a:pt x="19002376" y="30562547"/>
                </a:lnTo>
                <a:lnTo>
                  <a:pt x="18967448" y="30533975"/>
                </a:lnTo>
                <a:lnTo>
                  <a:pt x="18935700" y="30502223"/>
                </a:lnTo>
                <a:lnTo>
                  <a:pt x="18907124" y="30467299"/>
                </a:lnTo>
                <a:lnTo>
                  <a:pt x="18881724" y="30432375"/>
                </a:lnTo>
                <a:lnTo>
                  <a:pt x="18859500" y="30397447"/>
                </a:lnTo>
                <a:lnTo>
                  <a:pt x="18840448" y="30362523"/>
                </a:lnTo>
                <a:lnTo>
                  <a:pt x="18824576" y="30324423"/>
                </a:lnTo>
                <a:lnTo>
                  <a:pt x="18815048" y="30286323"/>
                </a:lnTo>
                <a:lnTo>
                  <a:pt x="18802352" y="30251399"/>
                </a:lnTo>
                <a:lnTo>
                  <a:pt x="18796000" y="30213299"/>
                </a:lnTo>
                <a:lnTo>
                  <a:pt x="18789648" y="30178375"/>
                </a:lnTo>
                <a:lnTo>
                  <a:pt x="18783300" y="30108523"/>
                </a:lnTo>
                <a:lnTo>
                  <a:pt x="18783300" y="30048199"/>
                </a:lnTo>
                <a:lnTo>
                  <a:pt x="18786476" y="29994223"/>
                </a:lnTo>
                <a:lnTo>
                  <a:pt x="18789648" y="29956123"/>
                </a:lnTo>
                <a:lnTo>
                  <a:pt x="18796000" y="29921199"/>
                </a:lnTo>
                <a:lnTo>
                  <a:pt x="18773776" y="29883099"/>
                </a:lnTo>
                <a:lnTo>
                  <a:pt x="18751552" y="29851347"/>
                </a:lnTo>
                <a:lnTo>
                  <a:pt x="18726152" y="29819599"/>
                </a:lnTo>
                <a:lnTo>
                  <a:pt x="18700752" y="29794199"/>
                </a:lnTo>
                <a:lnTo>
                  <a:pt x="18672176" y="29771975"/>
                </a:lnTo>
                <a:lnTo>
                  <a:pt x="18646776" y="29752923"/>
                </a:lnTo>
                <a:lnTo>
                  <a:pt x="18618200" y="29733875"/>
                </a:lnTo>
                <a:lnTo>
                  <a:pt x="18589624" y="29721175"/>
                </a:lnTo>
                <a:lnTo>
                  <a:pt x="18557876" y="29711647"/>
                </a:lnTo>
                <a:lnTo>
                  <a:pt x="18526124" y="29702123"/>
                </a:lnTo>
                <a:lnTo>
                  <a:pt x="18497552" y="29698947"/>
                </a:lnTo>
                <a:lnTo>
                  <a:pt x="18465800" y="29695775"/>
                </a:lnTo>
                <a:lnTo>
                  <a:pt x="18430876" y="29695775"/>
                </a:lnTo>
                <a:lnTo>
                  <a:pt x="18399124" y="29698947"/>
                </a:lnTo>
                <a:lnTo>
                  <a:pt x="18364200" y="29702123"/>
                </a:lnTo>
                <a:lnTo>
                  <a:pt x="18332448" y="29711647"/>
                </a:lnTo>
                <a:lnTo>
                  <a:pt x="18262600" y="29730699"/>
                </a:lnTo>
                <a:lnTo>
                  <a:pt x="18192752" y="29759275"/>
                </a:lnTo>
                <a:lnTo>
                  <a:pt x="18122900" y="29794199"/>
                </a:lnTo>
                <a:lnTo>
                  <a:pt x="18049876" y="29838647"/>
                </a:lnTo>
                <a:lnTo>
                  <a:pt x="17980024" y="29883099"/>
                </a:lnTo>
                <a:lnTo>
                  <a:pt x="17907000" y="29937075"/>
                </a:lnTo>
                <a:lnTo>
                  <a:pt x="17837152" y="29994223"/>
                </a:lnTo>
                <a:lnTo>
                  <a:pt x="17767300" y="30051375"/>
                </a:lnTo>
                <a:lnTo>
                  <a:pt x="17697448" y="30114875"/>
                </a:lnTo>
                <a:lnTo>
                  <a:pt x="17633952" y="30178375"/>
                </a:lnTo>
                <a:lnTo>
                  <a:pt x="17567276" y="30241875"/>
                </a:lnTo>
                <a:lnTo>
                  <a:pt x="17506952" y="30305375"/>
                </a:lnTo>
                <a:lnTo>
                  <a:pt x="17392648" y="30432375"/>
                </a:lnTo>
                <a:lnTo>
                  <a:pt x="17291048" y="30549847"/>
                </a:lnTo>
                <a:lnTo>
                  <a:pt x="17208500" y="30651447"/>
                </a:lnTo>
                <a:lnTo>
                  <a:pt x="17145000" y="30730823"/>
                </a:lnTo>
                <a:lnTo>
                  <a:pt x="17091024" y="30803847"/>
                </a:lnTo>
                <a:lnTo>
                  <a:pt x="17116424" y="31121347"/>
                </a:lnTo>
                <a:lnTo>
                  <a:pt x="17135476" y="31432499"/>
                </a:lnTo>
                <a:lnTo>
                  <a:pt x="17151352" y="31734123"/>
                </a:lnTo>
                <a:lnTo>
                  <a:pt x="17160876" y="32026223"/>
                </a:lnTo>
                <a:lnTo>
                  <a:pt x="17167224" y="32308799"/>
                </a:lnTo>
                <a:lnTo>
                  <a:pt x="17167224" y="32578675"/>
                </a:lnTo>
                <a:lnTo>
                  <a:pt x="17164048" y="32845375"/>
                </a:lnTo>
                <a:lnTo>
                  <a:pt x="17154524" y="33099375"/>
                </a:lnTo>
                <a:lnTo>
                  <a:pt x="17145000" y="33343847"/>
                </a:lnTo>
                <a:lnTo>
                  <a:pt x="17129124" y="33581975"/>
                </a:lnTo>
                <a:lnTo>
                  <a:pt x="17110076" y="33810575"/>
                </a:lnTo>
                <a:lnTo>
                  <a:pt x="17087848" y="34032823"/>
                </a:lnTo>
                <a:lnTo>
                  <a:pt x="17059276" y="34242375"/>
                </a:lnTo>
                <a:lnTo>
                  <a:pt x="17030700" y="34448751"/>
                </a:lnTo>
                <a:lnTo>
                  <a:pt x="16998952" y="34645599"/>
                </a:lnTo>
                <a:lnTo>
                  <a:pt x="16960848" y="34832923"/>
                </a:lnTo>
                <a:lnTo>
                  <a:pt x="16922752" y="35013899"/>
                </a:lnTo>
                <a:lnTo>
                  <a:pt x="16881476" y="35188523"/>
                </a:lnTo>
                <a:lnTo>
                  <a:pt x="16837024" y="35356799"/>
                </a:lnTo>
                <a:lnTo>
                  <a:pt x="16792576" y="35515551"/>
                </a:lnTo>
                <a:lnTo>
                  <a:pt x="16741776" y="35667951"/>
                </a:lnTo>
                <a:lnTo>
                  <a:pt x="16694152" y="35813999"/>
                </a:lnTo>
                <a:lnTo>
                  <a:pt x="16640176" y="35953699"/>
                </a:lnTo>
                <a:lnTo>
                  <a:pt x="16586200" y="36087047"/>
                </a:lnTo>
                <a:lnTo>
                  <a:pt x="16529048" y="36214047"/>
                </a:lnTo>
                <a:lnTo>
                  <a:pt x="16471900" y="36331523"/>
                </a:lnTo>
                <a:lnTo>
                  <a:pt x="16414752" y="36448999"/>
                </a:lnTo>
                <a:lnTo>
                  <a:pt x="16354424" y="36556951"/>
                </a:lnTo>
                <a:lnTo>
                  <a:pt x="16294100" y="36658551"/>
                </a:lnTo>
                <a:lnTo>
                  <a:pt x="16230600" y="36756975"/>
                </a:lnTo>
                <a:lnTo>
                  <a:pt x="16167100" y="36849047"/>
                </a:lnTo>
                <a:lnTo>
                  <a:pt x="16106776" y="36934775"/>
                </a:lnTo>
                <a:lnTo>
                  <a:pt x="16040100" y="37017323"/>
                </a:lnTo>
                <a:lnTo>
                  <a:pt x="15976600" y="37093523"/>
                </a:lnTo>
                <a:lnTo>
                  <a:pt x="15913100" y="37163375"/>
                </a:lnTo>
                <a:lnTo>
                  <a:pt x="15849600" y="37233223"/>
                </a:lnTo>
                <a:lnTo>
                  <a:pt x="15786100" y="37293551"/>
                </a:lnTo>
                <a:lnTo>
                  <a:pt x="15722600" y="37353875"/>
                </a:lnTo>
                <a:lnTo>
                  <a:pt x="15659100" y="37407847"/>
                </a:lnTo>
                <a:lnTo>
                  <a:pt x="15595600" y="37458647"/>
                </a:lnTo>
                <a:lnTo>
                  <a:pt x="15535276" y="37503099"/>
                </a:lnTo>
                <a:lnTo>
                  <a:pt x="15474952" y="37547551"/>
                </a:lnTo>
                <a:lnTo>
                  <a:pt x="15414624" y="37585647"/>
                </a:lnTo>
                <a:lnTo>
                  <a:pt x="15357476" y="37620575"/>
                </a:lnTo>
                <a:lnTo>
                  <a:pt x="15300324" y="37655499"/>
                </a:lnTo>
                <a:lnTo>
                  <a:pt x="15243176" y="37684075"/>
                </a:lnTo>
                <a:lnTo>
                  <a:pt x="15138400" y="37734875"/>
                </a:lnTo>
                <a:lnTo>
                  <a:pt x="15039976" y="37772975"/>
                </a:lnTo>
                <a:lnTo>
                  <a:pt x="14951076" y="37804723"/>
                </a:lnTo>
                <a:lnTo>
                  <a:pt x="14871700" y="37826951"/>
                </a:lnTo>
                <a:lnTo>
                  <a:pt x="14805024" y="37842823"/>
                </a:lnTo>
                <a:lnTo>
                  <a:pt x="14751048" y="37852351"/>
                </a:lnTo>
                <a:lnTo>
                  <a:pt x="14712952" y="37858699"/>
                </a:lnTo>
                <a:lnTo>
                  <a:pt x="14678024" y="37861875"/>
                </a:lnTo>
                <a:lnTo>
                  <a:pt x="14611352" y="37899975"/>
                </a:lnTo>
                <a:lnTo>
                  <a:pt x="14544676" y="37938075"/>
                </a:lnTo>
                <a:lnTo>
                  <a:pt x="14478000" y="37972999"/>
                </a:lnTo>
                <a:lnTo>
                  <a:pt x="14411324" y="38004751"/>
                </a:lnTo>
                <a:lnTo>
                  <a:pt x="14341476" y="38033323"/>
                </a:lnTo>
                <a:lnTo>
                  <a:pt x="14274800" y="38061899"/>
                </a:lnTo>
                <a:lnTo>
                  <a:pt x="14204952" y="38087299"/>
                </a:lnTo>
                <a:lnTo>
                  <a:pt x="14135100" y="38112699"/>
                </a:lnTo>
                <a:lnTo>
                  <a:pt x="14068424" y="38134923"/>
                </a:lnTo>
                <a:lnTo>
                  <a:pt x="13998576" y="38153975"/>
                </a:lnTo>
                <a:lnTo>
                  <a:pt x="13925552" y="38173023"/>
                </a:lnTo>
                <a:lnTo>
                  <a:pt x="13855700" y="38188899"/>
                </a:lnTo>
                <a:lnTo>
                  <a:pt x="13785848" y="38201599"/>
                </a:lnTo>
                <a:lnTo>
                  <a:pt x="13712824" y="38214299"/>
                </a:lnTo>
                <a:lnTo>
                  <a:pt x="13569952" y="38233351"/>
                </a:lnTo>
                <a:lnTo>
                  <a:pt x="13427076" y="38246047"/>
                </a:lnTo>
                <a:lnTo>
                  <a:pt x="13281024" y="38249223"/>
                </a:lnTo>
                <a:lnTo>
                  <a:pt x="13134976" y="38246047"/>
                </a:lnTo>
                <a:lnTo>
                  <a:pt x="12985752" y="38236523"/>
                </a:lnTo>
                <a:lnTo>
                  <a:pt x="12839700" y="38220647"/>
                </a:lnTo>
                <a:lnTo>
                  <a:pt x="12690476" y="38198423"/>
                </a:lnTo>
                <a:lnTo>
                  <a:pt x="12541248" y="38166675"/>
                </a:lnTo>
                <a:lnTo>
                  <a:pt x="12388848" y="38131751"/>
                </a:lnTo>
                <a:lnTo>
                  <a:pt x="12239624" y="38093647"/>
                </a:lnTo>
                <a:lnTo>
                  <a:pt x="12087224" y="38046023"/>
                </a:lnTo>
                <a:lnTo>
                  <a:pt x="11938000" y="37995223"/>
                </a:lnTo>
                <a:lnTo>
                  <a:pt x="11785600" y="37938075"/>
                </a:lnTo>
                <a:lnTo>
                  <a:pt x="11591924" y="37858699"/>
                </a:lnTo>
                <a:lnTo>
                  <a:pt x="11398248" y="37779323"/>
                </a:lnTo>
                <a:lnTo>
                  <a:pt x="11207752" y="37693599"/>
                </a:lnTo>
                <a:lnTo>
                  <a:pt x="11020424" y="37604699"/>
                </a:lnTo>
                <a:lnTo>
                  <a:pt x="10833100" y="37509447"/>
                </a:lnTo>
                <a:lnTo>
                  <a:pt x="10645776" y="37411023"/>
                </a:lnTo>
                <a:lnTo>
                  <a:pt x="10464800" y="37309423"/>
                </a:lnTo>
                <a:lnTo>
                  <a:pt x="10280648" y="37207823"/>
                </a:lnTo>
                <a:lnTo>
                  <a:pt x="10099676" y="37099875"/>
                </a:lnTo>
                <a:lnTo>
                  <a:pt x="9921876" y="36988751"/>
                </a:lnTo>
                <a:lnTo>
                  <a:pt x="9744076" y="36874447"/>
                </a:lnTo>
                <a:lnTo>
                  <a:pt x="9566276" y="36756975"/>
                </a:lnTo>
                <a:lnTo>
                  <a:pt x="9391648" y="36636323"/>
                </a:lnTo>
                <a:lnTo>
                  <a:pt x="9220200" y="36512499"/>
                </a:lnTo>
                <a:lnTo>
                  <a:pt x="9048752" y="36388675"/>
                </a:lnTo>
                <a:lnTo>
                  <a:pt x="8880476" y="36261675"/>
                </a:lnTo>
                <a:lnTo>
                  <a:pt x="8712200" y="36131499"/>
                </a:lnTo>
                <a:lnTo>
                  <a:pt x="8543924" y="35998151"/>
                </a:lnTo>
                <a:lnTo>
                  <a:pt x="8378824" y="35864799"/>
                </a:lnTo>
                <a:lnTo>
                  <a:pt x="8216900" y="35728275"/>
                </a:lnTo>
                <a:lnTo>
                  <a:pt x="8054976" y="35591751"/>
                </a:lnTo>
                <a:lnTo>
                  <a:pt x="7893048" y="35452047"/>
                </a:lnTo>
                <a:lnTo>
                  <a:pt x="7734300" y="35312351"/>
                </a:lnTo>
                <a:lnTo>
                  <a:pt x="7575552" y="35169475"/>
                </a:lnTo>
                <a:lnTo>
                  <a:pt x="7264400" y="34880551"/>
                </a:lnTo>
                <a:lnTo>
                  <a:pt x="6959600" y="34591623"/>
                </a:lnTo>
                <a:lnTo>
                  <a:pt x="6661152" y="34296351"/>
                </a:lnTo>
                <a:lnTo>
                  <a:pt x="6365876" y="34001075"/>
                </a:lnTo>
                <a:lnTo>
                  <a:pt x="6235700" y="33861375"/>
                </a:lnTo>
                <a:lnTo>
                  <a:pt x="6105524" y="33718499"/>
                </a:lnTo>
                <a:lnTo>
                  <a:pt x="5978524" y="33575623"/>
                </a:lnTo>
                <a:lnTo>
                  <a:pt x="5854700" y="33432747"/>
                </a:lnTo>
                <a:lnTo>
                  <a:pt x="5730876" y="33286699"/>
                </a:lnTo>
                <a:lnTo>
                  <a:pt x="5610224" y="33140647"/>
                </a:lnTo>
                <a:lnTo>
                  <a:pt x="5489576" y="32991423"/>
                </a:lnTo>
                <a:lnTo>
                  <a:pt x="5372100" y="32839023"/>
                </a:lnTo>
                <a:lnTo>
                  <a:pt x="5257800" y="32686623"/>
                </a:lnTo>
                <a:lnTo>
                  <a:pt x="5143500" y="32534223"/>
                </a:lnTo>
                <a:lnTo>
                  <a:pt x="5032376" y="32378647"/>
                </a:lnTo>
                <a:lnTo>
                  <a:pt x="4924424" y="32219899"/>
                </a:lnTo>
                <a:lnTo>
                  <a:pt x="4816476" y="32054799"/>
                </a:lnTo>
                <a:lnTo>
                  <a:pt x="4711700" y="31889699"/>
                </a:lnTo>
                <a:lnTo>
                  <a:pt x="4613276" y="31718247"/>
                </a:lnTo>
                <a:lnTo>
                  <a:pt x="4514848" y="31549975"/>
                </a:lnTo>
                <a:lnTo>
                  <a:pt x="4445000" y="31419799"/>
                </a:lnTo>
                <a:lnTo>
                  <a:pt x="4375152" y="31292799"/>
                </a:lnTo>
                <a:lnTo>
                  <a:pt x="4311648" y="31159447"/>
                </a:lnTo>
                <a:lnTo>
                  <a:pt x="4244976" y="31029275"/>
                </a:lnTo>
                <a:lnTo>
                  <a:pt x="4184648" y="30895923"/>
                </a:lnTo>
                <a:lnTo>
                  <a:pt x="4124324" y="30762575"/>
                </a:lnTo>
                <a:lnTo>
                  <a:pt x="4067176" y="30629223"/>
                </a:lnTo>
                <a:lnTo>
                  <a:pt x="4010024" y="30492699"/>
                </a:lnTo>
                <a:lnTo>
                  <a:pt x="3959224" y="30356175"/>
                </a:lnTo>
                <a:lnTo>
                  <a:pt x="3908424" y="30219647"/>
                </a:lnTo>
                <a:lnTo>
                  <a:pt x="3860800" y="30083123"/>
                </a:lnTo>
                <a:lnTo>
                  <a:pt x="3813176" y="29943423"/>
                </a:lnTo>
                <a:lnTo>
                  <a:pt x="3771900" y="29803723"/>
                </a:lnTo>
                <a:lnTo>
                  <a:pt x="3730624" y="29664023"/>
                </a:lnTo>
                <a:lnTo>
                  <a:pt x="3692524" y="29521147"/>
                </a:lnTo>
                <a:lnTo>
                  <a:pt x="3657600" y="29378275"/>
                </a:lnTo>
                <a:lnTo>
                  <a:pt x="3635376" y="29263975"/>
                </a:lnTo>
                <a:lnTo>
                  <a:pt x="3619500" y="29146499"/>
                </a:lnTo>
                <a:lnTo>
                  <a:pt x="3603624" y="29035375"/>
                </a:lnTo>
                <a:lnTo>
                  <a:pt x="3590924" y="28921075"/>
                </a:lnTo>
                <a:lnTo>
                  <a:pt x="3581400" y="28809947"/>
                </a:lnTo>
                <a:lnTo>
                  <a:pt x="3575048" y="28698823"/>
                </a:lnTo>
                <a:lnTo>
                  <a:pt x="3571876" y="28590875"/>
                </a:lnTo>
                <a:lnTo>
                  <a:pt x="3568700" y="28479747"/>
                </a:lnTo>
                <a:lnTo>
                  <a:pt x="3571876" y="28320999"/>
                </a:lnTo>
                <a:lnTo>
                  <a:pt x="3581400" y="28162247"/>
                </a:lnTo>
                <a:lnTo>
                  <a:pt x="3594100" y="28009847"/>
                </a:lnTo>
                <a:lnTo>
                  <a:pt x="3609976" y="27857447"/>
                </a:lnTo>
                <a:lnTo>
                  <a:pt x="3632200" y="27711399"/>
                </a:lnTo>
                <a:lnTo>
                  <a:pt x="3660776" y="27565347"/>
                </a:lnTo>
                <a:lnTo>
                  <a:pt x="3689352" y="27425647"/>
                </a:lnTo>
                <a:lnTo>
                  <a:pt x="3724276" y="27289123"/>
                </a:lnTo>
                <a:lnTo>
                  <a:pt x="3759200" y="27155775"/>
                </a:lnTo>
                <a:lnTo>
                  <a:pt x="3797300" y="27028775"/>
                </a:lnTo>
                <a:lnTo>
                  <a:pt x="3838576" y="26901775"/>
                </a:lnTo>
                <a:lnTo>
                  <a:pt x="3883024" y="26784299"/>
                </a:lnTo>
                <a:lnTo>
                  <a:pt x="3924300" y="26666823"/>
                </a:lnTo>
                <a:lnTo>
                  <a:pt x="3971924" y="26555699"/>
                </a:lnTo>
                <a:lnTo>
                  <a:pt x="4016376" y="26450923"/>
                </a:lnTo>
                <a:lnTo>
                  <a:pt x="4064000" y="26349323"/>
                </a:lnTo>
                <a:lnTo>
                  <a:pt x="4111624" y="26250899"/>
                </a:lnTo>
                <a:lnTo>
                  <a:pt x="4156076" y="26161999"/>
                </a:lnTo>
                <a:lnTo>
                  <a:pt x="4244976" y="25993723"/>
                </a:lnTo>
                <a:lnTo>
                  <a:pt x="4330700" y="25850847"/>
                </a:lnTo>
                <a:lnTo>
                  <a:pt x="4406900" y="25730199"/>
                </a:lnTo>
                <a:lnTo>
                  <a:pt x="4470400" y="25634947"/>
                </a:lnTo>
                <a:lnTo>
                  <a:pt x="4518024" y="25565099"/>
                </a:lnTo>
                <a:lnTo>
                  <a:pt x="4559300" y="25507947"/>
                </a:lnTo>
                <a:lnTo>
                  <a:pt x="4699000" y="25355547"/>
                </a:lnTo>
                <a:lnTo>
                  <a:pt x="4838700" y="25203147"/>
                </a:lnTo>
                <a:lnTo>
                  <a:pt x="4984752" y="25053923"/>
                </a:lnTo>
                <a:lnTo>
                  <a:pt x="5133976" y="24904699"/>
                </a:lnTo>
                <a:lnTo>
                  <a:pt x="5286376" y="24758647"/>
                </a:lnTo>
                <a:lnTo>
                  <a:pt x="5441952" y="24615775"/>
                </a:lnTo>
                <a:lnTo>
                  <a:pt x="5600700" y="24476075"/>
                </a:lnTo>
                <a:lnTo>
                  <a:pt x="5762624" y="24336375"/>
                </a:lnTo>
                <a:lnTo>
                  <a:pt x="5927724" y="24196675"/>
                </a:lnTo>
                <a:lnTo>
                  <a:pt x="6092824" y="24060147"/>
                </a:lnTo>
                <a:lnTo>
                  <a:pt x="6264276" y="23926799"/>
                </a:lnTo>
                <a:lnTo>
                  <a:pt x="6435724" y="23796623"/>
                </a:lnTo>
                <a:lnTo>
                  <a:pt x="6607176" y="23666447"/>
                </a:lnTo>
                <a:lnTo>
                  <a:pt x="6781800" y="23539447"/>
                </a:lnTo>
                <a:lnTo>
                  <a:pt x="6959600" y="23415623"/>
                </a:lnTo>
                <a:lnTo>
                  <a:pt x="7137400" y="23291799"/>
                </a:lnTo>
                <a:lnTo>
                  <a:pt x="7315200" y="23171147"/>
                </a:lnTo>
                <a:lnTo>
                  <a:pt x="7496176" y="23050499"/>
                </a:lnTo>
                <a:lnTo>
                  <a:pt x="7677152" y="22936199"/>
                </a:lnTo>
                <a:lnTo>
                  <a:pt x="7858124" y="22821899"/>
                </a:lnTo>
                <a:lnTo>
                  <a:pt x="8039100" y="22707599"/>
                </a:lnTo>
                <a:lnTo>
                  <a:pt x="8220076" y="22599647"/>
                </a:lnTo>
                <a:lnTo>
                  <a:pt x="8582024" y="22386923"/>
                </a:lnTo>
                <a:lnTo>
                  <a:pt x="8940800" y="22180547"/>
                </a:lnTo>
                <a:lnTo>
                  <a:pt x="9299576" y="21986875"/>
                </a:lnTo>
                <a:lnTo>
                  <a:pt x="9648824" y="21802723"/>
                </a:lnTo>
                <a:lnTo>
                  <a:pt x="9994900" y="21624923"/>
                </a:lnTo>
                <a:lnTo>
                  <a:pt x="10331448" y="21459823"/>
                </a:lnTo>
                <a:lnTo>
                  <a:pt x="10655300" y="21304247"/>
                </a:lnTo>
                <a:lnTo>
                  <a:pt x="10969624" y="21158199"/>
                </a:lnTo>
                <a:lnTo>
                  <a:pt x="11271248" y="21021675"/>
                </a:lnTo>
                <a:lnTo>
                  <a:pt x="11557000" y="20894675"/>
                </a:lnTo>
                <a:lnTo>
                  <a:pt x="11826876" y="20777199"/>
                </a:lnTo>
                <a:lnTo>
                  <a:pt x="12080876" y="20672423"/>
                </a:lnTo>
                <a:lnTo>
                  <a:pt x="12312648" y="20577175"/>
                </a:lnTo>
                <a:lnTo>
                  <a:pt x="12709524" y="20421599"/>
                </a:lnTo>
                <a:lnTo>
                  <a:pt x="13011152" y="20307299"/>
                </a:lnTo>
                <a:lnTo>
                  <a:pt x="13201648" y="20237447"/>
                </a:lnTo>
                <a:lnTo>
                  <a:pt x="13268324" y="20215223"/>
                </a:lnTo>
                <a:lnTo>
                  <a:pt x="13208000" y="18389599"/>
                </a:lnTo>
                <a:lnTo>
                  <a:pt x="13103224" y="18513423"/>
                </a:lnTo>
                <a:lnTo>
                  <a:pt x="13001624" y="18634075"/>
                </a:lnTo>
                <a:lnTo>
                  <a:pt x="12900024" y="18748375"/>
                </a:lnTo>
                <a:lnTo>
                  <a:pt x="12798424" y="18856323"/>
                </a:lnTo>
                <a:lnTo>
                  <a:pt x="12700000" y="18961099"/>
                </a:lnTo>
                <a:lnTo>
                  <a:pt x="12601576" y="19059523"/>
                </a:lnTo>
                <a:lnTo>
                  <a:pt x="12506324" y="19154775"/>
                </a:lnTo>
                <a:lnTo>
                  <a:pt x="12411076" y="19243675"/>
                </a:lnTo>
                <a:lnTo>
                  <a:pt x="12319000" y="19329399"/>
                </a:lnTo>
                <a:lnTo>
                  <a:pt x="12226924" y="19408775"/>
                </a:lnTo>
                <a:lnTo>
                  <a:pt x="12134848" y="19484975"/>
                </a:lnTo>
                <a:lnTo>
                  <a:pt x="12045952" y="19557999"/>
                </a:lnTo>
                <a:lnTo>
                  <a:pt x="11960224" y="19627847"/>
                </a:lnTo>
                <a:lnTo>
                  <a:pt x="11871324" y="19691347"/>
                </a:lnTo>
                <a:lnTo>
                  <a:pt x="11788776" y="19751675"/>
                </a:lnTo>
                <a:lnTo>
                  <a:pt x="11703048" y="19808823"/>
                </a:lnTo>
                <a:lnTo>
                  <a:pt x="11623676" y="19859623"/>
                </a:lnTo>
                <a:lnTo>
                  <a:pt x="11541124" y="19910423"/>
                </a:lnTo>
                <a:lnTo>
                  <a:pt x="11461752" y="19954875"/>
                </a:lnTo>
                <a:lnTo>
                  <a:pt x="11385552" y="19999323"/>
                </a:lnTo>
                <a:lnTo>
                  <a:pt x="11309352" y="20037423"/>
                </a:lnTo>
                <a:lnTo>
                  <a:pt x="11236324" y="20075523"/>
                </a:lnTo>
                <a:lnTo>
                  <a:pt x="11163300" y="20107275"/>
                </a:lnTo>
                <a:lnTo>
                  <a:pt x="11090276" y="20139023"/>
                </a:lnTo>
                <a:lnTo>
                  <a:pt x="11020424" y="20164423"/>
                </a:lnTo>
                <a:lnTo>
                  <a:pt x="10950576" y="20189823"/>
                </a:lnTo>
                <a:lnTo>
                  <a:pt x="10883900" y="20212047"/>
                </a:lnTo>
                <a:lnTo>
                  <a:pt x="10820400" y="20231099"/>
                </a:lnTo>
                <a:lnTo>
                  <a:pt x="10693400" y="20262847"/>
                </a:lnTo>
                <a:lnTo>
                  <a:pt x="10575924" y="20288247"/>
                </a:lnTo>
                <a:lnTo>
                  <a:pt x="10461624" y="20304123"/>
                </a:lnTo>
                <a:lnTo>
                  <a:pt x="10356848" y="20310475"/>
                </a:lnTo>
                <a:lnTo>
                  <a:pt x="10258424" y="20313647"/>
                </a:lnTo>
                <a:lnTo>
                  <a:pt x="10166352" y="20310475"/>
                </a:lnTo>
                <a:lnTo>
                  <a:pt x="10080624" y="20300947"/>
                </a:lnTo>
                <a:lnTo>
                  <a:pt x="10001248" y="20291423"/>
                </a:lnTo>
                <a:lnTo>
                  <a:pt x="9931400" y="20275547"/>
                </a:lnTo>
                <a:lnTo>
                  <a:pt x="9864724" y="20259675"/>
                </a:lnTo>
                <a:lnTo>
                  <a:pt x="9807576" y="20240623"/>
                </a:lnTo>
                <a:lnTo>
                  <a:pt x="9759952" y="20224747"/>
                </a:lnTo>
                <a:lnTo>
                  <a:pt x="9715500" y="20205699"/>
                </a:lnTo>
                <a:lnTo>
                  <a:pt x="9683752" y="20189823"/>
                </a:lnTo>
                <a:lnTo>
                  <a:pt x="9636124" y="20164423"/>
                </a:lnTo>
                <a:lnTo>
                  <a:pt x="9620248" y="20154899"/>
                </a:lnTo>
                <a:lnTo>
                  <a:pt x="9493248" y="20135847"/>
                </a:lnTo>
                <a:lnTo>
                  <a:pt x="9369424" y="20113623"/>
                </a:lnTo>
                <a:lnTo>
                  <a:pt x="9251952" y="20085047"/>
                </a:lnTo>
                <a:lnTo>
                  <a:pt x="9140824" y="20053299"/>
                </a:lnTo>
                <a:lnTo>
                  <a:pt x="9032876" y="20018375"/>
                </a:lnTo>
                <a:lnTo>
                  <a:pt x="8928100" y="19977099"/>
                </a:lnTo>
                <a:lnTo>
                  <a:pt x="8826500" y="19932647"/>
                </a:lnTo>
                <a:lnTo>
                  <a:pt x="8731248" y="19888199"/>
                </a:lnTo>
                <a:lnTo>
                  <a:pt x="8642352" y="19837399"/>
                </a:lnTo>
                <a:lnTo>
                  <a:pt x="8553448" y="19783423"/>
                </a:lnTo>
                <a:lnTo>
                  <a:pt x="8470900" y="19726275"/>
                </a:lnTo>
                <a:lnTo>
                  <a:pt x="8391524" y="19665947"/>
                </a:lnTo>
                <a:lnTo>
                  <a:pt x="8318500" y="19602447"/>
                </a:lnTo>
                <a:lnTo>
                  <a:pt x="8245476" y="19538947"/>
                </a:lnTo>
                <a:lnTo>
                  <a:pt x="8178800" y="19469099"/>
                </a:lnTo>
                <a:lnTo>
                  <a:pt x="8112124" y="19399247"/>
                </a:lnTo>
                <a:lnTo>
                  <a:pt x="8051800" y="19326223"/>
                </a:lnTo>
                <a:lnTo>
                  <a:pt x="7994648" y="19253199"/>
                </a:lnTo>
                <a:lnTo>
                  <a:pt x="7940676" y="19176999"/>
                </a:lnTo>
                <a:lnTo>
                  <a:pt x="7889876" y="19097623"/>
                </a:lnTo>
                <a:lnTo>
                  <a:pt x="7842248" y="19018247"/>
                </a:lnTo>
                <a:lnTo>
                  <a:pt x="7797800" y="18938875"/>
                </a:lnTo>
                <a:lnTo>
                  <a:pt x="7756524" y="18856323"/>
                </a:lnTo>
                <a:lnTo>
                  <a:pt x="7715248" y="18770599"/>
                </a:lnTo>
                <a:lnTo>
                  <a:pt x="7680324" y="18688047"/>
                </a:lnTo>
                <a:lnTo>
                  <a:pt x="7645400" y="18602323"/>
                </a:lnTo>
                <a:lnTo>
                  <a:pt x="7613648" y="18516599"/>
                </a:lnTo>
                <a:lnTo>
                  <a:pt x="7585076" y="18430875"/>
                </a:lnTo>
                <a:lnTo>
                  <a:pt x="7559676" y="18341975"/>
                </a:lnTo>
                <a:lnTo>
                  <a:pt x="7537448" y="18256247"/>
                </a:lnTo>
                <a:lnTo>
                  <a:pt x="7515224" y="18167351"/>
                </a:lnTo>
                <a:lnTo>
                  <a:pt x="7496176" y="18081623"/>
                </a:lnTo>
                <a:lnTo>
                  <a:pt x="7461248" y="17910175"/>
                </a:lnTo>
                <a:lnTo>
                  <a:pt x="7435848" y="17738723"/>
                </a:lnTo>
                <a:lnTo>
                  <a:pt x="7416800" y="17570451"/>
                </a:lnTo>
                <a:lnTo>
                  <a:pt x="7404100" y="17408523"/>
                </a:lnTo>
                <a:lnTo>
                  <a:pt x="7394576" y="17252951"/>
                </a:lnTo>
                <a:lnTo>
                  <a:pt x="7391400" y="17100551"/>
                </a:lnTo>
                <a:lnTo>
                  <a:pt x="7391400" y="16960851"/>
                </a:lnTo>
                <a:lnTo>
                  <a:pt x="7394576" y="16830675"/>
                </a:lnTo>
                <a:lnTo>
                  <a:pt x="7400924" y="16710025"/>
                </a:lnTo>
                <a:lnTo>
                  <a:pt x="7407276" y="16602075"/>
                </a:lnTo>
                <a:lnTo>
                  <a:pt x="7423152" y="16424275"/>
                </a:lnTo>
                <a:lnTo>
                  <a:pt x="7435848" y="16313149"/>
                </a:lnTo>
                <a:lnTo>
                  <a:pt x="7442200" y="16271874"/>
                </a:lnTo>
                <a:lnTo>
                  <a:pt x="8559800" y="16271874"/>
                </a:lnTo>
                <a:lnTo>
                  <a:pt x="9334500" y="15567024"/>
                </a:lnTo>
                <a:lnTo>
                  <a:pt x="10083800" y="14871700"/>
                </a:lnTo>
                <a:lnTo>
                  <a:pt x="10814048" y="14189075"/>
                </a:lnTo>
                <a:lnTo>
                  <a:pt x="11522076" y="13519149"/>
                </a:lnTo>
                <a:lnTo>
                  <a:pt x="12207876" y="12865099"/>
                </a:lnTo>
                <a:lnTo>
                  <a:pt x="12874624" y="12223749"/>
                </a:lnTo>
                <a:lnTo>
                  <a:pt x="13515976" y="11595100"/>
                </a:lnTo>
                <a:lnTo>
                  <a:pt x="14135100" y="10985499"/>
                </a:lnTo>
                <a:lnTo>
                  <a:pt x="14732000" y="10391775"/>
                </a:lnTo>
                <a:lnTo>
                  <a:pt x="15303500" y="9813925"/>
                </a:lnTo>
                <a:lnTo>
                  <a:pt x="15855952" y="9255125"/>
                </a:lnTo>
                <a:lnTo>
                  <a:pt x="16383000" y="8712198"/>
                </a:lnTo>
                <a:lnTo>
                  <a:pt x="16884648" y="8191500"/>
                </a:lnTo>
                <a:lnTo>
                  <a:pt x="17364076" y="7689850"/>
                </a:lnTo>
                <a:lnTo>
                  <a:pt x="17821276" y="7210425"/>
                </a:lnTo>
                <a:lnTo>
                  <a:pt x="18253076" y="6750050"/>
                </a:lnTo>
                <a:lnTo>
                  <a:pt x="18659476" y="6311900"/>
                </a:lnTo>
                <a:lnTo>
                  <a:pt x="19040476" y="5899150"/>
                </a:lnTo>
                <a:lnTo>
                  <a:pt x="19399248" y="5508625"/>
                </a:lnTo>
                <a:lnTo>
                  <a:pt x="19729448" y="5143500"/>
                </a:lnTo>
                <a:lnTo>
                  <a:pt x="20320000" y="4489450"/>
                </a:lnTo>
                <a:lnTo>
                  <a:pt x="20802600" y="3940174"/>
                </a:lnTo>
                <a:lnTo>
                  <a:pt x="21183600" y="3502024"/>
                </a:lnTo>
                <a:lnTo>
                  <a:pt x="21456648" y="3181349"/>
                </a:lnTo>
                <a:lnTo>
                  <a:pt x="21678900" y="2917825"/>
                </a:lnTo>
                <a:lnTo>
                  <a:pt x="21599524" y="2816225"/>
                </a:lnTo>
                <a:lnTo>
                  <a:pt x="21529676" y="2711450"/>
                </a:lnTo>
                <a:lnTo>
                  <a:pt x="21466176" y="2613025"/>
                </a:lnTo>
                <a:lnTo>
                  <a:pt x="21409024" y="2511425"/>
                </a:lnTo>
                <a:lnTo>
                  <a:pt x="21361400" y="2416174"/>
                </a:lnTo>
                <a:lnTo>
                  <a:pt x="21320124" y="2320925"/>
                </a:lnTo>
                <a:lnTo>
                  <a:pt x="21282024" y="2225675"/>
                </a:lnTo>
                <a:lnTo>
                  <a:pt x="21250276" y="2136775"/>
                </a:lnTo>
                <a:lnTo>
                  <a:pt x="21224876" y="2047875"/>
                </a:lnTo>
                <a:lnTo>
                  <a:pt x="21205824" y="1958975"/>
                </a:lnTo>
                <a:lnTo>
                  <a:pt x="21189952" y="1876425"/>
                </a:lnTo>
                <a:lnTo>
                  <a:pt x="21180424" y="1793875"/>
                </a:lnTo>
                <a:lnTo>
                  <a:pt x="21170900" y="1717675"/>
                </a:lnTo>
                <a:lnTo>
                  <a:pt x="21167724" y="1641475"/>
                </a:lnTo>
                <a:lnTo>
                  <a:pt x="21167724" y="1568450"/>
                </a:lnTo>
                <a:lnTo>
                  <a:pt x="21170900" y="1501775"/>
                </a:lnTo>
                <a:lnTo>
                  <a:pt x="21177248" y="1435100"/>
                </a:lnTo>
                <a:lnTo>
                  <a:pt x="21183600" y="1371600"/>
                </a:lnTo>
                <a:lnTo>
                  <a:pt x="21193124" y="1311275"/>
                </a:lnTo>
                <a:lnTo>
                  <a:pt x="21205824" y="1257300"/>
                </a:lnTo>
                <a:lnTo>
                  <a:pt x="21231224" y="1158875"/>
                </a:lnTo>
                <a:lnTo>
                  <a:pt x="21256624" y="1073150"/>
                </a:lnTo>
                <a:lnTo>
                  <a:pt x="21282024" y="1009650"/>
                </a:lnTo>
                <a:lnTo>
                  <a:pt x="21304248" y="958850"/>
                </a:lnTo>
                <a:lnTo>
                  <a:pt x="21326476" y="920750"/>
                </a:lnTo>
                <a:lnTo>
                  <a:pt x="21377276" y="835025"/>
                </a:lnTo>
                <a:lnTo>
                  <a:pt x="21428076" y="752475"/>
                </a:lnTo>
                <a:lnTo>
                  <a:pt x="21478876" y="676275"/>
                </a:lnTo>
                <a:lnTo>
                  <a:pt x="21532848" y="606425"/>
                </a:lnTo>
                <a:lnTo>
                  <a:pt x="21586824" y="539750"/>
                </a:lnTo>
                <a:lnTo>
                  <a:pt x="21640800" y="476250"/>
                </a:lnTo>
                <a:lnTo>
                  <a:pt x="21697952" y="419100"/>
                </a:lnTo>
                <a:lnTo>
                  <a:pt x="21755100" y="365125"/>
                </a:lnTo>
                <a:lnTo>
                  <a:pt x="21812248" y="317500"/>
                </a:lnTo>
                <a:lnTo>
                  <a:pt x="21869400" y="273050"/>
                </a:lnTo>
                <a:lnTo>
                  <a:pt x="21926552" y="231775"/>
                </a:lnTo>
                <a:lnTo>
                  <a:pt x="21983700" y="193675"/>
                </a:lnTo>
                <a:lnTo>
                  <a:pt x="22044024" y="158750"/>
                </a:lnTo>
                <a:lnTo>
                  <a:pt x="22104352" y="130175"/>
                </a:lnTo>
                <a:lnTo>
                  <a:pt x="22164676" y="101600"/>
                </a:lnTo>
                <a:lnTo>
                  <a:pt x="22221824" y="79375"/>
                </a:lnTo>
                <a:lnTo>
                  <a:pt x="22282152" y="60325"/>
                </a:lnTo>
                <a:lnTo>
                  <a:pt x="22342476" y="41275"/>
                </a:lnTo>
                <a:lnTo>
                  <a:pt x="22402800" y="28575"/>
                </a:lnTo>
                <a:lnTo>
                  <a:pt x="22463124" y="15875"/>
                </a:lnTo>
                <a:lnTo>
                  <a:pt x="22523448" y="9525"/>
                </a:lnTo>
                <a:lnTo>
                  <a:pt x="22583776" y="3175"/>
                </a:lnTo>
                <a:lnTo>
                  <a:pt x="22644100" y="0"/>
                </a:lnTo>
                <a:close/>
              </a:path>
            </a:pathLst>
          </a:custGeom>
          <a:solidFill>
            <a:schemeClr val="accent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ndParaRPr>
          </a:p>
        </p:txBody>
      </p:sp>
      <p:sp>
        <p:nvSpPr>
          <p:cNvPr id="4" name="矩形 3"/>
          <p:cNvSpPr/>
          <p:nvPr/>
        </p:nvSpPr>
        <p:spPr>
          <a:xfrm>
            <a:off x="5741098" y="1176208"/>
            <a:ext cx="6096000" cy="2120902"/>
          </a:xfrm>
          <a:prstGeom prst="rect">
            <a:avLst/>
          </a:prstGeom>
        </p:spPr>
        <p:txBody>
          <a:bodyPr>
            <a:spAutoFit/>
          </a:bodyPr>
          <a:lstStyle/>
          <a:p>
            <a:pPr>
              <a:lnSpc>
                <a:spcPct val="150000"/>
              </a:lnSpc>
            </a:pPr>
            <a:r>
              <a:rPr lang="zh-CN" altLang="en-US" dirty="0">
                <a:solidFill>
                  <a:schemeClr val="bg2">
                    <a:lumMod val="25000"/>
                  </a:schemeClr>
                </a:solidFill>
                <a:latin typeface="Microsoft YaHei" panose="020B0503020204020204" pitchFamily="34" charset="-122"/>
                <a:ea typeface="Microsoft YaHei" panose="020B0503020204020204" pitchFamily="34" charset="-122"/>
              </a:rPr>
              <a:t>在每个动作里我们随机在原来的解里加一个或者减去一个点，依旧保持他们的完全图的性质。</a:t>
            </a:r>
            <a:endParaRPr lang="en-US" altLang="zh-CN" dirty="0">
              <a:solidFill>
                <a:schemeClr val="bg2">
                  <a:lumMod val="25000"/>
                </a:schemeClr>
              </a:solidFill>
              <a:latin typeface="Microsoft YaHei" panose="020B0503020204020204" pitchFamily="34" charset="-122"/>
              <a:ea typeface="Microsoft YaHei" panose="020B0503020204020204" pitchFamily="34" charset="-122"/>
            </a:endParaRPr>
          </a:p>
          <a:p>
            <a:pPr>
              <a:lnSpc>
                <a:spcPct val="150000"/>
              </a:lnSpc>
            </a:pPr>
            <a:r>
              <a:rPr lang="zh-CN" altLang="en-US" dirty="0">
                <a:solidFill>
                  <a:schemeClr val="bg2">
                    <a:lumMod val="25000"/>
                  </a:schemeClr>
                </a:solidFill>
                <a:latin typeface="Microsoft YaHei" panose="020B0503020204020204" pitchFamily="34" charset="-122"/>
                <a:ea typeface="Microsoft YaHei" panose="020B0503020204020204" pitchFamily="34" charset="-122"/>
              </a:rPr>
              <a:t>在加了或者减去之后，我们遍历其余的点，统计在这个解下能加入解并使得其还是完全图的点数再加上解原来的点，这个值作为衡量这个解优劣的值，值越大的解越优。</a:t>
            </a:r>
          </a:p>
        </p:txBody>
      </p:sp>
      <p:sp>
        <p:nvSpPr>
          <p:cNvPr id="2" name="灯片编号占位符 1"/>
          <p:cNvSpPr>
            <a:spLocks noGrp="1"/>
          </p:cNvSpPr>
          <p:nvPr>
            <p:ph type="sldNum" sz="quarter" idx="10"/>
          </p:nvPr>
        </p:nvSpPr>
        <p:spPr/>
        <p:txBody>
          <a:bodyPr/>
          <a:lstStyle/>
          <a:p>
            <a:fld id="{023126B9-07AC-4BAF-B3D7-FAC1D3999DA4}" type="slidenum">
              <a:rPr lang="zh-CN" altLang="en-US" smtClean="0"/>
              <a:t>20</a:t>
            </a:fld>
            <a:endParaRPr lang="zh-CN" altLang="en-US" dirty="0"/>
          </a:p>
        </p:txBody>
      </p:sp>
      <p:sp>
        <p:nvSpPr>
          <p:cNvPr id="9" name="文本框 8"/>
          <p:cNvSpPr txBox="1"/>
          <p:nvPr/>
        </p:nvSpPr>
        <p:spPr>
          <a:xfrm>
            <a:off x="1233556" y="357012"/>
            <a:ext cx="6569324" cy="461665"/>
          </a:xfrm>
          <a:prstGeom prst="rect">
            <a:avLst/>
          </a:prstGeom>
          <a:noFill/>
        </p:spPr>
        <p:txBody>
          <a:bodyPr wrap="square" rtlCol="0">
            <a:spAutoFit/>
          </a:bodyPr>
          <a:lstStyle/>
          <a:p>
            <a:pPr>
              <a:defRPr/>
            </a:pPr>
            <a:r>
              <a:rPr lang="zh-CN" altLang="en-US" sz="2400" b="1" dirty="0">
                <a:solidFill>
                  <a:schemeClr val="bg2">
                    <a:lumMod val="25000"/>
                  </a:schemeClr>
                </a:solidFill>
                <a:latin typeface="Microsoft YaHei" panose="020B0503020204020204" pitchFamily="34" charset="-122"/>
                <a:ea typeface="Microsoft YaHei" panose="020B0503020204020204" pitchFamily="34" charset="-122"/>
              </a:rPr>
              <a:t>模拟退火算法实现寻找最大团</a:t>
            </a:r>
          </a:p>
        </p:txBody>
      </p:sp>
      <p:sp>
        <p:nvSpPr>
          <p:cNvPr id="11" name="任意多边形 10"/>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pic>
        <p:nvPicPr>
          <p:cNvPr id="5" name="图片 4">
            <a:extLst>
              <a:ext uri="{FF2B5EF4-FFF2-40B4-BE49-F238E27FC236}">
                <a16:creationId xmlns:a16="http://schemas.microsoft.com/office/drawing/2014/main" id="{0E5368D2-714C-4733-A2D3-8480AFB33D0A}"/>
              </a:ext>
            </a:extLst>
          </p:cNvPr>
          <p:cNvPicPr>
            <a:picLocks noChangeAspect="1"/>
          </p:cNvPicPr>
          <p:nvPr/>
        </p:nvPicPr>
        <p:blipFill>
          <a:blip r:embed="rId4"/>
          <a:stretch>
            <a:fillRect/>
          </a:stretch>
        </p:blipFill>
        <p:spPr>
          <a:xfrm>
            <a:off x="5908358" y="3560890"/>
            <a:ext cx="5586956" cy="2940097"/>
          </a:xfrm>
          <a:prstGeom prst="rect">
            <a:avLst/>
          </a:prstGeom>
        </p:spPr>
      </p:pic>
    </p:spTree>
    <p:extLst>
      <p:ext uri="{BB962C8B-B14F-4D97-AF65-F5344CB8AC3E}">
        <p14:creationId xmlns:p14="http://schemas.microsoft.com/office/powerpoint/2010/main" val="361486008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7DCB3D69-4FC2-424D-B820-3E3CB0F8E24C}"/>
              </a:ext>
            </a:extLst>
          </p:cNvPr>
          <p:cNvPicPr>
            <a:picLocks noChangeAspect="1"/>
          </p:cNvPicPr>
          <p:nvPr/>
        </p:nvPicPr>
        <p:blipFill>
          <a:blip r:embed="rId2"/>
          <a:stretch>
            <a:fillRect/>
          </a:stretch>
        </p:blipFill>
        <p:spPr>
          <a:xfrm>
            <a:off x="1001852" y="1287720"/>
            <a:ext cx="5210175" cy="5048250"/>
          </a:xfrm>
          <a:prstGeom prst="rect">
            <a:avLst/>
          </a:prstGeom>
        </p:spPr>
      </p:pic>
      <p:sp>
        <p:nvSpPr>
          <p:cNvPr id="3" name="KSO_Shape"/>
          <p:cNvSpPr/>
          <p:nvPr/>
        </p:nvSpPr>
        <p:spPr bwMode="auto">
          <a:xfrm>
            <a:off x="354902" y="1328845"/>
            <a:ext cx="852159" cy="1256253"/>
          </a:xfrm>
          <a:custGeom>
            <a:avLst/>
            <a:gdLst>
              <a:gd name="T0" fmla="*/ 5492752 w 25942924"/>
              <a:gd name="T1" fmla="*/ 26927175 h 38249223"/>
              <a:gd name="T2" fmla="*/ 4702176 w 25942924"/>
              <a:gd name="T3" fmla="*/ 29870399 h 38249223"/>
              <a:gd name="T4" fmla="*/ 8432800 w 25942924"/>
              <a:gd name="T5" fmla="*/ 33918523 h 38249223"/>
              <a:gd name="T6" fmla="*/ 12493624 w 25942924"/>
              <a:gd name="T7" fmla="*/ 34394775 h 38249223"/>
              <a:gd name="T8" fmla="*/ 13274676 w 25942924"/>
              <a:gd name="T9" fmla="*/ 32511999 h 38249223"/>
              <a:gd name="T10" fmla="*/ 10582276 w 25942924"/>
              <a:gd name="T11" fmla="*/ 31924623 h 38249223"/>
              <a:gd name="T12" fmla="*/ 8715376 w 25942924"/>
              <a:gd name="T13" fmla="*/ 29327475 h 38249223"/>
              <a:gd name="T14" fmla="*/ 9842500 w 25942924"/>
              <a:gd name="T15" fmla="*/ 27247847 h 38249223"/>
              <a:gd name="T16" fmla="*/ 11585576 w 25942924"/>
              <a:gd name="T17" fmla="*/ 27184347 h 38249223"/>
              <a:gd name="T18" fmla="*/ 12966700 w 25942924"/>
              <a:gd name="T19" fmla="*/ 27428823 h 38249223"/>
              <a:gd name="T20" fmla="*/ 13033376 w 25942924"/>
              <a:gd name="T21" fmla="*/ 26250899 h 38249223"/>
              <a:gd name="T22" fmla="*/ 10887076 w 25942924"/>
              <a:gd name="T23" fmla="*/ 26177875 h 38249223"/>
              <a:gd name="T24" fmla="*/ 5676900 w 25942924"/>
              <a:gd name="T25" fmla="*/ 974724 h 38249223"/>
              <a:gd name="T26" fmla="*/ 7677152 w 25942924"/>
              <a:gd name="T27" fmla="*/ 2273299 h 38249223"/>
              <a:gd name="T28" fmla="*/ 10979152 w 25942924"/>
              <a:gd name="T29" fmla="*/ 1511299 h 38249223"/>
              <a:gd name="T30" fmla="*/ 12147552 w 25942924"/>
              <a:gd name="T31" fmla="*/ 4095748 h 38249223"/>
              <a:gd name="T32" fmla="*/ 13385800 w 25942924"/>
              <a:gd name="T33" fmla="*/ 6937374 h 38249223"/>
              <a:gd name="T34" fmla="*/ 12369800 w 25942924"/>
              <a:gd name="T35" fmla="*/ 8848724 h 38249223"/>
              <a:gd name="T36" fmla="*/ 10944224 w 25942924"/>
              <a:gd name="T37" fmla="*/ 10118724 h 38249223"/>
              <a:gd name="T38" fmla="*/ 8134352 w 25942924"/>
              <a:gd name="T39" fmla="*/ 10988674 h 38249223"/>
              <a:gd name="T40" fmla="*/ 6178552 w 25942924"/>
              <a:gd name="T41" fmla="*/ 9788524 h 38249223"/>
              <a:gd name="T42" fmla="*/ 7943848 w 25942924"/>
              <a:gd name="T43" fmla="*/ 8858248 h 38249223"/>
              <a:gd name="T44" fmla="*/ 9032876 w 25942924"/>
              <a:gd name="T45" fmla="*/ 6708774 h 38249223"/>
              <a:gd name="T46" fmla="*/ 7140576 w 25942924"/>
              <a:gd name="T47" fmla="*/ 4949824 h 38249223"/>
              <a:gd name="T48" fmla="*/ 4384676 w 25942924"/>
              <a:gd name="T49" fmla="*/ 6226174 h 38249223"/>
              <a:gd name="T50" fmla="*/ 3854448 w 25942924"/>
              <a:gd name="T51" fmla="*/ 9004298 h 38249223"/>
              <a:gd name="T52" fmla="*/ 5695952 w 25942924"/>
              <a:gd name="T53" fmla="*/ 11490323 h 38249223"/>
              <a:gd name="T54" fmla="*/ 9324976 w 25942924"/>
              <a:gd name="T55" fmla="*/ 12211049 h 38249223"/>
              <a:gd name="T56" fmla="*/ 11537952 w 25942924"/>
              <a:gd name="T57" fmla="*/ 12665073 h 38249223"/>
              <a:gd name="T58" fmla="*/ 7064376 w 25942924"/>
              <a:gd name="T59" fmla="*/ 14573249 h 38249223"/>
              <a:gd name="T60" fmla="*/ 2994024 w 25942924"/>
              <a:gd name="T61" fmla="*/ 14096999 h 38249223"/>
              <a:gd name="T62" fmla="*/ 1031876 w 25942924"/>
              <a:gd name="T63" fmla="*/ 12036423 h 38249223"/>
              <a:gd name="T64" fmla="*/ 1216024 w 25942924"/>
              <a:gd name="T65" fmla="*/ 8693149 h 38249223"/>
              <a:gd name="T66" fmla="*/ 9524 w 25942924"/>
              <a:gd name="T67" fmla="*/ 6108699 h 38249223"/>
              <a:gd name="T68" fmla="*/ 1527176 w 25942924"/>
              <a:gd name="T69" fmla="*/ 3692524 h 38249223"/>
              <a:gd name="T70" fmla="*/ 3810000 w 25942924"/>
              <a:gd name="T71" fmla="*/ 1657349 h 38249223"/>
              <a:gd name="T72" fmla="*/ 23053676 w 25942924"/>
              <a:gd name="T73" fmla="*/ 38100 h 38249223"/>
              <a:gd name="T74" fmla="*/ 25657176 w 25942924"/>
              <a:gd name="T75" fmla="*/ 2285999 h 38249223"/>
              <a:gd name="T76" fmla="*/ 25558752 w 25942924"/>
              <a:gd name="T77" fmla="*/ 6111875 h 38249223"/>
              <a:gd name="T78" fmla="*/ 19513552 w 25942924"/>
              <a:gd name="T79" fmla="*/ 13350875 h 38249223"/>
              <a:gd name="T80" fmla="*/ 19570700 w 25942924"/>
              <a:gd name="T81" fmla="*/ 15982949 h 38249223"/>
              <a:gd name="T82" fmla="*/ 17770476 w 25942924"/>
              <a:gd name="T83" fmla="*/ 18173699 h 38249223"/>
              <a:gd name="T84" fmla="*/ 23190200 w 25942924"/>
              <a:gd name="T85" fmla="*/ 20151723 h 38249223"/>
              <a:gd name="T86" fmla="*/ 25063448 w 25942924"/>
              <a:gd name="T87" fmla="*/ 22933023 h 38249223"/>
              <a:gd name="T88" fmla="*/ 22244048 w 25942924"/>
              <a:gd name="T89" fmla="*/ 24831675 h 38249223"/>
              <a:gd name="T90" fmla="*/ 21183600 w 25942924"/>
              <a:gd name="T91" fmla="*/ 26219147 h 38249223"/>
              <a:gd name="T92" fmla="*/ 21983700 w 25942924"/>
              <a:gd name="T93" fmla="*/ 28184475 h 38249223"/>
              <a:gd name="T94" fmla="*/ 20805776 w 25942924"/>
              <a:gd name="T95" fmla="*/ 30540323 h 38249223"/>
              <a:gd name="T96" fmla="*/ 19091276 w 25942924"/>
              <a:gd name="T97" fmla="*/ 30613347 h 38249223"/>
              <a:gd name="T98" fmla="*/ 18430876 w 25942924"/>
              <a:gd name="T99" fmla="*/ 29695775 h 38249223"/>
              <a:gd name="T100" fmla="*/ 17110076 w 25942924"/>
              <a:gd name="T101" fmla="*/ 33810575 h 38249223"/>
              <a:gd name="T102" fmla="*/ 15474952 w 25942924"/>
              <a:gd name="T103" fmla="*/ 37547551 h 38249223"/>
              <a:gd name="T104" fmla="*/ 12985752 w 25942924"/>
              <a:gd name="T105" fmla="*/ 38236523 h 38249223"/>
              <a:gd name="T106" fmla="*/ 7734300 w 25942924"/>
              <a:gd name="T107" fmla="*/ 35312351 h 38249223"/>
              <a:gd name="T108" fmla="*/ 3908424 w 25942924"/>
              <a:gd name="T109" fmla="*/ 30219647 h 38249223"/>
              <a:gd name="T110" fmla="*/ 4111624 w 25942924"/>
              <a:gd name="T111" fmla="*/ 26250899 h 38249223"/>
              <a:gd name="T112" fmla="*/ 8940800 w 25942924"/>
              <a:gd name="T113" fmla="*/ 22180547 h 38249223"/>
              <a:gd name="T114" fmla="*/ 11788776 w 25942924"/>
              <a:gd name="T115" fmla="*/ 19751675 h 38249223"/>
              <a:gd name="T116" fmla="*/ 9369424 w 25942924"/>
              <a:gd name="T117" fmla="*/ 20113623 h 38249223"/>
              <a:gd name="T118" fmla="*/ 7461248 w 25942924"/>
              <a:gd name="T119" fmla="*/ 17910175 h 38249223"/>
              <a:gd name="T120" fmla="*/ 19040476 w 25942924"/>
              <a:gd name="T121" fmla="*/ 5899150 h 38249223"/>
              <a:gd name="T122" fmla="*/ 21304248 w 25942924"/>
              <a:gd name="T123" fmla="*/ 958850 h 38249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942924" h="38249223">
                <a:moveTo>
                  <a:pt x="12957176" y="23977599"/>
                </a:moveTo>
                <a:lnTo>
                  <a:pt x="12753976" y="24034747"/>
                </a:lnTo>
                <a:lnTo>
                  <a:pt x="12515848" y="24101423"/>
                </a:lnTo>
                <a:lnTo>
                  <a:pt x="12195176" y="24193499"/>
                </a:lnTo>
                <a:lnTo>
                  <a:pt x="11811000" y="24307799"/>
                </a:lnTo>
                <a:lnTo>
                  <a:pt x="11363324" y="24444323"/>
                </a:lnTo>
                <a:lnTo>
                  <a:pt x="10871200" y="24599899"/>
                </a:lnTo>
                <a:lnTo>
                  <a:pt x="10337800" y="24771347"/>
                </a:lnTo>
                <a:lnTo>
                  <a:pt x="10061576" y="24866599"/>
                </a:lnTo>
                <a:lnTo>
                  <a:pt x="9779000" y="24961847"/>
                </a:lnTo>
                <a:lnTo>
                  <a:pt x="9490076" y="25063447"/>
                </a:lnTo>
                <a:lnTo>
                  <a:pt x="9197976" y="25168223"/>
                </a:lnTo>
                <a:lnTo>
                  <a:pt x="8905876" y="25276175"/>
                </a:lnTo>
                <a:lnTo>
                  <a:pt x="8610600" y="25387299"/>
                </a:lnTo>
                <a:lnTo>
                  <a:pt x="8318500" y="25501599"/>
                </a:lnTo>
                <a:lnTo>
                  <a:pt x="8026400" y="25615899"/>
                </a:lnTo>
                <a:lnTo>
                  <a:pt x="7737476" y="25736547"/>
                </a:lnTo>
                <a:lnTo>
                  <a:pt x="7451724" y="25857199"/>
                </a:lnTo>
                <a:lnTo>
                  <a:pt x="7172324" y="25981023"/>
                </a:lnTo>
                <a:lnTo>
                  <a:pt x="6899276" y="26108023"/>
                </a:lnTo>
                <a:lnTo>
                  <a:pt x="6632576" y="26235023"/>
                </a:lnTo>
                <a:lnTo>
                  <a:pt x="6378576" y="26362023"/>
                </a:lnTo>
                <a:lnTo>
                  <a:pt x="6134100" y="26495375"/>
                </a:lnTo>
                <a:lnTo>
                  <a:pt x="5899152" y="26625547"/>
                </a:lnTo>
                <a:lnTo>
                  <a:pt x="5880100" y="26638247"/>
                </a:lnTo>
                <a:lnTo>
                  <a:pt x="5822952" y="26673175"/>
                </a:lnTo>
                <a:lnTo>
                  <a:pt x="5734048" y="26730323"/>
                </a:lnTo>
                <a:lnTo>
                  <a:pt x="5683248" y="26771599"/>
                </a:lnTo>
                <a:lnTo>
                  <a:pt x="5622924" y="26816047"/>
                </a:lnTo>
                <a:lnTo>
                  <a:pt x="5559424" y="26866847"/>
                </a:lnTo>
                <a:lnTo>
                  <a:pt x="5492752" y="26927175"/>
                </a:lnTo>
                <a:lnTo>
                  <a:pt x="5422900" y="26990675"/>
                </a:lnTo>
                <a:lnTo>
                  <a:pt x="5349876" y="27063699"/>
                </a:lnTo>
                <a:lnTo>
                  <a:pt x="5276848" y="27143075"/>
                </a:lnTo>
                <a:lnTo>
                  <a:pt x="5200648" y="27228799"/>
                </a:lnTo>
                <a:lnTo>
                  <a:pt x="5124448" y="27320875"/>
                </a:lnTo>
                <a:lnTo>
                  <a:pt x="5048248" y="27419299"/>
                </a:lnTo>
                <a:lnTo>
                  <a:pt x="5000624" y="27489147"/>
                </a:lnTo>
                <a:lnTo>
                  <a:pt x="4953000" y="27565347"/>
                </a:lnTo>
                <a:lnTo>
                  <a:pt x="4905376" y="27641547"/>
                </a:lnTo>
                <a:lnTo>
                  <a:pt x="4857752" y="27720923"/>
                </a:lnTo>
                <a:lnTo>
                  <a:pt x="4813300" y="27806647"/>
                </a:lnTo>
                <a:lnTo>
                  <a:pt x="4768848" y="27892375"/>
                </a:lnTo>
                <a:lnTo>
                  <a:pt x="4727576" y="27981275"/>
                </a:lnTo>
                <a:lnTo>
                  <a:pt x="4689476" y="28076523"/>
                </a:lnTo>
                <a:lnTo>
                  <a:pt x="4667248" y="28187647"/>
                </a:lnTo>
                <a:lnTo>
                  <a:pt x="4645024" y="28298775"/>
                </a:lnTo>
                <a:lnTo>
                  <a:pt x="4629152" y="28409899"/>
                </a:lnTo>
                <a:lnTo>
                  <a:pt x="4616448" y="28517847"/>
                </a:lnTo>
                <a:lnTo>
                  <a:pt x="4603752" y="28628975"/>
                </a:lnTo>
                <a:lnTo>
                  <a:pt x="4597400" y="28736923"/>
                </a:lnTo>
                <a:lnTo>
                  <a:pt x="4594224" y="28841699"/>
                </a:lnTo>
                <a:lnTo>
                  <a:pt x="4591048" y="28949647"/>
                </a:lnTo>
                <a:lnTo>
                  <a:pt x="4594224" y="29054423"/>
                </a:lnTo>
                <a:lnTo>
                  <a:pt x="4597400" y="29159199"/>
                </a:lnTo>
                <a:lnTo>
                  <a:pt x="4603752" y="29263975"/>
                </a:lnTo>
                <a:lnTo>
                  <a:pt x="4613276" y="29365575"/>
                </a:lnTo>
                <a:lnTo>
                  <a:pt x="4625976" y="29470347"/>
                </a:lnTo>
                <a:lnTo>
                  <a:pt x="4641848" y="29568775"/>
                </a:lnTo>
                <a:lnTo>
                  <a:pt x="4657724" y="29670375"/>
                </a:lnTo>
                <a:lnTo>
                  <a:pt x="4679952" y="29771975"/>
                </a:lnTo>
                <a:lnTo>
                  <a:pt x="4702176" y="29870399"/>
                </a:lnTo>
                <a:lnTo>
                  <a:pt x="4727576" y="29968823"/>
                </a:lnTo>
                <a:lnTo>
                  <a:pt x="4756152" y="30064075"/>
                </a:lnTo>
                <a:lnTo>
                  <a:pt x="4784724" y="30162499"/>
                </a:lnTo>
                <a:lnTo>
                  <a:pt x="4816476" y="30257747"/>
                </a:lnTo>
                <a:lnTo>
                  <a:pt x="4851400" y="30352999"/>
                </a:lnTo>
                <a:lnTo>
                  <a:pt x="4889500" y="30448247"/>
                </a:lnTo>
                <a:lnTo>
                  <a:pt x="4927600" y="30543499"/>
                </a:lnTo>
                <a:lnTo>
                  <a:pt x="4968876" y="30635575"/>
                </a:lnTo>
                <a:lnTo>
                  <a:pt x="5010152" y="30727647"/>
                </a:lnTo>
                <a:lnTo>
                  <a:pt x="5057776" y="30819723"/>
                </a:lnTo>
                <a:lnTo>
                  <a:pt x="5102224" y="30911799"/>
                </a:lnTo>
                <a:lnTo>
                  <a:pt x="5203824" y="31092775"/>
                </a:lnTo>
                <a:lnTo>
                  <a:pt x="5308600" y="31270575"/>
                </a:lnTo>
                <a:lnTo>
                  <a:pt x="5438776" y="31461075"/>
                </a:lnTo>
                <a:lnTo>
                  <a:pt x="5578476" y="31648399"/>
                </a:lnTo>
                <a:lnTo>
                  <a:pt x="5721352" y="31829375"/>
                </a:lnTo>
                <a:lnTo>
                  <a:pt x="5867400" y="32007175"/>
                </a:lnTo>
                <a:lnTo>
                  <a:pt x="6022976" y="32178623"/>
                </a:lnTo>
                <a:lnTo>
                  <a:pt x="6181724" y="32343723"/>
                </a:lnTo>
                <a:lnTo>
                  <a:pt x="6343648" y="32505647"/>
                </a:lnTo>
                <a:lnTo>
                  <a:pt x="6515100" y="32664399"/>
                </a:lnTo>
                <a:lnTo>
                  <a:pt x="6686552" y="32813623"/>
                </a:lnTo>
                <a:lnTo>
                  <a:pt x="6864352" y="32959675"/>
                </a:lnTo>
                <a:lnTo>
                  <a:pt x="7048500" y="33102547"/>
                </a:lnTo>
                <a:lnTo>
                  <a:pt x="7235824" y="33235899"/>
                </a:lnTo>
                <a:lnTo>
                  <a:pt x="7426324" y="33366075"/>
                </a:lnTo>
                <a:lnTo>
                  <a:pt x="7620000" y="33486723"/>
                </a:lnTo>
                <a:lnTo>
                  <a:pt x="7816848" y="33604199"/>
                </a:lnTo>
                <a:lnTo>
                  <a:pt x="8020048" y="33715323"/>
                </a:lnTo>
                <a:lnTo>
                  <a:pt x="8223248" y="33820099"/>
                </a:lnTo>
                <a:lnTo>
                  <a:pt x="8432800" y="33918523"/>
                </a:lnTo>
                <a:lnTo>
                  <a:pt x="8642352" y="34010599"/>
                </a:lnTo>
                <a:lnTo>
                  <a:pt x="8855076" y="34093147"/>
                </a:lnTo>
                <a:lnTo>
                  <a:pt x="9074152" y="34172523"/>
                </a:lnTo>
                <a:lnTo>
                  <a:pt x="9290048" y="34242375"/>
                </a:lnTo>
                <a:lnTo>
                  <a:pt x="9512300" y="34305875"/>
                </a:lnTo>
                <a:lnTo>
                  <a:pt x="9734552" y="34363023"/>
                </a:lnTo>
                <a:lnTo>
                  <a:pt x="9845676" y="34388423"/>
                </a:lnTo>
                <a:lnTo>
                  <a:pt x="9959976" y="34413823"/>
                </a:lnTo>
                <a:lnTo>
                  <a:pt x="10071100" y="34432875"/>
                </a:lnTo>
                <a:lnTo>
                  <a:pt x="10185400" y="34455099"/>
                </a:lnTo>
                <a:lnTo>
                  <a:pt x="10299700" y="34470975"/>
                </a:lnTo>
                <a:lnTo>
                  <a:pt x="10414000" y="34490023"/>
                </a:lnTo>
                <a:lnTo>
                  <a:pt x="10528300" y="34502723"/>
                </a:lnTo>
                <a:lnTo>
                  <a:pt x="10642600" y="34515423"/>
                </a:lnTo>
                <a:lnTo>
                  <a:pt x="10756900" y="34524947"/>
                </a:lnTo>
                <a:lnTo>
                  <a:pt x="10871200" y="34534475"/>
                </a:lnTo>
                <a:lnTo>
                  <a:pt x="10985500" y="34540823"/>
                </a:lnTo>
                <a:lnTo>
                  <a:pt x="11102976" y="34543999"/>
                </a:lnTo>
                <a:lnTo>
                  <a:pt x="11217276" y="34547175"/>
                </a:lnTo>
                <a:lnTo>
                  <a:pt x="11334752" y="34547175"/>
                </a:lnTo>
                <a:lnTo>
                  <a:pt x="11449048" y="34543999"/>
                </a:lnTo>
                <a:lnTo>
                  <a:pt x="11566524" y="34540823"/>
                </a:lnTo>
                <a:lnTo>
                  <a:pt x="11674476" y="34534475"/>
                </a:lnTo>
                <a:lnTo>
                  <a:pt x="11779248" y="34521775"/>
                </a:lnTo>
                <a:lnTo>
                  <a:pt x="11887200" y="34509075"/>
                </a:lnTo>
                <a:lnTo>
                  <a:pt x="11995152" y="34496375"/>
                </a:lnTo>
                <a:lnTo>
                  <a:pt x="12103100" y="34480499"/>
                </a:lnTo>
                <a:lnTo>
                  <a:pt x="12211048" y="34458275"/>
                </a:lnTo>
                <a:lnTo>
                  <a:pt x="12322176" y="34439223"/>
                </a:lnTo>
                <a:lnTo>
                  <a:pt x="12430124" y="34413823"/>
                </a:lnTo>
                <a:lnTo>
                  <a:pt x="12493624" y="34394775"/>
                </a:lnTo>
                <a:lnTo>
                  <a:pt x="12557124" y="34372547"/>
                </a:lnTo>
                <a:lnTo>
                  <a:pt x="12614276" y="34350323"/>
                </a:lnTo>
                <a:lnTo>
                  <a:pt x="12668248" y="34328099"/>
                </a:lnTo>
                <a:lnTo>
                  <a:pt x="12722224" y="34302699"/>
                </a:lnTo>
                <a:lnTo>
                  <a:pt x="12769848" y="34274123"/>
                </a:lnTo>
                <a:lnTo>
                  <a:pt x="12817476" y="34245547"/>
                </a:lnTo>
                <a:lnTo>
                  <a:pt x="12861924" y="34216975"/>
                </a:lnTo>
                <a:lnTo>
                  <a:pt x="12903200" y="34185223"/>
                </a:lnTo>
                <a:lnTo>
                  <a:pt x="12944476" y="34153475"/>
                </a:lnTo>
                <a:lnTo>
                  <a:pt x="12982576" y="34118547"/>
                </a:lnTo>
                <a:lnTo>
                  <a:pt x="13014324" y="34083623"/>
                </a:lnTo>
                <a:lnTo>
                  <a:pt x="13049248" y="34045523"/>
                </a:lnTo>
                <a:lnTo>
                  <a:pt x="13077824" y="34010599"/>
                </a:lnTo>
                <a:lnTo>
                  <a:pt x="13106400" y="33969323"/>
                </a:lnTo>
                <a:lnTo>
                  <a:pt x="13131800" y="33931223"/>
                </a:lnTo>
                <a:lnTo>
                  <a:pt x="13157200" y="33889947"/>
                </a:lnTo>
                <a:lnTo>
                  <a:pt x="13176248" y="33845499"/>
                </a:lnTo>
                <a:lnTo>
                  <a:pt x="13198476" y="33804223"/>
                </a:lnTo>
                <a:lnTo>
                  <a:pt x="13214352" y="33759775"/>
                </a:lnTo>
                <a:lnTo>
                  <a:pt x="13233400" y="33715323"/>
                </a:lnTo>
                <a:lnTo>
                  <a:pt x="13246100" y="33667699"/>
                </a:lnTo>
                <a:lnTo>
                  <a:pt x="13271500" y="33575623"/>
                </a:lnTo>
                <a:lnTo>
                  <a:pt x="13290552" y="33477199"/>
                </a:lnTo>
                <a:lnTo>
                  <a:pt x="13303248" y="33375599"/>
                </a:lnTo>
                <a:lnTo>
                  <a:pt x="13312776" y="33273999"/>
                </a:lnTo>
                <a:lnTo>
                  <a:pt x="13315952" y="33169223"/>
                </a:lnTo>
                <a:lnTo>
                  <a:pt x="13315952" y="33061275"/>
                </a:lnTo>
                <a:lnTo>
                  <a:pt x="13312776" y="32953323"/>
                </a:lnTo>
                <a:lnTo>
                  <a:pt x="13306424" y="32845375"/>
                </a:lnTo>
                <a:lnTo>
                  <a:pt x="13296900" y="32734247"/>
                </a:lnTo>
                <a:lnTo>
                  <a:pt x="13274676" y="32511999"/>
                </a:lnTo>
                <a:lnTo>
                  <a:pt x="13252448" y="32292923"/>
                </a:lnTo>
                <a:lnTo>
                  <a:pt x="13227048" y="32073847"/>
                </a:lnTo>
                <a:lnTo>
                  <a:pt x="13217524" y="31965899"/>
                </a:lnTo>
                <a:lnTo>
                  <a:pt x="13211176" y="31857947"/>
                </a:lnTo>
                <a:lnTo>
                  <a:pt x="13204824" y="31756347"/>
                </a:lnTo>
                <a:lnTo>
                  <a:pt x="13201648" y="31654747"/>
                </a:lnTo>
                <a:lnTo>
                  <a:pt x="13204824" y="31553147"/>
                </a:lnTo>
                <a:lnTo>
                  <a:pt x="13208000" y="31457899"/>
                </a:lnTo>
                <a:lnTo>
                  <a:pt x="13128624" y="31511875"/>
                </a:lnTo>
                <a:lnTo>
                  <a:pt x="13049248" y="31559499"/>
                </a:lnTo>
                <a:lnTo>
                  <a:pt x="12966700" y="31607123"/>
                </a:lnTo>
                <a:lnTo>
                  <a:pt x="12884152" y="31654747"/>
                </a:lnTo>
                <a:lnTo>
                  <a:pt x="12798424" y="31696023"/>
                </a:lnTo>
                <a:lnTo>
                  <a:pt x="12712700" y="31737299"/>
                </a:lnTo>
                <a:lnTo>
                  <a:pt x="12623800" y="31775399"/>
                </a:lnTo>
                <a:lnTo>
                  <a:pt x="12534900" y="31810323"/>
                </a:lnTo>
                <a:lnTo>
                  <a:pt x="12395200" y="31861123"/>
                </a:lnTo>
                <a:lnTo>
                  <a:pt x="12255500" y="31902399"/>
                </a:lnTo>
                <a:lnTo>
                  <a:pt x="12118976" y="31940499"/>
                </a:lnTo>
                <a:lnTo>
                  <a:pt x="11979276" y="31969075"/>
                </a:lnTo>
                <a:lnTo>
                  <a:pt x="11842752" y="31991299"/>
                </a:lnTo>
                <a:lnTo>
                  <a:pt x="11706224" y="32010347"/>
                </a:lnTo>
                <a:lnTo>
                  <a:pt x="11569700" y="32019875"/>
                </a:lnTo>
                <a:lnTo>
                  <a:pt x="11433176" y="32023047"/>
                </a:lnTo>
                <a:lnTo>
                  <a:pt x="11309352" y="32026223"/>
                </a:lnTo>
                <a:lnTo>
                  <a:pt x="11185524" y="32023047"/>
                </a:lnTo>
                <a:lnTo>
                  <a:pt x="11061700" y="32013523"/>
                </a:lnTo>
                <a:lnTo>
                  <a:pt x="10937876" y="32000823"/>
                </a:lnTo>
                <a:lnTo>
                  <a:pt x="10817224" y="31978599"/>
                </a:lnTo>
                <a:lnTo>
                  <a:pt x="10699752" y="31956375"/>
                </a:lnTo>
                <a:lnTo>
                  <a:pt x="10582276" y="31924623"/>
                </a:lnTo>
                <a:lnTo>
                  <a:pt x="10464800" y="31889699"/>
                </a:lnTo>
                <a:lnTo>
                  <a:pt x="10350500" y="31848423"/>
                </a:lnTo>
                <a:lnTo>
                  <a:pt x="10239376" y="31803975"/>
                </a:lnTo>
                <a:lnTo>
                  <a:pt x="10131424" y="31756347"/>
                </a:lnTo>
                <a:lnTo>
                  <a:pt x="10023476" y="31702375"/>
                </a:lnTo>
                <a:lnTo>
                  <a:pt x="9918700" y="31642047"/>
                </a:lnTo>
                <a:lnTo>
                  <a:pt x="9817100" y="31578547"/>
                </a:lnTo>
                <a:lnTo>
                  <a:pt x="9721848" y="31511875"/>
                </a:lnTo>
                <a:lnTo>
                  <a:pt x="9626600" y="31438847"/>
                </a:lnTo>
                <a:lnTo>
                  <a:pt x="9534524" y="31365823"/>
                </a:lnTo>
                <a:lnTo>
                  <a:pt x="9448800" y="31286447"/>
                </a:lnTo>
                <a:lnTo>
                  <a:pt x="9366248" y="31200723"/>
                </a:lnTo>
                <a:lnTo>
                  <a:pt x="9286876" y="31114999"/>
                </a:lnTo>
                <a:lnTo>
                  <a:pt x="9210676" y="31022923"/>
                </a:lnTo>
                <a:lnTo>
                  <a:pt x="9140824" y="30930847"/>
                </a:lnTo>
                <a:lnTo>
                  <a:pt x="9077324" y="30832423"/>
                </a:lnTo>
                <a:lnTo>
                  <a:pt x="9017000" y="30730823"/>
                </a:lnTo>
                <a:lnTo>
                  <a:pt x="8959848" y="30626047"/>
                </a:lnTo>
                <a:lnTo>
                  <a:pt x="8909048" y="30518099"/>
                </a:lnTo>
                <a:lnTo>
                  <a:pt x="8864600" y="30410147"/>
                </a:lnTo>
                <a:lnTo>
                  <a:pt x="8826500" y="30295847"/>
                </a:lnTo>
                <a:lnTo>
                  <a:pt x="8791576" y="30178375"/>
                </a:lnTo>
                <a:lnTo>
                  <a:pt x="8766176" y="30060899"/>
                </a:lnTo>
                <a:lnTo>
                  <a:pt x="8743952" y="29940247"/>
                </a:lnTo>
                <a:lnTo>
                  <a:pt x="8728076" y="29816423"/>
                </a:lnTo>
                <a:lnTo>
                  <a:pt x="8715376" y="29676723"/>
                </a:lnTo>
                <a:lnTo>
                  <a:pt x="8712200" y="29606875"/>
                </a:lnTo>
                <a:lnTo>
                  <a:pt x="8709024" y="29537023"/>
                </a:lnTo>
                <a:lnTo>
                  <a:pt x="8709024" y="29467175"/>
                </a:lnTo>
                <a:lnTo>
                  <a:pt x="8712200" y="29397323"/>
                </a:lnTo>
                <a:lnTo>
                  <a:pt x="8715376" y="29327475"/>
                </a:lnTo>
                <a:lnTo>
                  <a:pt x="8721724" y="29260799"/>
                </a:lnTo>
                <a:lnTo>
                  <a:pt x="8731248" y="29190947"/>
                </a:lnTo>
                <a:lnTo>
                  <a:pt x="8740776" y="29124275"/>
                </a:lnTo>
                <a:lnTo>
                  <a:pt x="8753476" y="29057599"/>
                </a:lnTo>
                <a:lnTo>
                  <a:pt x="8766176" y="28990923"/>
                </a:lnTo>
                <a:lnTo>
                  <a:pt x="8782048" y="28924247"/>
                </a:lnTo>
                <a:lnTo>
                  <a:pt x="8801100" y="28857575"/>
                </a:lnTo>
                <a:lnTo>
                  <a:pt x="8820152" y="28794075"/>
                </a:lnTo>
                <a:lnTo>
                  <a:pt x="8845552" y="28730575"/>
                </a:lnTo>
                <a:lnTo>
                  <a:pt x="8870952" y="28648023"/>
                </a:lnTo>
                <a:lnTo>
                  <a:pt x="8896352" y="28565475"/>
                </a:lnTo>
                <a:lnTo>
                  <a:pt x="8924924" y="28486099"/>
                </a:lnTo>
                <a:lnTo>
                  <a:pt x="8956676" y="28403547"/>
                </a:lnTo>
                <a:lnTo>
                  <a:pt x="9023352" y="28247975"/>
                </a:lnTo>
                <a:lnTo>
                  <a:pt x="9096376" y="28092399"/>
                </a:lnTo>
                <a:lnTo>
                  <a:pt x="9175752" y="27943175"/>
                </a:lnTo>
                <a:lnTo>
                  <a:pt x="9261476" y="27797123"/>
                </a:lnTo>
                <a:lnTo>
                  <a:pt x="9347200" y="27657423"/>
                </a:lnTo>
                <a:lnTo>
                  <a:pt x="9439276" y="27520899"/>
                </a:lnTo>
                <a:lnTo>
                  <a:pt x="9480552" y="27447875"/>
                </a:lnTo>
                <a:lnTo>
                  <a:pt x="9521824" y="27381199"/>
                </a:lnTo>
                <a:lnTo>
                  <a:pt x="9563100" y="27324047"/>
                </a:lnTo>
                <a:lnTo>
                  <a:pt x="9601200" y="27270075"/>
                </a:lnTo>
                <a:lnTo>
                  <a:pt x="9639300" y="27228799"/>
                </a:lnTo>
                <a:lnTo>
                  <a:pt x="9674224" y="27193875"/>
                </a:lnTo>
                <a:lnTo>
                  <a:pt x="9705976" y="27168475"/>
                </a:lnTo>
                <a:lnTo>
                  <a:pt x="9721848" y="27162123"/>
                </a:lnTo>
                <a:lnTo>
                  <a:pt x="9737724" y="27155775"/>
                </a:lnTo>
                <a:lnTo>
                  <a:pt x="9763124" y="27181175"/>
                </a:lnTo>
                <a:lnTo>
                  <a:pt x="9798048" y="27212923"/>
                </a:lnTo>
                <a:lnTo>
                  <a:pt x="9842500" y="27247847"/>
                </a:lnTo>
                <a:lnTo>
                  <a:pt x="9902824" y="27285947"/>
                </a:lnTo>
                <a:lnTo>
                  <a:pt x="9975848" y="27327223"/>
                </a:lnTo>
                <a:lnTo>
                  <a:pt x="10017124" y="27346275"/>
                </a:lnTo>
                <a:lnTo>
                  <a:pt x="10058400" y="27365323"/>
                </a:lnTo>
                <a:lnTo>
                  <a:pt x="10106024" y="27381199"/>
                </a:lnTo>
                <a:lnTo>
                  <a:pt x="10156824" y="27397075"/>
                </a:lnTo>
                <a:lnTo>
                  <a:pt x="10210800" y="27409775"/>
                </a:lnTo>
                <a:lnTo>
                  <a:pt x="10264776" y="27422475"/>
                </a:lnTo>
                <a:lnTo>
                  <a:pt x="10325100" y="27428823"/>
                </a:lnTo>
                <a:lnTo>
                  <a:pt x="10388600" y="27435175"/>
                </a:lnTo>
                <a:lnTo>
                  <a:pt x="10452100" y="27435175"/>
                </a:lnTo>
                <a:lnTo>
                  <a:pt x="10521952" y="27435175"/>
                </a:lnTo>
                <a:lnTo>
                  <a:pt x="10594976" y="27428823"/>
                </a:lnTo>
                <a:lnTo>
                  <a:pt x="10668000" y="27416123"/>
                </a:lnTo>
                <a:lnTo>
                  <a:pt x="10744200" y="27400247"/>
                </a:lnTo>
                <a:lnTo>
                  <a:pt x="10826752" y="27378023"/>
                </a:lnTo>
                <a:lnTo>
                  <a:pt x="10909300" y="27349447"/>
                </a:lnTo>
                <a:lnTo>
                  <a:pt x="10995024" y="27314523"/>
                </a:lnTo>
                <a:lnTo>
                  <a:pt x="11083924" y="27276423"/>
                </a:lnTo>
                <a:lnTo>
                  <a:pt x="11176000" y="27228799"/>
                </a:lnTo>
                <a:lnTo>
                  <a:pt x="11271248" y="27174823"/>
                </a:lnTo>
                <a:lnTo>
                  <a:pt x="11369676" y="27111323"/>
                </a:lnTo>
                <a:lnTo>
                  <a:pt x="11395076" y="27111323"/>
                </a:lnTo>
                <a:lnTo>
                  <a:pt x="11420476" y="27111323"/>
                </a:lnTo>
                <a:lnTo>
                  <a:pt x="11455400" y="27114499"/>
                </a:lnTo>
                <a:lnTo>
                  <a:pt x="11490324" y="27124023"/>
                </a:lnTo>
                <a:lnTo>
                  <a:pt x="11525248" y="27136723"/>
                </a:lnTo>
                <a:lnTo>
                  <a:pt x="11541124" y="27146247"/>
                </a:lnTo>
                <a:lnTo>
                  <a:pt x="11557000" y="27155775"/>
                </a:lnTo>
                <a:lnTo>
                  <a:pt x="11572876" y="27168475"/>
                </a:lnTo>
                <a:lnTo>
                  <a:pt x="11585576" y="27184347"/>
                </a:lnTo>
                <a:lnTo>
                  <a:pt x="11595100" y="27200223"/>
                </a:lnTo>
                <a:lnTo>
                  <a:pt x="11601448" y="27219275"/>
                </a:lnTo>
                <a:lnTo>
                  <a:pt x="11607800" y="27238323"/>
                </a:lnTo>
                <a:lnTo>
                  <a:pt x="11607800" y="27263723"/>
                </a:lnTo>
                <a:lnTo>
                  <a:pt x="11607800" y="27292299"/>
                </a:lnTo>
                <a:lnTo>
                  <a:pt x="11601448" y="27320875"/>
                </a:lnTo>
                <a:lnTo>
                  <a:pt x="11588752" y="27352623"/>
                </a:lnTo>
                <a:lnTo>
                  <a:pt x="11576048" y="27390723"/>
                </a:lnTo>
                <a:lnTo>
                  <a:pt x="11553824" y="27428823"/>
                </a:lnTo>
                <a:lnTo>
                  <a:pt x="11528424" y="27473275"/>
                </a:lnTo>
                <a:lnTo>
                  <a:pt x="11496676" y="27520899"/>
                </a:lnTo>
                <a:lnTo>
                  <a:pt x="11458576" y="27571699"/>
                </a:lnTo>
                <a:lnTo>
                  <a:pt x="11414124" y="27625675"/>
                </a:lnTo>
                <a:lnTo>
                  <a:pt x="11363324" y="27685999"/>
                </a:lnTo>
                <a:lnTo>
                  <a:pt x="11303000" y="27749499"/>
                </a:lnTo>
                <a:lnTo>
                  <a:pt x="11236324" y="27816175"/>
                </a:lnTo>
                <a:lnTo>
                  <a:pt x="11315700" y="27812999"/>
                </a:lnTo>
                <a:lnTo>
                  <a:pt x="11528424" y="27793947"/>
                </a:lnTo>
                <a:lnTo>
                  <a:pt x="11671300" y="27778075"/>
                </a:lnTo>
                <a:lnTo>
                  <a:pt x="11826876" y="27759023"/>
                </a:lnTo>
                <a:lnTo>
                  <a:pt x="11998324" y="27733623"/>
                </a:lnTo>
                <a:lnTo>
                  <a:pt x="12176124" y="27701875"/>
                </a:lnTo>
                <a:lnTo>
                  <a:pt x="12353924" y="27663775"/>
                </a:lnTo>
                <a:lnTo>
                  <a:pt x="12439648" y="27641547"/>
                </a:lnTo>
                <a:lnTo>
                  <a:pt x="12525376" y="27616147"/>
                </a:lnTo>
                <a:lnTo>
                  <a:pt x="12607924" y="27590747"/>
                </a:lnTo>
                <a:lnTo>
                  <a:pt x="12690476" y="27562175"/>
                </a:lnTo>
                <a:lnTo>
                  <a:pt x="12766676" y="27533599"/>
                </a:lnTo>
                <a:lnTo>
                  <a:pt x="12839700" y="27501847"/>
                </a:lnTo>
                <a:lnTo>
                  <a:pt x="12906376" y="27466923"/>
                </a:lnTo>
                <a:lnTo>
                  <a:pt x="12966700" y="27428823"/>
                </a:lnTo>
                <a:lnTo>
                  <a:pt x="13020676" y="27390723"/>
                </a:lnTo>
                <a:lnTo>
                  <a:pt x="13071476" y="27349447"/>
                </a:lnTo>
                <a:lnTo>
                  <a:pt x="13090524" y="27327223"/>
                </a:lnTo>
                <a:lnTo>
                  <a:pt x="13109576" y="27304999"/>
                </a:lnTo>
                <a:lnTo>
                  <a:pt x="13128624" y="27279599"/>
                </a:lnTo>
                <a:lnTo>
                  <a:pt x="13141324" y="27257375"/>
                </a:lnTo>
                <a:lnTo>
                  <a:pt x="13154024" y="27231975"/>
                </a:lnTo>
                <a:lnTo>
                  <a:pt x="13166724" y="27206575"/>
                </a:lnTo>
                <a:lnTo>
                  <a:pt x="13173076" y="27181175"/>
                </a:lnTo>
                <a:lnTo>
                  <a:pt x="13179424" y="27155775"/>
                </a:lnTo>
                <a:lnTo>
                  <a:pt x="12030076" y="27066875"/>
                </a:lnTo>
                <a:lnTo>
                  <a:pt x="12141200" y="27009723"/>
                </a:lnTo>
                <a:lnTo>
                  <a:pt x="12261848" y="26949399"/>
                </a:lnTo>
                <a:lnTo>
                  <a:pt x="12404724" y="26870023"/>
                </a:lnTo>
                <a:lnTo>
                  <a:pt x="12560300" y="26777947"/>
                </a:lnTo>
                <a:lnTo>
                  <a:pt x="12639676" y="26727147"/>
                </a:lnTo>
                <a:lnTo>
                  <a:pt x="12715876" y="26679523"/>
                </a:lnTo>
                <a:lnTo>
                  <a:pt x="12788900" y="26628723"/>
                </a:lnTo>
                <a:lnTo>
                  <a:pt x="12855576" y="26577923"/>
                </a:lnTo>
                <a:lnTo>
                  <a:pt x="12915900" y="26527123"/>
                </a:lnTo>
                <a:lnTo>
                  <a:pt x="12969876" y="26476323"/>
                </a:lnTo>
                <a:lnTo>
                  <a:pt x="13011152" y="26428699"/>
                </a:lnTo>
                <a:lnTo>
                  <a:pt x="13027024" y="26406475"/>
                </a:lnTo>
                <a:lnTo>
                  <a:pt x="13042900" y="26384247"/>
                </a:lnTo>
                <a:lnTo>
                  <a:pt x="13052424" y="26362023"/>
                </a:lnTo>
                <a:lnTo>
                  <a:pt x="13058776" y="26339799"/>
                </a:lnTo>
                <a:lnTo>
                  <a:pt x="13061952" y="26320747"/>
                </a:lnTo>
                <a:lnTo>
                  <a:pt x="13061952" y="26301699"/>
                </a:lnTo>
                <a:lnTo>
                  <a:pt x="13055600" y="26282647"/>
                </a:lnTo>
                <a:lnTo>
                  <a:pt x="13046076" y="26266775"/>
                </a:lnTo>
                <a:lnTo>
                  <a:pt x="13033376" y="26250899"/>
                </a:lnTo>
                <a:lnTo>
                  <a:pt x="13014324" y="26238199"/>
                </a:lnTo>
                <a:lnTo>
                  <a:pt x="12992100" y="26222323"/>
                </a:lnTo>
                <a:lnTo>
                  <a:pt x="12960352" y="26212799"/>
                </a:lnTo>
                <a:lnTo>
                  <a:pt x="12928600" y="26200099"/>
                </a:lnTo>
                <a:lnTo>
                  <a:pt x="12887324" y="26193747"/>
                </a:lnTo>
                <a:lnTo>
                  <a:pt x="12842876" y="26184223"/>
                </a:lnTo>
                <a:lnTo>
                  <a:pt x="12792076" y="26177875"/>
                </a:lnTo>
                <a:lnTo>
                  <a:pt x="12731752" y="26174699"/>
                </a:lnTo>
                <a:lnTo>
                  <a:pt x="12668248" y="26174699"/>
                </a:lnTo>
                <a:lnTo>
                  <a:pt x="12598400" y="26171523"/>
                </a:lnTo>
                <a:lnTo>
                  <a:pt x="12519024" y="26174699"/>
                </a:lnTo>
                <a:lnTo>
                  <a:pt x="12344400" y="26184223"/>
                </a:lnTo>
                <a:lnTo>
                  <a:pt x="12138024" y="26203275"/>
                </a:lnTo>
                <a:lnTo>
                  <a:pt x="11899900" y="26231847"/>
                </a:lnTo>
                <a:lnTo>
                  <a:pt x="11630024" y="26269947"/>
                </a:lnTo>
                <a:lnTo>
                  <a:pt x="11325224" y="26317575"/>
                </a:lnTo>
                <a:lnTo>
                  <a:pt x="11287124" y="26320747"/>
                </a:lnTo>
                <a:lnTo>
                  <a:pt x="11242676" y="26323923"/>
                </a:lnTo>
                <a:lnTo>
                  <a:pt x="11188700" y="26327099"/>
                </a:lnTo>
                <a:lnTo>
                  <a:pt x="11128376" y="26327099"/>
                </a:lnTo>
                <a:lnTo>
                  <a:pt x="11068048" y="26323923"/>
                </a:lnTo>
                <a:lnTo>
                  <a:pt x="11007724" y="26314399"/>
                </a:lnTo>
                <a:lnTo>
                  <a:pt x="10982324" y="26308047"/>
                </a:lnTo>
                <a:lnTo>
                  <a:pt x="10956924" y="26301699"/>
                </a:lnTo>
                <a:lnTo>
                  <a:pt x="10934700" y="26288999"/>
                </a:lnTo>
                <a:lnTo>
                  <a:pt x="10915648" y="26276299"/>
                </a:lnTo>
                <a:lnTo>
                  <a:pt x="10899776" y="26263599"/>
                </a:lnTo>
                <a:lnTo>
                  <a:pt x="10887076" y="26244547"/>
                </a:lnTo>
                <a:lnTo>
                  <a:pt x="10880724" y="26225499"/>
                </a:lnTo>
                <a:lnTo>
                  <a:pt x="10880724" y="26203275"/>
                </a:lnTo>
                <a:lnTo>
                  <a:pt x="10887076" y="26177875"/>
                </a:lnTo>
                <a:lnTo>
                  <a:pt x="10896600" y="26149299"/>
                </a:lnTo>
                <a:lnTo>
                  <a:pt x="10915648" y="26117547"/>
                </a:lnTo>
                <a:lnTo>
                  <a:pt x="10941048" y="26082623"/>
                </a:lnTo>
                <a:lnTo>
                  <a:pt x="10975976" y="26044523"/>
                </a:lnTo>
                <a:lnTo>
                  <a:pt x="11017248" y="26000075"/>
                </a:lnTo>
                <a:lnTo>
                  <a:pt x="11068048" y="25952447"/>
                </a:lnTo>
                <a:lnTo>
                  <a:pt x="11128376" y="25901647"/>
                </a:lnTo>
                <a:lnTo>
                  <a:pt x="11201400" y="25847675"/>
                </a:lnTo>
                <a:lnTo>
                  <a:pt x="11280776" y="25787347"/>
                </a:lnTo>
                <a:lnTo>
                  <a:pt x="11344276" y="25742899"/>
                </a:lnTo>
                <a:lnTo>
                  <a:pt x="11512552" y="25615899"/>
                </a:lnTo>
                <a:lnTo>
                  <a:pt x="11626848" y="25526999"/>
                </a:lnTo>
                <a:lnTo>
                  <a:pt x="11753848" y="25425399"/>
                </a:lnTo>
                <a:lnTo>
                  <a:pt x="11893552" y="25307923"/>
                </a:lnTo>
                <a:lnTo>
                  <a:pt x="12036424" y="25180923"/>
                </a:lnTo>
                <a:lnTo>
                  <a:pt x="12185648" y="25044399"/>
                </a:lnTo>
                <a:lnTo>
                  <a:pt x="12331700" y="24901523"/>
                </a:lnTo>
                <a:lnTo>
                  <a:pt x="12401552" y="24825323"/>
                </a:lnTo>
                <a:lnTo>
                  <a:pt x="12471400" y="24749123"/>
                </a:lnTo>
                <a:lnTo>
                  <a:pt x="12538076" y="24672923"/>
                </a:lnTo>
                <a:lnTo>
                  <a:pt x="12604752" y="24596723"/>
                </a:lnTo>
                <a:lnTo>
                  <a:pt x="12665076" y="24517347"/>
                </a:lnTo>
                <a:lnTo>
                  <a:pt x="12722224" y="24441147"/>
                </a:lnTo>
                <a:lnTo>
                  <a:pt x="12773024" y="24361775"/>
                </a:lnTo>
                <a:lnTo>
                  <a:pt x="12823824" y="24285575"/>
                </a:lnTo>
                <a:lnTo>
                  <a:pt x="12865100" y="24206199"/>
                </a:lnTo>
                <a:lnTo>
                  <a:pt x="12903200" y="24129999"/>
                </a:lnTo>
                <a:lnTo>
                  <a:pt x="12934952" y="24053799"/>
                </a:lnTo>
                <a:lnTo>
                  <a:pt x="12957176" y="23977599"/>
                </a:lnTo>
                <a:close/>
                <a:moveTo>
                  <a:pt x="5556248" y="971549"/>
                </a:moveTo>
                <a:lnTo>
                  <a:pt x="5676900" y="974724"/>
                </a:lnTo>
                <a:lnTo>
                  <a:pt x="5822952" y="981074"/>
                </a:lnTo>
                <a:lnTo>
                  <a:pt x="5902324" y="990599"/>
                </a:lnTo>
                <a:lnTo>
                  <a:pt x="5984876" y="1000124"/>
                </a:lnTo>
                <a:lnTo>
                  <a:pt x="6073776" y="1012824"/>
                </a:lnTo>
                <a:lnTo>
                  <a:pt x="6165848" y="1028699"/>
                </a:lnTo>
                <a:lnTo>
                  <a:pt x="6257924" y="1050924"/>
                </a:lnTo>
                <a:lnTo>
                  <a:pt x="6356352" y="1073149"/>
                </a:lnTo>
                <a:lnTo>
                  <a:pt x="6451600" y="1101724"/>
                </a:lnTo>
                <a:lnTo>
                  <a:pt x="6550024" y="1136649"/>
                </a:lnTo>
                <a:lnTo>
                  <a:pt x="6648448" y="1174749"/>
                </a:lnTo>
                <a:lnTo>
                  <a:pt x="6746876" y="1216024"/>
                </a:lnTo>
                <a:lnTo>
                  <a:pt x="6842124" y="1266824"/>
                </a:lnTo>
                <a:lnTo>
                  <a:pt x="6937376" y="1320799"/>
                </a:lnTo>
                <a:lnTo>
                  <a:pt x="7032624" y="1381124"/>
                </a:lnTo>
                <a:lnTo>
                  <a:pt x="7121524" y="1450974"/>
                </a:lnTo>
                <a:lnTo>
                  <a:pt x="7165976" y="1485899"/>
                </a:lnTo>
                <a:lnTo>
                  <a:pt x="7207248" y="1523999"/>
                </a:lnTo>
                <a:lnTo>
                  <a:pt x="7251700" y="1565274"/>
                </a:lnTo>
                <a:lnTo>
                  <a:pt x="7292976" y="1606549"/>
                </a:lnTo>
                <a:lnTo>
                  <a:pt x="7331076" y="1650999"/>
                </a:lnTo>
                <a:lnTo>
                  <a:pt x="7372352" y="1695449"/>
                </a:lnTo>
                <a:lnTo>
                  <a:pt x="7407276" y="1743074"/>
                </a:lnTo>
                <a:lnTo>
                  <a:pt x="7445376" y="1793874"/>
                </a:lnTo>
                <a:lnTo>
                  <a:pt x="7480300" y="1847849"/>
                </a:lnTo>
                <a:lnTo>
                  <a:pt x="7512048" y="1901824"/>
                </a:lnTo>
                <a:lnTo>
                  <a:pt x="7543800" y="1955799"/>
                </a:lnTo>
                <a:lnTo>
                  <a:pt x="7575552" y="2016124"/>
                </a:lnTo>
                <a:lnTo>
                  <a:pt x="7604124" y="2076449"/>
                </a:lnTo>
                <a:lnTo>
                  <a:pt x="7629524" y="2139949"/>
                </a:lnTo>
                <a:lnTo>
                  <a:pt x="7654924" y="2203448"/>
                </a:lnTo>
                <a:lnTo>
                  <a:pt x="7677152" y="2273299"/>
                </a:lnTo>
                <a:lnTo>
                  <a:pt x="7753352" y="2216149"/>
                </a:lnTo>
                <a:lnTo>
                  <a:pt x="7842248" y="2152649"/>
                </a:lnTo>
                <a:lnTo>
                  <a:pt x="7966076" y="2070099"/>
                </a:lnTo>
                <a:lnTo>
                  <a:pt x="8115300" y="1978024"/>
                </a:lnTo>
                <a:lnTo>
                  <a:pt x="8204200" y="1927224"/>
                </a:lnTo>
                <a:lnTo>
                  <a:pt x="8296276" y="1879599"/>
                </a:lnTo>
                <a:lnTo>
                  <a:pt x="8394700" y="1825624"/>
                </a:lnTo>
                <a:lnTo>
                  <a:pt x="8502648" y="1774824"/>
                </a:lnTo>
                <a:lnTo>
                  <a:pt x="8613776" y="1727199"/>
                </a:lnTo>
                <a:lnTo>
                  <a:pt x="8731248" y="1676399"/>
                </a:lnTo>
                <a:lnTo>
                  <a:pt x="8851900" y="1628774"/>
                </a:lnTo>
                <a:lnTo>
                  <a:pt x="8978900" y="1584324"/>
                </a:lnTo>
                <a:lnTo>
                  <a:pt x="9112248" y="1543049"/>
                </a:lnTo>
                <a:lnTo>
                  <a:pt x="9248776" y="1504949"/>
                </a:lnTo>
                <a:lnTo>
                  <a:pt x="9391648" y="1473199"/>
                </a:lnTo>
                <a:lnTo>
                  <a:pt x="9537700" y="1444624"/>
                </a:lnTo>
                <a:lnTo>
                  <a:pt x="9683752" y="1419224"/>
                </a:lnTo>
                <a:lnTo>
                  <a:pt x="9836152" y="1403349"/>
                </a:lnTo>
                <a:lnTo>
                  <a:pt x="9991724" y="1393824"/>
                </a:lnTo>
                <a:lnTo>
                  <a:pt x="10071100" y="1390649"/>
                </a:lnTo>
                <a:lnTo>
                  <a:pt x="10150476" y="1390649"/>
                </a:lnTo>
                <a:lnTo>
                  <a:pt x="10233024" y="1393824"/>
                </a:lnTo>
                <a:lnTo>
                  <a:pt x="10312400" y="1396999"/>
                </a:lnTo>
                <a:lnTo>
                  <a:pt x="10394952" y="1403349"/>
                </a:lnTo>
                <a:lnTo>
                  <a:pt x="10477500" y="1409699"/>
                </a:lnTo>
                <a:lnTo>
                  <a:pt x="10560048" y="1422399"/>
                </a:lnTo>
                <a:lnTo>
                  <a:pt x="10642600" y="1435099"/>
                </a:lnTo>
                <a:lnTo>
                  <a:pt x="10725152" y="1450974"/>
                </a:lnTo>
                <a:lnTo>
                  <a:pt x="10810876" y="1466849"/>
                </a:lnTo>
                <a:lnTo>
                  <a:pt x="10893424" y="1489074"/>
                </a:lnTo>
                <a:lnTo>
                  <a:pt x="10979152" y="1511299"/>
                </a:lnTo>
                <a:lnTo>
                  <a:pt x="11064876" y="1536699"/>
                </a:lnTo>
                <a:lnTo>
                  <a:pt x="11150600" y="1565274"/>
                </a:lnTo>
                <a:lnTo>
                  <a:pt x="11207752" y="1609724"/>
                </a:lnTo>
                <a:lnTo>
                  <a:pt x="11271248" y="1666874"/>
                </a:lnTo>
                <a:lnTo>
                  <a:pt x="11353800" y="1743074"/>
                </a:lnTo>
                <a:lnTo>
                  <a:pt x="11401424" y="1790699"/>
                </a:lnTo>
                <a:lnTo>
                  <a:pt x="11449048" y="1844674"/>
                </a:lnTo>
                <a:lnTo>
                  <a:pt x="11503024" y="1901824"/>
                </a:lnTo>
                <a:lnTo>
                  <a:pt x="11557000" y="1965324"/>
                </a:lnTo>
                <a:lnTo>
                  <a:pt x="11610976" y="2035174"/>
                </a:lnTo>
                <a:lnTo>
                  <a:pt x="11664952" y="2111374"/>
                </a:lnTo>
                <a:lnTo>
                  <a:pt x="11718924" y="2193924"/>
                </a:lnTo>
                <a:lnTo>
                  <a:pt x="11772900" y="2279648"/>
                </a:lnTo>
                <a:lnTo>
                  <a:pt x="11826876" y="2371724"/>
                </a:lnTo>
                <a:lnTo>
                  <a:pt x="11877676" y="2470149"/>
                </a:lnTo>
                <a:lnTo>
                  <a:pt x="11928476" y="2574924"/>
                </a:lnTo>
                <a:lnTo>
                  <a:pt x="11972924" y="2682874"/>
                </a:lnTo>
                <a:lnTo>
                  <a:pt x="12017376" y="2800349"/>
                </a:lnTo>
                <a:lnTo>
                  <a:pt x="12055476" y="2920999"/>
                </a:lnTo>
                <a:lnTo>
                  <a:pt x="12087224" y="3047999"/>
                </a:lnTo>
                <a:lnTo>
                  <a:pt x="12115800" y="3178174"/>
                </a:lnTo>
                <a:lnTo>
                  <a:pt x="12141200" y="3317874"/>
                </a:lnTo>
                <a:lnTo>
                  <a:pt x="12157076" y="3460749"/>
                </a:lnTo>
                <a:lnTo>
                  <a:pt x="12163424" y="3536949"/>
                </a:lnTo>
                <a:lnTo>
                  <a:pt x="12166600" y="3613149"/>
                </a:lnTo>
                <a:lnTo>
                  <a:pt x="12166600" y="3689349"/>
                </a:lnTo>
                <a:lnTo>
                  <a:pt x="12166600" y="3768724"/>
                </a:lnTo>
                <a:lnTo>
                  <a:pt x="12166600" y="3848099"/>
                </a:lnTo>
                <a:lnTo>
                  <a:pt x="12163424" y="3930649"/>
                </a:lnTo>
                <a:lnTo>
                  <a:pt x="12157076" y="4013199"/>
                </a:lnTo>
                <a:lnTo>
                  <a:pt x="12147552" y="4095748"/>
                </a:lnTo>
                <a:lnTo>
                  <a:pt x="12138024" y="4181474"/>
                </a:lnTo>
                <a:lnTo>
                  <a:pt x="12125324" y="4270374"/>
                </a:lnTo>
                <a:lnTo>
                  <a:pt x="12109448" y="4359274"/>
                </a:lnTo>
                <a:lnTo>
                  <a:pt x="12090400" y="4448174"/>
                </a:lnTo>
                <a:lnTo>
                  <a:pt x="12166600" y="4518024"/>
                </a:lnTo>
                <a:lnTo>
                  <a:pt x="12249152" y="4600574"/>
                </a:lnTo>
                <a:lnTo>
                  <a:pt x="12357100" y="4711699"/>
                </a:lnTo>
                <a:lnTo>
                  <a:pt x="12480924" y="4851399"/>
                </a:lnTo>
                <a:lnTo>
                  <a:pt x="12547600" y="4927599"/>
                </a:lnTo>
                <a:lnTo>
                  <a:pt x="12617448" y="5013324"/>
                </a:lnTo>
                <a:lnTo>
                  <a:pt x="12687300" y="5102224"/>
                </a:lnTo>
                <a:lnTo>
                  <a:pt x="12760324" y="5197474"/>
                </a:lnTo>
                <a:lnTo>
                  <a:pt x="12830176" y="5299074"/>
                </a:lnTo>
                <a:lnTo>
                  <a:pt x="12900024" y="5403849"/>
                </a:lnTo>
                <a:lnTo>
                  <a:pt x="12966700" y="5514974"/>
                </a:lnTo>
                <a:lnTo>
                  <a:pt x="13033376" y="5629274"/>
                </a:lnTo>
                <a:lnTo>
                  <a:pt x="13093700" y="5746749"/>
                </a:lnTo>
                <a:lnTo>
                  <a:pt x="13154024" y="5867399"/>
                </a:lnTo>
                <a:lnTo>
                  <a:pt x="13208000" y="5991224"/>
                </a:lnTo>
                <a:lnTo>
                  <a:pt x="13255624" y="6121399"/>
                </a:lnTo>
                <a:lnTo>
                  <a:pt x="13296900" y="6251574"/>
                </a:lnTo>
                <a:lnTo>
                  <a:pt x="13315952" y="6318249"/>
                </a:lnTo>
                <a:lnTo>
                  <a:pt x="13331824" y="6384924"/>
                </a:lnTo>
                <a:lnTo>
                  <a:pt x="13344524" y="6451599"/>
                </a:lnTo>
                <a:lnTo>
                  <a:pt x="13357224" y="6521449"/>
                </a:lnTo>
                <a:lnTo>
                  <a:pt x="13369924" y="6588124"/>
                </a:lnTo>
                <a:lnTo>
                  <a:pt x="13376276" y="6657974"/>
                </a:lnTo>
                <a:lnTo>
                  <a:pt x="13382624" y="6727824"/>
                </a:lnTo>
                <a:lnTo>
                  <a:pt x="13385800" y="6797674"/>
                </a:lnTo>
                <a:lnTo>
                  <a:pt x="13385800" y="6867524"/>
                </a:lnTo>
                <a:lnTo>
                  <a:pt x="13385800" y="6937374"/>
                </a:lnTo>
                <a:lnTo>
                  <a:pt x="13379448" y="7007224"/>
                </a:lnTo>
                <a:lnTo>
                  <a:pt x="13373100" y="7080249"/>
                </a:lnTo>
                <a:lnTo>
                  <a:pt x="13363576" y="7150099"/>
                </a:lnTo>
                <a:lnTo>
                  <a:pt x="13350876" y="7219949"/>
                </a:lnTo>
                <a:lnTo>
                  <a:pt x="13335000" y="7292974"/>
                </a:lnTo>
                <a:lnTo>
                  <a:pt x="13315952" y="7365999"/>
                </a:lnTo>
                <a:lnTo>
                  <a:pt x="13293724" y="7435849"/>
                </a:lnTo>
                <a:lnTo>
                  <a:pt x="13268324" y="7508874"/>
                </a:lnTo>
                <a:lnTo>
                  <a:pt x="13265152" y="7524749"/>
                </a:lnTo>
                <a:lnTo>
                  <a:pt x="13261976" y="7575549"/>
                </a:lnTo>
                <a:lnTo>
                  <a:pt x="13252448" y="7654924"/>
                </a:lnTo>
                <a:lnTo>
                  <a:pt x="13236576" y="7756524"/>
                </a:lnTo>
                <a:lnTo>
                  <a:pt x="13223876" y="7813674"/>
                </a:lnTo>
                <a:lnTo>
                  <a:pt x="13204824" y="7873999"/>
                </a:lnTo>
                <a:lnTo>
                  <a:pt x="13185776" y="7940674"/>
                </a:lnTo>
                <a:lnTo>
                  <a:pt x="13160376" y="8007349"/>
                </a:lnTo>
                <a:lnTo>
                  <a:pt x="13131800" y="8077199"/>
                </a:lnTo>
                <a:lnTo>
                  <a:pt x="13100048" y="8150223"/>
                </a:lnTo>
                <a:lnTo>
                  <a:pt x="13061952" y="8220074"/>
                </a:lnTo>
                <a:lnTo>
                  <a:pt x="13017500" y="8293099"/>
                </a:lnTo>
                <a:lnTo>
                  <a:pt x="12966700" y="8366124"/>
                </a:lnTo>
                <a:lnTo>
                  <a:pt x="12909552" y="8439149"/>
                </a:lnTo>
                <a:lnTo>
                  <a:pt x="12849224" y="8508999"/>
                </a:lnTo>
                <a:lnTo>
                  <a:pt x="12779376" y="8578849"/>
                </a:lnTo>
                <a:lnTo>
                  <a:pt x="12703176" y="8645523"/>
                </a:lnTo>
                <a:lnTo>
                  <a:pt x="12617448" y="8709024"/>
                </a:lnTo>
                <a:lnTo>
                  <a:pt x="12573000" y="8737599"/>
                </a:lnTo>
                <a:lnTo>
                  <a:pt x="12525376" y="8769349"/>
                </a:lnTo>
                <a:lnTo>
                  <a:pt x="12474576" y="8794749"/>
                </a:lnTo>
                <a:lnTo>
                  <a:pt x="12423776" y="8823323"/>
                </a:lnTo>
                <a:lnTo>
                  <a:pt x="12369800" y="8848724"/>
                </a:lnTo>
                <a:lnTo>
                  <a:pt x="12312648" y="8874123"/>
                </a:lnTo>
                <a:lnTo>
                  <a:pt x="12255500" y="8896349"/>
                </a:lnTo>
                <a:lnTo>
                  <a:pt x="12195176" y="8918574"/>
                </a:lnTo>
                <a:lnTo>
                  <a:pt x="12131676" y="8937623"/>
                </a:lnTo>
                <a:lnTo>
                  <a:pt x="12065000" y="8956674"/>
                </a:lnTo>
                <a:lnTo>
                  <a:pt x="11998324" y="8972549"/>
                </a:lnTo>
                <a:lnTo>
                  <a:pt x="11928476" y="8988424"/>
                </a:lnTo>
                <a:lnTo>
                  <a:pt x="11855448" y="9001124"/>
                </a:lnTo>
                <a:lnTo>
                  <a:pt x="11779248" y="9013823"/>
                </a:lnTo>
                <a:lnTo>
                  <a:pt x="11699876" y="9023349"/>
                </a:lnTo>
                <a:lnTo>
                  <a:pt x="11620500" y="9029699"/>
                </a:lnTo>
                <a:lnTo>
                  <a:pt x="11534776" y="9036048"/>
                </a:lnTo>
                <a:lnTo>
                  <a:pt x="11449048" y="9039223"/>
                </a:lnTo>
                <a:lnTo>
                  <a:pt x="11360152" y="9039223"/>
                </a:lnTo>
                <a:lnTo>
                  <a:pt x="11268076" y="9036048"/>
                </a:lnTo>
                <a:lnTo>
                  <a:pt x="11268076" y="9061449"/>
                </a:lnTo>
                <a:lnTo>
                  <a:pt x="11271248" y="9131299"/>
                </a:lnTo>
                <a:lnTo>
                  <a:pt x="11268076" y="9182098"/>
                </a:lnTo>
                <a:lnTo>
                  <a:pt x="11264900" y="9242424"/>
                </a:lnTo>
                <a:lnTo>
                  <a:pt x="11258552" y="9309099"/>
                </a:lnTo>
                <a:lnTo>
                  <a:pt x="11249024" y="9382123"/>
                </a:lnTo>
                <a:lnTo>
                  <a:pt x="11233152" y="9461499"/>
                </a:lnTo>
                <a:lnTo>
                  <a:pt x="11214100" y="9547223"/>
                </a:lnTo>
                <a:lnTo>
                  <a:pt x="11188700" y="9636123"/>
                </a:lnTo>
                <a:lnTo>
                  <a:pt x="11153776" y="9728198"/>
                </a:lnTo>
                <a:lnTo>
                  <a:pt x="11115676" y="9823449"/>
                </a:lnTo>
                <a:lnTo>
                  <a:pt x="11068048" y="9921873"/>
                </a:lnTo>
                <a:lnTo>
                  <a:pt x="11039476" y="9969499"/>
                </a:lnTo>
                <a:lnTo>
                  <a:pt x="11010900" y="10020298"/>
                </a:lnTo>
                <a:lnTo>
                  <a:pt x="10979152" y="10067923"/>
                </a:lnTo>
                <a:lnTo>
                  <a:pt x="10944224" y="10118724"/>
                </a:lnTo>
                <a:lnTo>
                  <a:pt x="10906124" y="10166348"/>
                </a:lnTo>
                <a:lnTo>
                  <a:pt x="10864848" y="10213973"/>
                </a:lnTo>
                <a:lnTo>
                  <a:pt x="10823576" y="10264774"/>
                </a:lnTo>
                <a:lnTo>
                  <a:pt x="10779124" y="10312398"/>
                </a:lnTo>
                <a:lnTo>
                  <a:pt x="10731500" y="10356849"/>
                </a:lnTo>
                <a:lnTo>
                  <a:pt x="10677524" y="10404474"/>
                </a:lnTo>
                <a:lnTo>
                  <a:pt x="10623552" y="10448924"/>
                </a:lnTo>
                <a:lnTo>
                  <a:pt x="10566400" y="10493373"/>
                </a:lnTo>
                <a:lnTo>
                  <a:pt x="10506076" y="10537823"/>
                </a:lnTo>
                <a:lnTo>
                  <a:pt x="10439400" y="10579099"/>
                </a:lnTo>
                <a:lnTo>
                  <a:pt x="10372724" y="10620373"/>
                </a:lnTo>
                <a:lnTo>
                  <a:pt x="10299700" y="10658473"/>
                </a:lnTo>
                <a:lnTo>
                  <a:pt x="10226676" y="10696574"/>
                </a:lnTo>
                <a:lnTo>
                  <a:pt x="10147300" y="10731499"/>
                </a:lnTo>
                <a:lnTo>
                  <a:pt x="10064752" y="10766423"/>
                </a:lnTo>
                <a:lnTo>
                  <a:pt x="9975848" y="10798173"/>
                </a:lnTo>
                <a:lnTo>
                  <a:pt x="9886952" y="10829923"/>
                </a:lnTo>
                <a:lnTo>
                  <a:pt x="9791700" y="10858499"/>
                </a:lnTo>
                <a:lnTo>
                  <a:pt x="9690100" y="10883899"/>
                </a:lnTo>
                <a:lnTo>
                  <a:pt x="9588500" y="10909299"/>
                </a:lnTo>
                <a:lnTo>
                  <a:pt x="9480552" y="10931523"/>
                </a:lnTo>
                <a:lnTo>
                  <a:pt x="9366248" y="10950574"/>
                </a:lnTo>
                <a:lnTo>
                  <a:pt x="9248776" y="10966449"/>
                </a:lnTo>
                <a:lnTo>
                  <a:pt x="9128124" y="10979149"/>
                </a:lnTo>
                <a:lnTo>
                  <a:pt x="9001124" y="10991849"/>
                </a:lnTo>
                <a:lnTo>
                  <a:pt x="8870952" y="10998199"/>
                </a:lnTo>
                <a:lnTo>
                  <a:pt x="8734424" y="11004549"/>
                </a:lnTo>
                <a:lnTo>
                  <a:pt x="8591552" y="11004549"/>
                </a:lnTo>
                <a:lnTo>
                  <a:pt x="8445500" y="11004549"/>
                </a:lnTo>
                <a:lnTo>
                  <a:pt x="8293100" y="10998199"/>
                </a:lnTo>
                <a:lnTo>
                  <a:pt x="8134352" y="10988674"/>
                </a:lnTo>
                <a:lnTo>
                  <a:pt x="7972424" y="10979149"/>
                </a:lnTo>
                <a:lnTo>
                  <a:pt x="7947024" y="10979149"/>
                </a:lnTo>
                <a:lnTo>
                  <a:pt x="7880352" y="10972799"/>
                </a:lnTo>
                <a:lnTo>
                  <a:pt x="7772400" y="10963273"/>
                </a:lnTo>
                <a:lnTo>
                  <a:pt x="7708900" y="10953749"/>
                </a:lnTo>
                <a:lnTo>
                  <a:pt x="7635876" y="10941049"/>
                </a:lnTo>
                <a:lnTo>
                  <a:pt x="7559676" y="10925173"/>
                </a:lnTo>
                <a:lnTo>
                  <a:pt x="7477124" y="10906123"/>
                </a:lnTo>
                <a:lnTo>
                  <a:pt x="7391400" y="10883899"/>
                </a:lnTo>
                <a:lnTo>
                  <a:pt x="7299324" y="10855323"/>
                </a:lnTo>
                <a:lnTo>
                  <a:pt x="7207248" y="10820399"/>
                </a:lnTo>
                <a:lnTo>
                  <a:pt x="7112000" y="10782299"/>
                </a:lnTo>
                <a:lnTo>
                  <a:pt x="7016752" y="10734674"/>
                </a:lnTo>
                <a:lnTo>
                  <a:pt x="6921500" y="10683873"/>
                </a:lnTo>
                <a:lnTo>
                  <a:pt x="6826248" y="10626724"/>
                </a:lnTo>
                <a:lnTo>
                  <a:pt x="6734176" y="10560049"/>
                </a:lnTo>
                <a:lnTo>
                  <a:pt x="6689724" y="10525124"/>
                </a:lnTo>
                <a:lnTo>
                  <a:pt x="6642100" y="10487024"/>
                </a:lnTo>
                <a:lnTo>
                  <a:pt x="6600824" y="10445749"/>
                </a:lnTo>
                <a:lnTo>
                  <a:pt x="6556376" y="10404474"/>
                </a:lnTo>
                <a:lnTo>
                  <a:pt x="6515100" y="10360023"/>
                </a:lnTo>
                <a:lnTo>
                  <a:pt x="6473824" y="10312398"/>
                </a:lnTo>
                <a:lnTo>
                  <a:pt x="6435724" y="10264774"/>
                </a:lnTo>
                <a:lnTo>
                  <a:pt x="6397624" y="10213973"/>
                </a:lnTo>
                <a:lnTo>
                  <a:pt x="6359524" y="10159999"/>
                </a:lnTo>
                <a:lnTo>
                  <a:pt x="6324600" y="10106023"/>
                </a:lnTo>
                <a:lnTo>
                  <a:pt x="6292848" y="10045699"/>
                </a:lnTo>
                <a:lnTo>
                  <a:pt x="6261100" y="9985373"/>
                </a:lnTo>
                <a:lnTo>
                  <a:pt x="6229352" y="9921873"/>
                </a:lnTo>
                <a:lnTo>
                  <a:pt x="6203952" y="9855199"/>
                </a:lnTo>
                <a:lnTo>
                  <a:pt x="6178552" y="9788524"/>
                </a:lnTo>
                <a:lnTo>
                  <a:pt x="6156324" y="9715499"/>
                </a:lnTo>
                <a:lnTo>
                  <a:pt x="6134100" y="9642474"/>
                </a:lnTo>
                <a:lnTo>
                  <a:pt x="6115048" y="9566273"/>
                </a:lnTo>
                <a:lnTo>
                  <a:pt x="6099176" y="9483723"/>
                </a:lnTo>
                <a:lnTo>
                  <a:pt x="6086476" y="9401173"/>
                </a:lnTo>
                <a:lnTo>
                  <a:pt x="6076952" y="9315449"/>
                </a:lnTo>
                <a:lnTo>
                  <a:pt x="6067424" y="9226549"/>
                </a:lnTo>
                <a:lnTo>
                  <a:pt x="6064248" y="9134474"/>
                </a:lnTo>
                <a:lnTo>
                  <a:pt x="6064248" y="9039223"/>
                </a:lnTo>
                <a:lnTo>
                  <a:pt x="6064248" y="8940799"/>
                </a:lnTo>
                <a:lnTo>
                  <a:pt x="6070600" y="8839199"/>
                </a:lnTo>
                <a:lnTo>
                  <a:pt x="6076952" y="8734424"/>
                </a:lnTo>
                <a:lnTo>
                  <a:pt x="6089648" y="8626474"/>
                </a:lnTo>
                <a:lnTo>
                  <a:pt x="6124576" y="8639173"/>
                </a:lnTo>
                <a:lnTo>
                  <a:pt x="6226176" y="8674098"/>
                </a:lnTo>
                <a:lnTo>
                  <a:pt x="6381752" y="8724899"/>
                </a:lnTo>
                <a:lnTo>
                  <a:pt x="6477000" y="8753473"/>
                </a:lnTo>
                <a:lnTo>
                  <a:pt x="6584952" y="8782048"/>
                </a:lnTo>
                <a:lnTo>
                  <a:pt x="6699248" y="8807449"/>
                </a:lnTo>
                <a:lnTo>
                  <a:pt x="6823076" y="8832849"/>
                </a:lnTo>
                <a:lnTo>
                  <a:pt x="6950076" y="8858248"/>
                </a:lnTo>
                <a:lnTo>
                  <a:pt x="7086600" y="8877299"/>
                </a:lnTo>
                <a:lnTo>
                  <a:pt x="7226300" y="8889998"/>
                </a:lnTo>
                <a:lnTo>
                  <a:pt x="7366000" y="8899523"/>
                </a:lnTo>
                <a:lnTo>
                  <a:pt x="7512048" y="8902699"/>
                </a:lnTo>
                <a:lnTo>
                  <a:pt x="7585076" y="8902699"/>
                </a:lnTo>
                <a:lnTo>
                  <a:pt x="7654924" y="8896349"/>
                </a:lnTo>
                <a:lnTo>
                  <a:pt x="7727952" y="8889998"/>
                </a:lnTo>
                <a:lnTo>
                  <a:pt x="7800976" y="8883649"/>
                </a:lnTo>
                <a:lnTo>
                  <a:pt x="7870824" y="8870949"/>
                </a:lnTo>
                <a:lnTo>
                  <a:pt x="7943848" y="8858248"/>
                </a:lnTo>
                <a:lnTo>
                  <a:pt x="8013700" y="8842374"/>
                </a:lnTo>
                <a:lnTo>
                  <a:pt x="8083552" y="8823323"/>
                </a:lnTo>
                <a:lnTo>
                  <a:pt x="8150224" y="8801099"/>
                </a:lnTo>
                <a:lnTo>
                  <a:pt x="8220076" y="8778874"/>
                </a:lnTo>
                <a:lnTo>
                  <a:pt x="8283576" y="8750299"/>
                </a:lnTo>
                <a:lnTo>
                  <a:pt x="8350248" y="8718549"/>
                </a:lnTo>
                <a:lnTo>
                  <a:pt x="8410576" y="8683623"/>
                </a:lnTo>
                <a:lnTo>
                  <a:pt x="8474076" y="8645523"/>
                </a:lnTo>
                <a:lnTo>
                  <a:pt x="8531224" y="8601074"/>
                </a:lnTo>
                <a:lnTo>
                  <a:pt x="8588376" y="8556624"/>
                </a:lnTo>
                <a:lnTo>
                  <a:pt x="8642352" y="8505823"/>
                </a:lnTo>
                <a:lnTo>
                  <a:pt x="8696324" y="8451849"/>
                </a:lnTo>
                <a:lnTo>
                  <a:pt x="8747124" y="8394699"/>
                </a:lnTo>
                <a:lnTo>
                  <a:pt x="8794752" y="8331199"/>
                </a:lnTo>
                <a:lnTo>
                  <a:pt x="8839200" y="8261349"/>
                </a:lnTo>
                <a:lnTo>
                  <a:pt x="8880476" y="8191499"/>
                </a:lnTo>
                <a:lnTo>
                  <a:pt x="8918576" y="8115299"/>
                </a:lnTo>
                <a:lnTo>
                  <a:pt x="8953500" y="8032749"/>
                </a:lnTo>
                <a:lnTo>
                  <a:pt x="8985248" y="7947024"/>
                </a:lnTo>
                <a:lnTo>
                  <a:pt x="9010648" y="7854949"/>
                </a:lnTo>
                <a:lnTo>
                  <a:pt x="9036048" y="7756524"/>
                </a:lnTo>
                <a:lnTo>
                  <a:pt x="9058276" y="7654924"/>
                </a:lnTo>
                <a:lnTo>
                  <a:pt x="9074152" y="7546974"/>
                </a:lnTo>
                <a:lnTo>
                  <a:pt x="9086848" y="7432674"/>
                </a:lnTo>
                <a:lnTo>
                  <a:pt x="9093200" y="7312024"/>
                </a:lnTo>
                <a:lnTo>
                  <a:pt x="9096376" y="7188199"/>
                </a:lnTo>
                <a:lnTo>
                  <a:pt x="9096376" y="7058024"/>
                </a:lnTo>
                <a:lnTo>
                  <a:pt x="9090024" y="6918324"/>
                </a:lnTo>
                <a:lnTo>
                  <a:pt x="9083676" y="6892924"/>
                </a:lnTo>
                <a:lnTo>
                  <a:pt x="9064624" y="6823074"/>
                </a:lnTo>
                <a:lnTo>
                  <a:pt x="9032876" y="6708774"/>
                </a:lnTo>
                <a:lnTo>
                  <a:pt x="8985248" y="6565899"/>
                </a:lnTo>
                <a:lnTo>
                  <a:pt x="8953500" y="6486524"/>
                </a:lnTo>
                <a:lnTo>
                  <a:pt x="8915400" y="6397624"/>
                </a:lnTo>
                <a:lnTo>
                  <a:pt x="8877300" y="6305549"/>
                </a:lnTo>
                <a:lnTo>
                  <a:pt x="8829676" y="6213474"/>
                </a:lnTo>
                <a:lnTo>
                  <a:pt x="8778876" y="6115049"/>
                </a:lnTo>
                <a:lnTo>
                  <a:pt x="8721724" y="6016624"/>
                </a:lnTo>
                <a:lnTo>
                  <a:pt x="8658224" y="5915024"/>
                </a:lnTo>
                <a:lnTo>
                  <a:pt x="8591552" y="5816599"/>
                </a:lnTo>
                <a:lnTo>
                  <a:pt x="8515352" y="5718174"/>
                </a:lnTo>
                <a:lnTo>
                  <a:pt x="8432800" y="5619749"/>
                </a:lnTo>
                <a:lnTo>
                  <a:pt x="8347076" y="5527674"/>
                </a:lnTo>
                <a:lnTo>
                  <a:pt x="8299448" y="5483224"/>
                </a:lnTo>
                <a:lnTo>
                  <a:pt x="8251824" y="5438774"/>
                </a:lnTo>
                <a:lnTo>
                  <a:pt x="8201024" y="5394324"/>
                </a:lnTo>
                <a:lnTo>
                  <a:pt x="8150224" y="5353049"/>
                </a:lnTo>
                <a:lnTo>
                  <a:pt x="8096248" y="5311774"/>
                </a:lnTo>
                <a:lnTo>
                  <a:pt x="8042276" y="5273674"/>
                </a:lnTo>
                <a:lnTo>
                  <a:pt x="7981952" y="5235574"/>
                </a:lnTo>
                <a:lnTo>
                  <a:pt x="7924800" y="5197474"/>
                </a:lnTo>
                <a:lnTo>
                  <a:pt x="7864476" y="5165724"/>
                </a:lnTo>
                <a:lnTo>
                  <a:pt x="7800976" y="5133974"/>
                </a:lnTo>
                <a:lnTo>
                  <a:pt x="7734300" y="5102224"/>
                </a:lnTo>
                <a:lnTo>
                  <a:pt x="7667624" y="5073649"/>
                </a:lnTo>
                <a:lnTo>
                  <a:pt x="7597776" y="5048249"/>
                </a:lnTo>
                <a:lnTo>
                  <a:pt x="7527924" y="5026024"/>
                </a:lnTo>
                <a:lnTo>
                  <a:pt x="7454900" y="5006974"/>
                </a:lnTo>
                <a:lnTo>
                  <a:pt x="7378700" y="4987923"/>
                </a:lnTo>
                <a:lnTo>
                  <a:pt x="7302500" y="4972049"/>
                </a:lnTo>
                <a:lnTo>
                  <a:pt x="7219952" y="4959349"/>
                </a:lnTo>
                <a:lnTo>
                  <a:pt x="7140576" y="4949824"/>
                </a:lnTo>
                <a:lnTo>
                  <a:pt x="7054848" y="4943474"/>
                </a:lnTo>
                <a:lnTo>
                  <a:pt x="6969124" y="4940299"/>
                </a:lnTo>
                <a:lnTo>
                  <a:pt x="6880224" y="4943474"/>
                </a:lnTo>
                <a:lnTo>
                  <a:pt x="6788152" y="4946649"/>
                </a:lnTo>
                <a:lnTo>
                  <a:pt x="6696076" y="4952999"/>
                </a:lnTo>
                <a:lnTo>
                  <a:pt x="6600824" y="4962524"/>
                </a:lnTo>
                <a:lnTo>
                  <a:pt x="6502400" y="4978399"/>
                </a:lnTo>
                <a:lnTo>
                  <a:pt x="6470648" y="4984749"/>
                </a:lnTo>
                <a:lnTo>
                  <a:pt x="6378576" y="5006974"/>
                </a:lnTo>
                <a:lnTo>
                  <a:pt x="6238876" y="5045074"/>
                </a:lnTo>
                <a:lnTo>
                  <a:pt x="6153152" y="5070474"/>
                </a:lnTo>
                <a:lnTo>
                  <a:pt x="6054724" y="5102224"/>
                </a:lnTo>
                <a:lnTo>
                  <a:pt x="5953124" y="5137149"/>
                </a:lnTo>
                <a:lnTo>
                  <a:pt x="5842000" y="5181599"/>
                </a:lnTo>
                <a:lnTo>
                  <a:pt x="5727700" y="5229224"/>
                </a:lnTo>
                <a:lnTo>
                  <a:pt x="5607048" y="5283199"/>
                </a:lnTo>
                <a:lnTo>
                  <a:pt x="5480048" y="5343524"/>
                </a:lnTo>
                <a:lnTo>
                  <a:pt x="5353048" y="5410199"/>
                </a:lnTo>
                <a:lnTo>
                  <a:pt x="5226048" y="5486399"/>
                </a:lnTo>
                <a:lnTo>
                  <a:pt x="5099048" y="5565774"/>
                </a:lnTo>
                <a:lnTo>
                  <a:pt x="4968876" y="5654674"/>
                </a:lnTo>
                <a:lnTo>
                  <a:pt x="4905376" y="5702299"/>
                </a:lnTo>
                <a:lnTo>
                  <a:pt x="4845048" y="5753099"/>
                </a:lnTo>
                <a:lnTo>
                  <a:pt x="4781552" y="5803899"/>
                </a:lnTo>
                <a:lnTo>
                  <a:pt x="4721224" y="5857874"/>
                </a:lnTo>
                <a:lnTo>
                  <a:pt x="4660900" y="5915024"/>
                </a:lnTo>
                <a:lnTo>
                  <a:pt x="4603752" y="5972174"/>
                </a:lnTo>
                <a:lnTo>
                  <a:pt x="4546600" y="6032499"/>
                </a:lnTo>
                <a:lnTo>
                  <a:pt x="4489448" y="6095999"/>
                </a:lnTo>
                <a:lnTo>
                  <a:pt x="4435476" y="6159499"/>
                </a:lnTo>
                <a:lnTo>
                  <a:pt x="4384676" y="6226174"/>
                </a:lnTo>
                <a:lnTo>
                  <a:pt x="4333876" y="6296024"/>
                </a:lnTo>
                <a:lnTo>
                  <a:pt x="4283076" y="6365874"/>
                </a:lnTo>
                <a:lnTo>
                  <a:pt x="4238624" y="6442074"/>
                </a:lnTo>
                <a:lnTo>
                  <a:pt x="4194176" y="6518274"/>
                </a:lnTo>
                <a:lnTo>
                  <a:pt x="4152900" y="6594474"/>
                </a:lnTo>
                <a:lnTo>
                  <a:pt x="4114800" y="6677024"/>
                </a:lnTo>
                <a:lnTo>
                  <a:pt x="4076700" y="6759574"/>
                </a:lnTo>
                <a:lnTo>
                  <a:pt x="4044952" y="6848474"/>
                </a:lnTo>
                <a:lnTo>
                  <a:pt x="4013200" y="6937374"/>
                </a:lnTo>
                <a:lnTo>
                  <a:pt x="3984624" y="7026274"/>
                </a:lnTo>
                <a:lnTo>
                  <a:pt x="3962400" y="7121524"/>
                </a:lnTo>
                <a:lnTo>
                  <a:pt x="3940176" y="7219949"/>
                </a:lnTo>
                <a:lnTo>
                  <a:pt x="3924300" y="7318374"/>
                </a:lnTo>
                <a:lnTo>
                  <a:pt x="3908424" y="7419974"/>
                </a:lnTo>
                <a:lnTo>
                  <a:pt x="3898900" y="7527924"/>
                </a:lnTo>
                <a:lnTo>
                  <a:pt x="3895724" y="7635874"/>
                </a:lnTo>
                <a:lnTo>
                  <a:pt x="3892552" y="7746999"/>
                </a:lnTo>
                <a:lnTo>
                  <a:pt x="3895724" y="7858123"/>
                </a:lnTo>
                <a:lnTo>
                  <a:pt x="3902076" y="7975599"/>
                </a:lnTo>
                <a:lnTo>
                  <a:pt x="3914776" y="8096249"/>
                </a:lnTo>
                <a:lnTo>
                  <a:pt x="3905248" y="8121649"/>
                </a:lnTo>
                <a:lnTo>
                  <a:pt x="3886200" y="8194674"/>
                </a:lnTo>
                <a:lnTo>
                  <a:pt x="3876676" y="8248649"/>
                </a:lnTo>
                <a:lnTo>
                  <a:pt x="3863976" y="8312149"/>
                </a:lnTo>
                <a:lnTo>
                  <a:pt x="3854448" y="8385174"/>
                </a:lnTo>
                <a:lnTo>
                  <a:pt x="3844924" y="8467723"/>
                </a:lnTo>
                <a:lnTo>
                  <a:pt x="3838576" y="8559799"/>
                </a:lnTo>
                <a:lnTo>
                  <a:pt x="3835400" y="8661399"/>
                </a:lnTo>
                <a:lnTo>
                  <a:pt x="3835400" y="8769349"/>
                </a:lnTo>
                <a:lnTo>
                  <a:pt x="3841752" y="8883649"/>
                </a:lnTo>
                <a:lnTo>
                  <a:pt x="3854448" y="9004298"/>
                </a:lnTo>
                <a:lnTo>
                  <a:pt x="3873500" y="9134474"/>
                </a:lnTo>
                <a:lnTo>
                  <a:pt x="3898900" y="9267823"/>
                </a:lnTo>
                <a:lnTo>
                  <a:pt x="3917952" y="9334499"/>
                </a:lnTo>
                <a:lnTo>
                  <a:pt x="3937000" y="9404348"/>
                </a:lnTo>
                <a:lnTo>
                  <a:pt x="3956048" y="9474198"/>
                </a:lnTo>
                <a:lnTo>
                  <a:pt x="3981448" y="9547223"/>
                </a:lnTo>
                <a:lnTo>
                  <a:pt x="4006848" y="9620248"/>
                </a:lnTo>
                <a:lnTo>
                  <a:pt x="4035424" y="9693273"/>
                </a:lnTo>
                <a:lnTo>
                  <a:pt x="4067176" y="9769473"/>
                </a:lnTo>
                <a:lnTo>
                  <a:pt x="4102100" y="9845673"/>
                </a:lnTo>
                <a:lnTo>
                  <a:pt x="4140200" y="9921873"/>
                </a:lnTo>
                <a:lnTo>
                  <a:pt x="4181476" y="9998073"/>
                </a:lnTo>
                <a:lnTo>
                  <a:pt x="4225924" y="10074273"/>
                </a:lnTo>
                <a:lnTo>
                  <a:pt x="4273552" y="10153649"/>
                </a:lnTo>
                <a:lnTo>
                  <a:pt x="4324352" y="10229849"/>
                </a:lnTo>
                <a:lnTo>
                  <a:pt x="4378324" y="10309224"/>
                </a:lnTo>
                <a:lnTo>
                  <a:pt x="4435476" y="10388599"/>
                </a:lnTo>
                <a:lnTo>
                  <a:pt x="4498976" y="10467973"/>
                </a:lnTo>
                <a:lnTo>
                  <a:pt x="4562476" y="10547349"/>
                </a:lnTo>
                <a:lnTo>
                  <a:pt x="4632324" y="10626724"/>
                </a:lnTo>
                <a:lnTo>
                  <a:pt x="4708524" y="10706099"/>
                </a:lnTo>
                <a:lnTo>
                  <a:pt x="4784724" y="10785473"/>
                </a:lnTo>
                <a:lnTo>
                  <a:pt x="4867276" y="10864849"/>
                </a:lnTo>
                <a:lnTo>
                  <a:pt x="4956176" y="10944223"/>
                </a:lnTo>
                <a:lnTo>
                  <a:pt x="5045076" y="11023599"/>
                </a:lnTo>
                <a:lnTo>
                  <a:pt x="5143500" y="11102973"/>
                </a:lnTo>
                <a:lnTo>
                  <a:pt x="5241924" y="11182349"/>
                </a:lnTo>
                <a:lnTo>
                  <a:pt x="5349876" y="11258549"/>
                </a:lnTo>
                <a:lnTo>
                  <a:pt x="5461000" y="11337923"/>
                </a:lnTo>
                <a:lnTo>
                  <a:pt x="5575300" y="11414123"/>
                </a:lnTo>
                <a:lnTo>
                  <a:pt x="5695952" y="11490323"/>
                </a:lnTo>
                <a:lnTo>
                  <a:pt x="5822952" y="11566523"/>
                </a:lnTo>
                <a:lnTo>
                  <a:pt x="5956300" y="11642724"/>
                </a:lnTo>
                <a:lnTo>
                  <a:pt x="6092824" y="11715749"/>
                </a:lnTo>
                <a:lnTo>
                  <a:pt x="6235700" y="11788774"/>
                </a:lnTo>
                <a:lnTo>
                  <a:pt x="6384924" y="11861799"/>
                </a:lnTo>
                <a:lnTo>
                  <a:pt x="6403976" y="11874499"/>
                </a:lnTo>
                <a:lnTo>
                  <a:pt x="6467476" y="11915773"/>
                </a:lnTo>
                <a:lnTo>
                  <a:pt x="6515100" y="11941173"/>
                </a:lnTo>
                <a:lnTo>
                  <a:pt x="6572248" y="11972924"/>
                </a:lnTo>
                <a:lnTo>
                  <a:pt x="6642100" y="12004674"/>
                </a:lnTo>
                <a:lnTo>
                  <a:pt x="6721476" y="12039599"/>
                </a:lnTo>
                <a:lnTo>
                  <a:pt x="6816724" y="12074523"/>
                </a:lnTo>
                <a:lnTo>
                  <a:pt x="6921500" y="12112623"/>
                </a:lnTo>
                <a:lnTo>
                  <a:pt x="7035800" y="12147549"/>
                </a:lnTo>
                <a:lnTo>
                  <a:pt x="7165976" y="12179299"/>
                </a:lnTo>
                <a:lnTo>
                  <a:pt x="7308848" y="12211049"/>
                </a:lnTo>
                <a:lnTo>
                  <a:pt x="7461248" y="12239623"/>
                </a:lnTo>
                <a:lnTo>
                  <a:pt x="7629524" y="12261849"/>
                </a:lnTo>
                <a:lnTo>
                  <a:pt x="7810500" y="12280899"/>
                </a:lnTo>
                <a:lnTo>
                  <a:pt x="8004176" y="12290423"/>
                </a:lnTo>
                <a:lnTo>
                  <a:pt x="8105776" y="12296774"/>
                </a:lnTo>
                <a:lnTo>
                  <a:pt x="8213724" y="12296774"/>
                </a:lnTo>
                <a:lnTo>
                  <a:pt x="8321676" y="12296774"/>
                </a:lnTo>
                <a:lnTo>
                  <a:pt x="8435976" y="12293599"/>
                </a:lnTo>
                <a:lnTo>
                  <a:pt x="8550276" y="12290423"/>
                </a:lnTo>
                <a:lnTo>
                  <a:pt x="8670924" y="12284073"/>
                </a:lnTo>
                <a:lnTo>
                  <a:pt x="8794752" y="12274549"/>
                </a:lnTo>
                <a:lnTo>
                  <a:pt x="8921752" y="12261849"/>
                </a:lnTo>
                <a:lnTo>
                  <a:pt x="9051924" y="12249149"/>
                </a:lnTo>
                <a:lnTo>
                  <a:pt x="9185276" y="12230099"/>
                </a:lnTo>
                <a:lnTo>
                  <a:pt x="9324976" y="12211049"/>
                </a:lnTo>
                <a:lnTo>
                  <a:pt x="9464676" y="12188824"/>
                </a:lnTo>
                <a:lnTo>
                  <a:pt x="9610724" y="12163423"/>
                </a:lnTo>
                <a:lnTo>
                  <a:pt x="9759952" y="12134849"/>
                </a:lnTo>
                <a:lnTo>
                  <a:pt x="9912352" y="12103099"/>
                </a:lnTo>
                <a:lnTo>
                  <a:pt x="10067924" y="12064999"/>
                </a:lnTo>
                <a:lnTo>
                  <a:pt x="10229848" y="12026899"/>
                </a:lnTo>
                <a:lnTo>
                  <a:pt x="10394952" y="11985623"/>
                </a:lnTo>
                <a:lnTo>
                  <a:pt x="10563224" y="11937999"/>
                </a:lnTo>
                <a:lnTo>
                  <a:pt x="10734676" y="11887199"/>
                </a:lnTo>
                <a:lnTo>
                  <a:pt x="10909300" y="11833223"/>
                </a:lnTo>
                <a:lnTo>
                  <a:pt x="11090276" y="11776073"/>
                </a:lnTo>
                <a:lnTo>
                  <a:pt x="11274424" y="11715749"/>
                </a:lnTo>
                <a:lnTo>
                  <a:pt x="11461752" y="11649073"/>
                </a:lnTo>
                <a:lnTo>
                  <a:pt x="11655424" y="11576049"/>
                </a:lnTo>
                <a:lnTo>
                  <a:pt x="11852276" y="11503023"/>
                </a:lnTo>
                <a:lnTo>
                  <a:pt x="12052300" y="11423649"/>
                </a:lnTo>
                <a:lnTo>
                  <a:pt x="12255500" y="11337923"/>
                </a:lnTo>
                <a:lnTo>
                  <a:pt x="12465048" y="11249023"/>
                </a:lnTo>
                <a:lnTo>
                  <a:pt x="12677776" y="11153773"/>
                </a:lnTo>
                <a:lnTo>
                  <a:pt x="12649200" y="11207749"/>
                </a:lnTo>
                <a:lnTo>
                  <a:pt x="12560300" y="11356973"/>
                </a:lnTo>
                <a:lnTo>
                  <a:pt x="12493624" y="11461749"/>
                </a:lnTo>
                <a:lnTo>
                  <a:pt x="12414248" y="11582399"/>
                </a:lnTo>
                <a:lnTo>
                  <a:pt x="12319000" y="11722099"/>
                </a:lnTo>
                <a:lnTo>
                  <a:pt x="12207876" y="11871323"/>
                </a:lnTo>
                <a:lnTo>
                  <a:pt x="12084048" y="12036423"/>
                </a:lnTo>
                <a:lnTo>
                  <a:pt x="11947524" y="12207873"/>
                </a:lnTo>
                <a:lnTo>
                  <a:pt x="11795124" y="12388849"/>
                </a:lnTo>
                <a:lnTo>
                  <a:pt x="11712576" y="12480924"/>
                </a:lnTo>
                <a:lnTo>
                  <a:pt x="11626848" y="12572999"/>
                </a:lnTo>
                <a:lnTo>
                  <a:pt x="11537952" y="12665073"/>
                </a:lnTo>
                <a:lnTo>
                  <a:pt x="11445876" y="12760323"/>
                </a:lnTo>
                <a:lnTo>
                  <a:pt x="11350624" y="12855573"/>
                </a:lnTo>
                <a:lnTo>
                  <a:pt x="11252200" y="12950824"/>
                </a:lnTo>
                <a:lnTo>
                  <a:pt x="11147424" y="13046073"/>
                </a:lnTo>
                <a:lnTo>
                  <a:pt x="11042648" y="13138149"/>
                </a:lnTo>
                <a:lnTo>
                  <a:pt x="10931524" y="13230223"/>
                </a:lnTo>
                <a:lnTo>
                  <a:pt x="10817224" y="13325473"/>
                </a:lnTo>
                <a:lnTo>
                  <a:pt x="10702924" y="13414373"/>
                </a:lnTo>
                <a:lnTo>
                  <a:pt x="10582276" y="13503273"/>
                </a:lnTo>
                <a:lnTo>
                  <a:pt x="10458448" y="13592173"/>
                </a:lnTo>
                <a:lnTo>
                  <a:pt x="10331448" y="13677899"/>
                </a:lnTo>
                <a:lnTo>
                  <a:pt x="10198100" y="13760449"/>
                </a:lnTo>
                <a:lnTo>
                  <a:pt x="10064752" y="13842999"/>
                </a:lnTo>
                <a:lnTo>
                  <a:pt x="9928224" y="13919199"/>
                </a:lnTo>
                <a:lnTo>
                  <a:pt x="9785352" y="13995399"/>
                </a:lnTo>
                <a:lnTo>
                  <a:pt x="9642476" y="14068423"/>
                </a:lnTo>
                <a:lnTo>
                  <a:pt x="9493248" y="14135099"/>
                </a:lnTo>
                <a:lnTo>
                  <a:pt x="9340848" y="14198599"/>
                </a:lnTo>
                <a:lnTo>
                  <a:pt x="9188448" y="14258924"/>
                </a:lnTo>
                <a:lnTo>
                  <a:pt x="9029700" y="14316073"/>
                </a:lnTo>
                <a:lnTo>
                  <a:pt x="8867776" y="14366874"/>
                </a:lnTo>
                <a:lnTo>
                  <a:pt x="8702676" y="14414499"/>
                </a:lnTo>
                <a:lnTo>
                  <a:pt x="8534400" y="14455773"/>
                </a:lnTo>
                <a:lnTo>
                  <a:pt x="8362952" y="14490699"/>
                </a:lnTo>
                <a:lnTo>
                  <a:pt x="8188324" y="14522449"/>
                </a:lnTo>
                <a:lnTo>
                  <a:pt x="8007352" y="14547849"/>
                </a:lnTo>
                <a:lnTo>
                  <a:pt x="7826376" y="14563723"/>
                </a:lnTo>
                <a:lnTo>
                  <a:pt x="7642224" y="14576423"/>
                </a:lnTo>
                <a:lnTo>
                  <a:pt x="7451724" y="14582773"/>
                </a:lnTo>
                <a:lnTo>
                  <a:pt x="7261224" y="14579599"/>
                </a:lnTo>
                <a:lnTo>
                  <a:pt x="7064376" y="14573249"/>
                </a:lnTo>
                <a:lnTo>
                  <a:pt x="6867524" y="14557373"/>
                </a:lnTo>
                <a:lnTo>
                  <a:pt x="6664324" y="14531973"/>
                </a:lnTo>
                <a:lnTo>
                  <a:pt x="6461124" y="14500223"/>
                </a:lnTo>
                <a:lnTo>
                  <a:pt x="6251576" y="14458949"/>
                </a:lnTo>
                <a:lnTo>
                  <a:pt x="6146800" y="14436723"/>
                </a:lnTo>
                <a:lnTo>
                  <a:pt x="6038848" y="14411323"/>
                </a:lnTo>
                <a:lnTo>
                  <a:pt x="5934076" y="14385923"/>
                </a:lnTo>
                <a:lnTo>
                  <a:pt x="5826124" y="14354173"/>
                </a:lnTo>
                <a:lnTo>
                  <a:pt x="5715000" y="14322423"/>
                </a:lnTo>
                <a:lnTo>
                  <a:pt x="5607048" y="14287499"/>
                </a:lnTo>
                <a:lnTo>
                  <a:pt x="5495924" y="14252573"/>
                </a:lnTo>
                <a:lnTo>
                  <a:pt x="5384800" y="14214473"/>
                </a:lnTo>
                <a:lnTo>
                  <a:pt x="5349876" y="14220823"/>
                </a:lnTo>
                <a:lnTo>
                  <a:pt x="5248276" y="14236699"/>
                </a:lnTo>
                <a:lnTo>
                  <a:pt x="5089524" y="14258924"/>
                </a:lnTo>
                <a:lnTo>
                  <a:pt x="4991100" y="14268449"/>
                </a:lnTo>
                <a:lnTo>
                  <a:pt x="4879976" y="14277973"/>
                </a:lnTo>
                <a:lnTo>
                  <a:pt x="4759324" y="14287499"/>
                </a:lnTo>
                <a:lnTo>
                  <a:pt x="4629152" y="14293849"/>
                </a:lnTo>
                <a:lnTo>
                  <a:pt x="4489448" y="14297024"/>
                </a:lnTo>
                <a:lnTo>
                  <a:pt x="4343400" y="14297024"/>
                </a:lnTo>
                <a:lnTo>
                  <a:pt x="4187824" y="14293849"/>
                </a:lnTo>
                <a:lnTo>
                  <a:pt x="4029076" y="14284323"/>
                </a:lnTo>
                <a:lnTo>
                  <a:pt x="3863976" y="14271623"/>
                </a:lnTo>
                <a:lnTo>
                  <a:pt x="3692524" y="14249399"/>
                </a:lnTo>
                <a:lnTo>
                  <a:pt x="3521076" y="14223999"/>
                </a:lnTo>
                <a:lnTo>
                  <a:pt x="3346448" y="14189074"/>
                </a:lnTo>
                <a:lnTo>
                  <a:pt x="3257552" y="14170023"/>
                </a:lnTo>
                <a:lnTo>
                  <a:pt x="3171824" y="14147799"/>
                </a:lnTo>
                <a:lnTo>
                  <a:pt x="3082924" y="14122399"/>
                </a:lnTo>
                <a:lnTo>
                  <a:pt x="2994024" y="14096999"/>
                </a:lnTo>
                <a:lnTo>
                  <a:pt x="2908300" y="14068423"/>
                </a:lnTo>
                <a:lnTo>
                  <a:pt x="2819400" y="14036673"/>
                </a:lnTo>
                <a:lnTo>
                  <a:pt x="2733676" y="14001749"/>
                </a:lnTo>
                <a:lnTo>
                  <a:pt x="2644776" y="13966824"/>
                </a:lnTo>
                <a:lnTo>
                  <a:pt x="2559048" y="13925549"/>
                </a:lnTo>
                <a:lnTo>
                  <a:pt x="2473324" y="13884273"/>
                </a:lnTo>
                <a:lnTo>
                  <a:pt x="2390776" y="13839823"/>
                </a:lnTo>
                <a:lnTo>
                  <a:pt x="2308224" y="13792199"/>
                </a:lnTo>
                <a:lnTo>
                  <a:pt x="2225676" y="13741399"/>
                </a:lnTo>
                <a:lnTo>
                  <a:pt x="2143124" y="13687423"/>
                </a:lnTo>
                <a:lnTo>
                  <a:pt x="2063752" y="13630273"/>
                </a:lnTo>
                <a:lnTo>
                  <a:pt x="1987552" y="13569949"/>
                </a:lnTo>
                <a:lnTo>
                  <a:pt x="1911352" y="13506449"/>
                </a:lnTo>
                <a:lnTo>
                  <a:pt x="1835152" y="13439773"/>
                </a:lnTo>
                <a:lnTo>
                  <a:pt x="1762124" y="13369923"/>
                </a:lnTo>
                <a:lnTo>
                  <a:pt x="1692276" y="13296899"/>
                </a:lnTo>
                <a:lnTo>
                  <a:pt x="1622424" y="13217523"/>
                </a:lnTo>
                <a:lnTo>
                  <a:pt x="1555752" y="13138149"/>
                </a:lnTo>
                <a:lnTo>
                  <a:pt x="1492248" y="13052423"/>
                </a:lnTo>
                <a:lnTo>
                  <a:pt x="1428752" y="12963523"/>
                </a:lnTo>
                <a:lnTo>
                  <a:pt x="1368424" y="12871449"/>
                </a:lnTo>
                <a:lnTo>
                  <a:pt x="1314448" y="12773024"/>
                </a:lnTo>
                <a:lnTo>
                  <a:pt x="1257300" y="12671423"/>
                </a:lnTo>
                <a:lnTo>
                  <a:pt x="1206500" y="12566649"/>
                </a:lnTo>
                <a:lnTo>
                  <a:pt x="1200152" y="12547599"/>
                </a:lnTo>
                <a:lnTo>
                  <a:pt x="1174752" y="12490449"/>
                </a:lnTo>
                <a:lnTo>
                  <a:pt x="1139824" y="12401549"/>
                </a:lnTo>
                <a:lnTo>
                  <a:pt x="1098552" y="12277723"/>
                </a:lnTo>
                <a:lnTo>
                  <a:pt x="1076324" y="12204699"/>
                </a:lnTo>
                <a:lnTo>
                  <a:pt x="1054100" y="12122149"/>
                </a:lnTo>
                <a:lnTo>
                  <a:pt x="1031876" y="12036423"/>
                </a:lnTo>
                <a:lnTo>
                  <a:pt x="1009648" y="11941173"/>
                </a:lnTo>
                <a:lnTo>
                  <a:pt x="990600" y="11836399"/>
                </a:lnTo>
                <a:lnTo>
                  <a:pt x="971552" y="11728449"/>
                </a:lnTo>
                <a:lnTo>
                  <a:pt x="955676" y="11614149"/>
                </a:lnTo>
                <a:lnTo>
                  <a:pt x="942976" y="11493499"/>
                </a:lnTo>
                <a:lnTo>
                  <a:pt x="933448" y="11366499"/>
                </a:lnTo>
                <a:lnTo>
                  <a:pt x="927100" y="11233149"/>
                </a:lnTo>
                <a:lnTo>
                  <a:pt x="927100" y="11096624"/>
                </a:lnTo>
                <a:lnTo>
                  <a:pt x="933448" y="10953749"/>
                </a:lnTo>
                <a:lnTo>
                  <a:pt x="942976" y="10804524"/>
                </a:lnTo>
                <a:lnTo>
                  <a:pt x="958848" y="10652123"/>
                </a:lnTo>
                <a:lnTo>
                  <a:pt x="981076" y="10493373"/>
                </a:lnTo>
                <a:lnTo>
                  <a:pt x="1009648" y="10334624"/>
                </a:lnTo>
                <a:lnTo>
                  <a:pt x="1047752" y="10166348"/>
                </a:lnTo>
                <a:lnTo>
                  <a:pt x="1092200" y="9998073"/>
                </a:lnTo>
                <a:lnTo>
                  <a:pt x="1146176" y="9826624"/>
                </a:lnTo>
                <a:lnTo>
                  <a:pt x="1174752" y="9737723"/>
                </a:lnTo>
                <a:lnTo>
                  <a:pt x="1206500" y="9648824"/>
                </a:lnTo>
                <a:lnTo>
                  <a:pt x="1241424" y="9559923"/>
                </a:lnTo>
                <a:lnTo>
                  <a:pt x="1279524" y="9471024"/>
                </a:lnTo>
                <a:lnTo>
                  <a:pt x="1320800" y="9382123"/>
                </a:lnTo>
                <a:lnTo>
                  <a:pt x="1362076" y="9290048"/>
                </a:lnTo>
                <a:lnTo>
                  <a:pt x="1409700" y="9197973"/>
                </a:lnTo>
                <a:lnTo>
                  <a:pt x="1457324" y="9105899"/>
                </a:lnTo>
                <a:lnTo>
                  <a:pt x="1508124" y="9013823"/>
                </a:lnTo>
                <a:lnTo>
                  <a:pt x="1562100" y="8918574"/>
                </a:lnTo>
                <a:lnTo>
                  <a:pt x="1539876" y="8909049"/>
                </a:lnTo>
                <a:lnTo>
                  <a:pt x="1482724" y="8874123"/>
                </a:lnTo>
                <a:lnTo>
                  <a:pt x="1393824" y="8820148"/>
                </a:lnTo>
                <a:lnTo>
                  <a:pt x="1279524" y="8740774"/>
                </a:lnTo>
                <a:lnTo>
                  <a:pt x="1216024" y="8693149"/>
                </a:lnTo>
                <a:lnTo>
                  <a:pt x="1146176" y="8639173"/>
                </a:lnTo>
                <a:lnTo>
                  <a:pt x="1073152" y="8578849"/>
                </a:lnTo>
                <a:lnTo>
                  <a:pt x="1000124" y="8512173"/>
                </a:lnTo>
                <a:lnTo>
                  <a:pt x="920752" y="8442324"/>
                </a:lnTo>
                <a:lnTo>
                  <a:pt x="844552" y="8362949"/>
                </a:lnTo>
                <a:lnTo>
                  <a:pt x="765176" y="8280399"/>
                </a:lnTo>
                <a:lnTo>
                  <a:pt x="685800" y="8191499"/>
                </a:lnTo>
                <a:lnTo>
                  <a:pt x="606424" y="8096249"/>
                </a:lnTo>
                <a:lnTo>
                  <a:pt x="530224" y="7994649"/>
                </a:lnTo>
                <a:lnTo>
                  <a:pt x="457200" y="7886699"/>
                </a:lnTo>
                <a:lnTo>
                  <a:pt x="387352" y="7772399"/>
                </a:lnTo>
                <a:lnTo>
                  <a:pt x="317500" y="7654924"/>
                </a:lnTo>
                <a:lnTo>
                  <a:pt x="257176" y="7527924"/>
                </a:lnTo>
                <a:lnTo>
                  <a:pt x="225424" y="7461249"/>
                </a:lnTo>
                <a:lnTo>
                  <a:pt x="196848" y="7394574"/>
                </a:lnTo>
                <a:lnTo>
                  <a:pt x="171448" y="7327899"/>
                </a:lnTo>
                <a:lnTo>
                  <a:pt x="146048" y="7258049"/>
                </a:lnTo>
                <a:lnTo>
                  <a:pt x="123824" y="7185024"/>
                </a:lnTo>
                <a:lnTo>
                  <a:pt x="101600" y="7111999"/>
                </a:lnTo>
                <a:lnTo>
                  <a:pt x="82552" y="7035799"/>
                </a:lnTo>
                <a:lnTo>
                  <a:pt x="63500" y="6959599"/>
                </a:lnTo>
                <a:lnTo>
                  <a:pt x="47624" y="6883399"/>
                </a:lnTo>
                <a:lnTo>
                  <a:pt x="34924" y="6804024"/>
                </a:lnTo>
                <a:lnTo>
                  <a:pt x="22224" y="6721474"/>
                </a:lnTo>
                <a:lnTo>
                  <a:pt x="12700" y="6638924"/>
                </a:lnTo>
                <a:lnTo>
                  <a:pt x="6352" y="6556374"/>
                </a:lnTo>
                <a:lnTo>
                  <a:pt x="0" y="6470649"/>
                </a:lnTo>
                <a:lnTo>
                  <a:pt x="0" y="6381749"/>
                </a:lnTo>
                <a:lnTo>
                  <a:pt x="0" y="6292849"/>
                </a:lnTo>
                <a:lnTo>
                  <a:pt x="3176" y="6200774"/>
                </a:lnTo>
                <a:lnTo>
                  <a:pt x="9524" y="6108699"/>
                </a:lnTo>
                <a:lnTo>
                  <a:pt x="19048" y="6016624"/>
                </a:lnTo>
                <a:lnTo>
                  <a:pt x="31752" y="5918199"/>
                </a:lnTo>
                <a:lnTo>
                  <a:pt x="34924" y="5892799"/>
                </a:lnTo>
                <a:lnTo>
                  <a:pt x="47624" y="5816599"/>
                </a:lnTo>
                <a:lnTo>
                  <a:pt x="69848" y="5695949"/>
                </a:lnTo>
                <a:lnTo>
                  <a:pt x="88900" y="5622924"/>
                </a:lnTo>
                <a:lnTo>
                  <a:pt x="111124" y="5540374"/>
                </a:lnTo>
                <a:lnTo>
                  <a:pt x="136524" y="5448299"/>
                </a:lnTo>
                <a:lnTo>
                  <a:pt x="168276" y="5353049"/>
                </a:lnTo>
                <a:lnTo>
                  <a:pt x="206376" y="5251449"/>
                </a:lnTo>
                <a:lnTo>
                  <a:pt x="247648" y="5143499"/>
                </a:lnTo>
                <a:lnTo>
                  <a:pt x="298448" y="5032374"/>
                </a:lnTo>
                <a:lnTo>
                  <a:pt x="352424" y="4918074"/>
                </a:lnTo>
                <a:lnTo>
                  <a:pt x="415924" y="4803774"/>
                </a:lnTo>
                <a:lnTo>
                  <a:pt x="485776" y="4683124"/>
                </a:lnTo>
                <a:lnTo>
                  <a:pt x="565152" y="4565649"/>
                </a:lnTo>
                <a:lnTo>
                  <a:pt x="654048" y="4448174"/>
                </a:lnTo>
                <a:lnTo>
                  <a:pt x="698500" y="4387848"/>
                </a:lnTo>
                <a:lnTo>
                  <a:pt x="749300" y="4330699"/>
                </a:lnTo>
                <a:lnTo>
                  <a:pt x="800100" y="4270374"/>
                </a:lnTo>
                <a:lnTo>
                  <a:pt x="854076" y="4213224"/>
                </a:lnTo>
                <a:lnTo>
                  <a:pt x="908048" y="4156074"/>
                </a:lnTo>
                <a:lnTo>
                  <a:pt x="968376" y="4098924"/>
                </a:lnTo>
                <a:lnTo>
                  <a:pt x="1028700" y="4044949"/>
                </a:lnTo>
                <a:lnTo>
                  <a:pt x="1092200" y="3990974"/>
                </a:lnTo>
                <a:lnTo>
                  <a:pt x="1158876" y="3936999"/>
                </a:lnTo>
                <a:lnTo>
                  <a:pt x="1225552" y="3886199"/>
                </a:lnTo>
                <a:lnTo>
                  <a:pt x="1298576" y="3835399"/>
                </a:lnTo>
                <a:lnTo>
                  <a:pt x="1371600" y="3784599"/>
                </a:lnTo>
                <a:lnTo>
                  <a:pt x="1447800" y="3736974"/>
                </a:lnTo>
                <a:lnTo>
                  <a:pt x="1527176" y="3692524"/>
                </a:lnTo>
                <a:lnTo>
                  <a:pt x="1609724" y="3648074"/>
                </a:lnTo>
                <a:lnTo>
                  <a:pt x="1695448" y="3603623"/>
                </a:lnTo>
                <a:lnTo>
                  <a:pt x="1784352" y="3562349"/>
                </a:lnTo>
                <a:lnTo>
                  <a:pt x="1876424" y="3524249"/>
                </a:lnTo>
                <a:lnTo>
                  <a:pt x="1971676" y="3489324"/>
                </a:lnTo>
                <a:lnTo>
                  <a:pt x="2070100" y="3454399"/>
                </a:lnTo>
                <a:lnTo>
                  <a:pt x="2171700" y="3422649"/>
                </a:lnTo>
                <a:lnTo>
                  <a:pt x="2273300" y="3390899"/>
                </a:lnTo>
                <a:lnTo>
                  <a:pt x="2381248" y="3365498"/>
                </a:lnTo>
                <a:lnTo>
                  <a:pt x="2492376" y="3340099"/>
                </a:lnTo>
                <a:lnTo>
                  <a:pt x="2606676" y="3317874"/>
                </a:lnTo>
                <a:lnTo>
                  <a:pt x="2727324" y="3301999"/>
                </a:lnTo>
                <a:lnTo>
                  <a:pt x="2847976" y="3286124"/>
                </a:lnTo>
                <a:lnTo>
                  <a:pt x="2971800" y="3273424"/>
                </a:lnTo>
                <a:lnTo>
                  <a:pt x="2978152" y="3248024"/>
                </a:lnTo>
                <a:lnTo>
                  <a:pt x="2990848" y="3178174"/>
                </a:lnTo>
                <a:lnTo>
                  <a:pt x="3019424" y="3070224"/>
                </a:lnTo>
                <a:lnTo>
                  <a:pt x="3060700" y="2930524"/>
                </a:lnTo>
                <a:lnTo>
                  <a:pt x="3086100" y="2851149"/>
                </a:lnTo>
                <a:lnTo>
                  <a:pt x="3117848" y="2765423"/>
                </a:lnTo>
                <a:lnTo>
                  <a:pt x="3152776" y="2673349"/>
                </a:lnTo>
                <a:lnTo>
                  <a:pt x="3194048" y="2578099"/>
                </a:lnTo>
                <a:lnTo>
                  <a:pt x="3238500" y="2479673"/>
                </a:lnTo>
                <a:lnTo>
                  <a:pt x="3289300" y="2378074"/>
                </a:lnTo>
                <a:lnTo>
                  <a:pt x="3343276" y="2273299"/>
                </a:lnTo>
                <a:lnTo>
                  <a:pt x="3406776" y="2168524"/>
                </a:lnTo>
                <a:lnTo>
                  <a:pt x="3473448" y="2063749"/>
                </a:lnTo>
                <a:lnTo>
                  <a:pt x="3549648" y="1958974"/>
                </a:lnTo>
                <a:lnTo>
                  <a:pt x="3629024" y="1857374"/>
                </a:lnTo>
                <a:lnTo>
                  <a:pt x="3717924" y="1755774"/>
                </a:lnTo>
                <a:lnTo>
                  <a:pt x="3810000" y="1657349"/>
                </a:lnTo>
                <a:lnTo>
                  <a:pt x="3860800" y="1609724"/>
                </a:lnTo>
                <a:lnTo>
                  <a:pt x="3911600" y="1562099"/>
                </a:lnTo>
                <a:lnTo>
                  <a:pt x="3965576" y="1517649"/>
                </a:lnTo>
                <a:lnTo>
                  <a:pt x="4022724" y="1473199"/>
                </a:lnTo>
                <a:lnTo>
                  <a:pt x="4079876" y="1428749"/>
                </a:lnTo>
                <a:lnTo>
                  <a:pt x="4140200" y="1387474"/>
                </a:lnTo>
                <a:lnTo>
                  <a:pt x="4200524" y="1346199"/>
                </a:lnTo>
                <a:lnTo>
                  <a:pt x="4264024" y="1308099"/>
                </a:lnTo>
                <a:lnTo>
                  <a:pt x="4330700" y="1269999"/>
                </a:lnTo>
                <a:lnTo>
                  <a:pt x="4397376" y="1235074"/>
                </a:lnTo>
                <a:lnTo>
                  <a:pt x="4467224" y="1200149"/>
                </a:lnTo>
                <a:lnTo>
                  <a:pt x="4540248" y="1168399"/>
                </a:lnTo>
                <a:lnTo>
                  <a:pt x="4613276" y="1136649"/>
                </a:lnTo>
                <a:lnTo>
                  <a:pt x="4689476" y="1111249"/>
                </a:lnTo>
                <a:lnTo>
                  <a:pt x="4768848" y="1085849"/>
                </a:lnTo>
                <a:lnTo>
                  <a:pt x="4848224" y="1063624"/>
                </a:lnTo>
                <a:lnTo>
                  <a:pt x="4933952" y="1041399"/>
                </a:lnTo>
                <a:lnTo>
                  <a:pt x="5016500" y="1022349"/>
                </a:lnTo>
                <a:lnTo>
                  <a:pt x="5105400" y="1006474"/>
                </a:lnTo>
                <a:lnTo>
                  <a:pt x="5197476" y="993774"/>
                </a:lnTo>
                <a:lnTo>
                  <a:pt x="5289552" y="984249"/>
                </a:lnTo>
                <a:lnTo>
                  <a:pt x="5384800" y="977899"/>
                </a:lnTo>
                <a:lnTo>
                  <a:pt x="5464176" y="974724"/>
                </a:lnTo>
                <a:lnTo>
                  <a:pt x="5556248" y="971549"/>
                </a:lnTo>
                <a:close/>
                <a:moveTo>
                  <a:pt x="22644100" y="0"/>
                </a:moveTo>
                <a:lnTo>
                  <a:pt x="22704424" y="0"/>
                </a:lnTo>
                <a:lnTo>
                  <a:pt x="22761576" y="0"/>
                </a:lnTo>
                <a:lnTo>
                  <a:pt x="22821900" y="3175"/>
                </a:lnTo>
                <a:lnTo>
                  <a:pt x="22879048" y="9525"/>
                </a:lnTo>
                <a:lnTo>
                  <a:pt x="22939376" y="19050"/>
                </a:lnTo>
                <a:lnTo>
                  <a:pt x="23053676" y="38100"/>
                </a:lnTo>
                <a:lnTo>
                  <a:pt x="23164800" y="66675"/>
                </a:lnTo>
                <a:lnTo>
                  <a:pt x="23272752" y="98425"/>
                </a:lnTo>
                <a:lnTo>
                  <a:pt x="23377524" y="136525"/>
                </a:lnTo>
                <a:lnTo>
                  <a:pt x="23479124" y="177800"/>
                </a:lnTo>
                <a:lnTo>
                  <a:pt x="23574376" y="222250"/>
                </a:lnTo>
                <a:lnTo>
                  <a:pt x="23666448" y="266700"/>
                </a:lnTo>
                <a:lnTo>
                  <a:pt x="23752176" y="314325"/>
                </a:lnTo>
                <a:lnTo>
                  <a:pt x="23831552" y="361950"/>
                </a:lnTo>
                <a:lnTo>
                  <a:pt x="23907752" y="406400"/>
                </a:lnTo>
                <a:lnTo>
                  <a:pt x="23974424" y="450850"/>
                </a:lnTo>
                <a:lnTo>
                  <a:pt x="24031576" y="492125"/>
                </a:lnTo>
                <a:lnTo>
                  <a:pt x="24126824" y="561975"/>
                </a:lnTo>
                <a:lnTo>
                  <a:pt x="24187152" y="606425"/>
                </a:lnTo>
                <a:lnTo>
                  <a:pt x="24209376" y="625475"/>
                </a:lnTo>
                <a:lnTo>
                  <a:pt x="24336376" y="704850"/>
                </a:lnTo>
                <a:lnTo>
                  <a:pt x="24460200" y="784225"/>
                </a:lnTo>
                <a:lnTo>
                  <a:pt x="24577676" y="869950"/>
                </a:lnTo>
                <a:lnTo>
                  <a:pt x="24688800" y="958850"/>
                </a:lnTo>
                <a:lnTo>
                  <a:pt x="24793576" y="1047750"/>
                </a:lnTo>
                <a:lnTo>
                  <a:pt x="24895176" y="1139825"/>
                </a:lnTo>
                <a:lnTo>
                  <a:pt x="24987248" y="1235075"/>
                </a:lnTo>
                <a:lnTo>
                  <a:pt x="25076152" y="1333500"/>
                </a:lnTo>
                <a:lnTo>
                  <a:pt x="25161876" y="1431925"/>
                </a:lnTo>
                <a:lnTo>
                  <a:pt x="25238076" y="1533525"/>
                </a:lnTo>
                <a:lnTo>
                  <a:pt x="25314276" y="1638300"/>
                </a:lnTo>
                <a:lnTo>
                  <a:pt x="25380952" y="1743075"/>
                </a:lnTo>
                <a:lnTo>
                  <a:pt x="25444448" y="1847850"/>
                </a:lnTo>
                <a:lnTo>
                  <a:pt x="25504776" y="1955800"/>
                </a:lnTo>
                <a:lnTo>
                  <a:pt x="25558752" y="2063750"/>
                </a:lnTo>
                <a:lnTo>
                  <a:pt x="25609552" y="2174875"/>
                </a:lnTo>
                <a:lnTo>
                  <a:pt x="25657176" y="2285999"/>
                </a:lnTo>
                <a:lnTo>
                  <a:pt x="25698448" y="2397124"/>
                </a:lnTo>
                <a:lnTo>
                  <a:pt x="25739724" y="2511425"/>
                </a:lnTo>
                <a:lnTo>
                  <a:pt x="25774648" y="2622550"/>
                </a:lnTo>
                <a:lnTo>
                  <a:pt x="25803224" y="2736850"/>
                </a:lnTo>
                <a:lnTo>
                  <a:pt x="25831800" y="2851149"/>
                </a:lnTo>
                <a:lnTo>
                  <a:pt x="25857200" y="2965450"/>
                </a:lnTo>
                <a:lnTo>
                  <a:pt x="25876248" y="3079750"/>
                </a:lnTo>
                <a:lnTo>
                  <a:pt x="25895300" y="3194049"/>
                </a:lnTo>
                <a:lnTo>
                  <a:pt x="25911176" y="3308350"/>
                </a:lnTo>
                <a:lnTo>
                  <a:pt x="25920700" y="3422650"/>
                </a:lnTo>
                <a:lnTo>
                  <a:pt x="25930224" y="3533775"/>
                </a:lnTo>
                <a:lnTo>
                  <a:pt x="25936576" y="3648074"/>
                </a:lnTo>
                <a:lnTo>
                  <a:pt x="25942924" y="3759200"/>
                </a:lnTo>
                <a:lnTo>
                  <a:pt x="25942924" y="3867150"/>
                </a:lnTo>
                <a:lnTo>
                  <a:pt x="25942924" y="3978274"/>
                </a:lnTo>
                <a:lnTo>
                  <a:pt x="25939752" y="4086224"/>
                </a:lnTo>
                <a:lnTo>
                  <a:pt x="25936576" y="4194174"/>
                </a:lnTo>
                <a:lnTo>
                  <a:pt x="25923876" y="4403725"/>
                </a:lnTo>
                <a:lnTo>
                  <a:pt x="25901648" y="4603750"/>
                </a:lnTo>
                <a:lnTo>
                  <a:pt x="25876248" y="4800600"/>
                </a:lnTo>
                <a:lnTo>
                  <a:pt x="25847676" y="4984750"/>
                </a:lnTo>
                <a:lnTo>
                  <a:pt x="25815924" y="5159375"/>
                </a:lnTo>
                <a:lnTo>
                  <a:pt x="25781000" y="5321300"/>
                </a:lnTo>
                <a:lnTo>
                  <a:pt x="25746076" y="5473700"/>
                </a:lnTo>
                <a:lnTo>
                  <a:pt x="25711152" y="5610225"/>
                </a:lnTo>
                <a:lnTo>
                  <a:pt x="25679400" y="5730875"/>
                </a:lnTo>
                <a:lnTo>
                  <a:pt x="25647648" y="5838825"/>
                </a:lnTo>
                <a:lnTo>
                  <a:pt x="25619076" y="5927725"/>
                </a:lnTo>
                <a:lnTo>
                  <a:pt x="25577800" y="6051550"/>
                </a:lnTo>
                <a:lnTo>
                  <a:pt x="25561924" y="6096000"/>
                </a:lnTo>
                <a:lnTo>
                  <a:pt x="25558752" y="6111875"/>
                </a:lnTo>
                <a:lnTo>
                  <a:pt x="25552400" y="6130925"/>
                </a:lnTo>
                <a:lnTo>
                  <a:pt x="25533352" y="6169025"/>
                </a:lnTo>
                <a:lnTo>
                  <a:pt x="25504776" y="6216650"/>
                </a:lnTo>
                <a:lnTo>
                  <a:pt x="25466676" y="6267450"/>
                </a:lnTo>
                <a:lnTo>
                  <a:pt x="25419048" y="6327775"/>
                </a:lnTo>
                <a:lnTo>
                  <a:pt x="25361900" y="6391275"/>
                </a:lnTo>
                <a:lnTo>
                  <a:pt x="25295224" y="6461125"/>
                </a:lnTo>
                <a:lnTo>
                  <a:pt x="25222200" y="6534150"/>
                </a:lnTo>
                <a:lnTo>
                  <a:pt x="25139648" y="6613525"/>
                </a:lnTo>
                <a:lnTo>
                  <a:pt x="25047576" y="6699250"/>
                </a:lnTo>
                <a:lnTo>
                  <a:pt x="24844376" y="6880225"/>
                </a:lnTo>
                <a:lnTo>
                  <a:pt x="24615776" y="7077075"/>
                </a:lnTo>
                <a:lnTo>
                  <a:pt x="24358600" y="7286625"/>
                </a:lnTo>
                <a:lnTo>
                  <a:pt x="24085552" y="7512050"/>
                </a:lnTo>
                <a:lnTo>
                  <a:pt x="23790276" y="7747000"/>
                </a:lnTo>
                <a:lnTo>
                  <a:pt x="23479124" y="7991475"/>
                </a:lnTo>
                <a:lnTo>
                  <a:pt x="23152100" y="8242300"/>
                </a:lnTo>
                <a:lnTo>
                  <a:pt x="22818724" y="8496299"/>
                </a:lnTo>
                <a:lnTo>
                  <a:pt x="22475824" y="8756649"/>
                </a:lnTo>
                <a:lnTo>
                  <a:pt x="21774152" y="9280524"/>
                </a:lnTo>
                <a:lnTo>
                  <a:pt x="21075648" y="9794874"/>
                </a:lnTo>
                <a:lnTo>
                  <a:pt x="20399376" y="10287000"/>
                </a:lnTo>
                <a:lnTo>
                  <a:pt x="19767552" y="10744199"/>
                </a:lnTo>
                <a:lnTo>
                  <a:pt x="19199224" y="11150599"/>
                </a:lnTo>
                <a:lnTo>
                  <a:pt x="18351500" y="11750675"/>
                </a:lnTo>
                <a:lnTo>
                  <a:pt x="18030824" y="11979275"/>
                </a:lnTo>
                <a:lnTo>
                  <a:pt x="19208752" y="12919075"/>
                </a:lnTo>
                <a:lnTo>
                  <a:pt x="19294476" y="13030199"/>
                </a:lnTo>
                <a:lnTo>
                  <a:pt x="19373848" y="13138149"/>
                </a:lnTo>
                <a:lnTo>
                  <a:pt x="19446876" y="13246099"/>
                </a:lnTo>
                <a:lnTo>
                  <a:pt x="19513552" y="13350875"/>
                </a:lnTo>
                <a:lnTo>
                  <a:pt x="19577048" y="13455649"/>
                </a:lnTo>
                <a:lnTo>
                  <a:pt x="19634200" y="13560425"/>
                </a:lnTo>
                <a:lnTo>
                  <a:pt x="19685000" y="13662025"/>
                </a:lnTo>
                <a:lnTo>
                  <a:pt x="19729448" y="13760449"/>
                </a:lnTo>
                <a:lnTo>
                  <a:pt x="19773900" y="13862049"/>
                </a:lnTo>
                <a:lnTo>
                  <a:pt x="19808824" y="13960475"/>
                </a:lnTo>
                <a:lnTo>
                  <a:pt x="19840576" y="14055725"/>
                </a:lnTo>
                <a:lnTo>
                  <a:pt x="19869152" y="14150975"/>
                </a:lnTo>
                <a:lnTo>
                  <a:pt x="19891376" y="14246225"/>
                </a:lnTo>
                <a:lnTo>
                  <a:pt x="19910424" y="14338299"/>
                </a:lnTo>
                <a:lnTo>
                  <a:pt x="19926300" y="14430375"/>
                </a:lnTo>
                <a:lnTo>
                  <a:pt x="19939000" y="14519275"/>
                </a:lnTo>
                <a:lnTo>
                  <a:pt x="19945352" y="14608175"/>
                </a:lnTo>
                <a:lnTo>
                  <a:pt x="19948524" y="14693899"/>
                </a:lnTo>
                <a:lnTo>
                  <a:pt x="19948524" y="14779624"/>
                </a:lnTo>
                <a:lnTo>
                  <a:pt x="19945352" y="14862175"/>
                </a:lnTo>
                <a:lnTo>
                  <a:pt x="19942176" y="14944724"/>
                </a:lnTo>
                <a:lnTo>
                  <a:pt x="19932648" y="15024100"/>
                </a:lnTo>
                <a:lnTo>
                  <a:pt x="19919952" y="15103474"/>
                </a:lnTo>
                <a:lnTo>
                  <a:pt x="19904076" y="15182849"/>
                </a:lnTo>
                <a:lnTo>
                  <a:pt x="19888200" y="15259049"/>
                </a:lnTo>
                <a:lnTo>
                  <a:pt x="19869152" y="15332075"/>
                </a:lnTo>
                <a:lnTo>
                  <a:pt x="19846924" y="15405099"/>
                </a:lnTo>
                <a:lnTo>
                  <a:pt x="19821524" y="15474949"/>
                </a:lnTo>
                <a:lnTo>
                  <a:pt x="19796124" y="15544799"/>
                </a:lnTo>
                <a:lnTo>
                  <a:pt x="19767552" y="15611474"/>
                </a:lnTo>
                <a:lnTo>
                  <a:pt x="19738976" y="15678150"/>
                </a:lnTo>
                <a:lnTo>
                  <a:pt x="19707224" y="15744824"/>
                </a:lnTo>
                <a:lnTo>
                  <a:pt x="19675476" y="15805149"/>
                </a:lnTo>
                <a:lnTo>
                  <a:pt x="19643724" y="15865474"/>
                </a:lnTo>
                <a:lnTo>
                  <a:pt x="19570700" y="15982949"/>
                </a:lnTo>
                <a:lnTo>
                  <a:pt x="19497676" y="16090899"/>
                </a:lnTo>
                <a:lnTo>
                  <a:pt x="19424648" y="16195674"/>
                </a:lnTo>
                <a:lnTo>
                  <a:pt x="19348448" y="16287749"/>
                </a:lnTo>
                <a:lnTo>
                  <a:pt x="19272248" y="16376650"/>
                </a:lnTo>
                <a:lnTo>
                  <a:pt x="19196048" y="16456025"/>
                </a:lnTo>
                <a:lnTo>
                  <a:pt x="19126200" y="16525874"/>
                </a:lnTo>
                <a:lnTo>
                  <a:pt x="19059524" y="16589374"/>
                </a:lnTo>
                <a:lnTo>
                  <a:pt x="18996024" y="16646525"/>
                </a:lnTo>
                <a:lnTo>
                  <a:pt x="18891248" y="16732250"/>
                </a:lnTo>
                <a:lnTo>
                  <a:pt x="18821400" y="16783051"/>
                </a:lnTo>
                <a:lnTo>
                  <a:pt x="18796000" y="16802099"/>
                </a:lnTo>
                <a:lnTo>
                  <a:pt x="18700752" y="16852899"/>
                </a:lnTo>
                <a:lnTo>
                  <a:pt x="18608676" y="16906875"/>
                </a:lnTo>
                <a:lnTo>
                  <a:pt x="18526124" y="16964023"/>
                </a:lnTo>
                <a:lnTo>
                  <a:pt x="18446752" y="17024351"/>
                </a:lnTo>
                <a:lnTo>
                  <a:pt x="18373724" y="17087847"/>
                </a:lnTo>
                <a:lnTo>
                  <a:pt x="18307048" y="17151351"/>
                </a:lnTo>
                <a:lnTo>
                  <a:pt x="18243552" y="17214851"/>
                </a:lnTo>
                <a:lnTo>
                  <a:pt x="18183224" y="17281523"/>
                </a:lnTo>
                <a:lnTo>
                  <a:pt x="18132424" y="17351375"/>
                </a:lnTo>
                <a:lnTo>
                  <a:pt x="18081624" y="17418047"/>
                </a:lnTo>
                <a:lnTo>
                  <a:pt x="18037176" y="17487899"/>
                </a:lnTo>
                <a:lnTo>
                  <a:pt x="17995900" y="17554575"/>
                </a:lnTo>
                <a:lnTo>
                  <a:pt x="17957800" y="17624423"/>
                </a:lnTo>
                <a:lnTo>
                  <a:pt x="17926048" y="17691099"/>
                </a:lnTo>
                <a:lnTo>
                  <a:pt x="17897476" y="17757775"/>
                </a:lnTo>
                <a:lnTo>
                  <a:pt x="17868900" y="17824451"/>
                </a:lnTo>
                <a:lnTo>
                  <a:pt x="17846676" y="17887947"/>
                </a:lnTo>
                <a:lnTo>
                  <a:pt x="17827624" y="17951451"/>
                </a:lnTo>
                <a:lnTo>
                  <a:pt x="17792700" y="18068923"/>
                </a:lnTo>
                <a:lnTo>
                  <a:pt x="17770476" y="18173699"/>
                </a:lnTo>
                <a:lnTo>
                  <a:pt x="17754600" y="18265775"/>
                </a:lnTo>
                <a:lnTo>
                  <a:pt x="17745076" y="18341975"/>
                </a:lnTo>
                <a:lnTo>
                  <a:pt x="17738724" y="18399123"/>
                </a:lnTo>
                <a:lnTo>
                  <a:pt x="17738724" y="18449923"/>
                </a:lnTo>
                <a:lnTo>
                  <a:pt x="17621248" y="19919947"/>
                </a:lnTo>
                <a:lnTo>
                  <a:pt x="17780000" y="19878675"/>
                </a:lnTo>
                <a:lnTo>
                  <a:pt x="17945100" y="19840575"/>
                </a:lnTo>
                <a:lnTo>
                  <a:pt x="18119724" y="19808823"/>
                </a:lnTo>
                <a:lnTo>
                  <a:pt x="18297524" y="19780247"/>
                </a:lnTo>
                <a:lnTo>
                  <a:pt x="18481676" y="19754847"/>
                </a:lnTo>
                <a:lnTo>
                  <a:pt x="18672176" y="19732623"/>
                </a:lnTo>
                <a:lnTo>
                  <a:pt x="18862676" y="19716747"/>
                </a:lnTo>
                <a:lnTo>
                  <a:pt x="19059524" y="19704047"/>
                </a:lnTo>
                <a:lnTo>
                  <a:pt x="19256376" y="19691347"/>
                </a:lnTo>
                <a:lnTo>
                  <a:pt x="19456400" y="19684999"/>
                </a:lnTo>
                <a:lnTo>
                  <a:pt x="19653248" y="19678647"/>
                </a:lnTo>
                <a:lnTo>
                  <a:pt x="19850100" y="19675475"/>
                </a:lnTo>
                <a:lnTo>
                  <a:pt x="20046952" y="19675475"/>
                </a:lnTo>
                <a:lnTo>
                  <a:pt x="20240624" y="19675475"/>
                </a:lnTo>
                <a:lnTo>
                  <a:pt x="20618448" y="19684999"/>
                </a:lnTo>
                <a:lnTo>
                  <a:pt x="20977224" y="19697699"/>
                </a:lnTo>
                <a:lnTo>
                  <a:pt x="21310600" y="19716747"/>
                </a:lnTo>
                <a:lnTo>
                  <a:pt x="21612224" y="19735799"/>
                </a:lnTo>
                <a:lnTo>
                  <a:pt x="21872576" y="19754847"/>
                </a:lnTo>
                <a:lnTo>
                  <a:pt x="22085300" y="19773899"/>
                </a:lnTo>
                <a:lnTo>
                  <a:pt x="22247224" y="19786599"/>
                </a:lnTo>
                <a:lnTo>
                  <a:pt x="22383752" y="19802475"/>
                </a:lnTo>
                <a:lnTo>
                  <a:pt x="22602824" y="19888199"/>
                </a:lnTo>
                <a:lnTo>
                  <a:pt x="22809200" y="19973923"/>
                </a:lnTo>
                <a:lnTo>
                  <a:pt x="23006048" y="20062823"/>
                </a:lnTo>
                <a:lnTo>
                  <a:pt x="23190200" y="20151723"/>
                </a:lnTo>
                <a:lnTo>
                  <a:pt x="23368000" y="20240623"/>
                </a:lnTo>
                <a:lnTo>
                  <a:pt x="23533100" y="20332699"/>
                </a:lnTo>
                <a:lnTo>
                  <a:pt x="23688676" y="20424775"/>
                </a:lnTo>
                <a:lnTo>
                  <a:pt x="23834724" y="20516847"/>
                </a:lnTo>
                <a:lnTo>
                  <a:pt x="23971248" y="20608923"/>
                </a:lnTo>
                <a:lnTo>
                  <a:pt x="24098248" y="20700999"/>
                </a:lnTo>
                <a:lnTo>
                  <a:pt x="24218900" y="20793075"/>
                </a:lnTo>
                <a:lnTo>
                  <a:pt x="24326848" y="20885147"/>
                </a:lnTo>
                <a:lnTo>
                  <a:pt x="24428448" y="20980399"/>
                </a:lnTo>
                <a:lnTo>
                  <a:pt x="24523700" y="21072475"/>
                </a:lnTo>
                <a:lnTo>
                  <a:pt x="24609424" y="21167723"/>
                </a:lnTo>
                <a:lnTo>
                  <a:pt x="24688800" y="21259799"/>
                </a:lnTo>
                <a:lnTo>
                  <a:pt x="24761824" y="21355047"/>
                </a:lnTo>
                <a:lnTo>
                  <a:pt x="24825324" y="21447123"/>
                </a:lnTo>
                <a:lnTo>
                  <a:pt x="24882476" y="21539199"/>
                </a:lnTo>
                <a:lnTo>
                  <a:pt x="24933276" y="21634447"/>
                </a:lnTo>
                <a:lnTo>
                  <a:pt x="24977724" y="21726523"/>
                </a:lnTo>
                <a:lnTo>
                  <a:pt x="25015824" y="21818599"/>
                </a:lnTo>
                <a:lnTo>
                  <a:pt x="25047576" y="21907499"/>
                </a:lnTo>
                <a:lnTo>
                  <a:pt x="25072976" y="21999575"/>
                </a:lnTo>
                <a:lnTo>
                  <a:pt x="25095200" y="22088475"/>
                </a:lnTo>
                <a:lnTo>
                  <a:pt x="25111076" y="22177375"/>
                </a:lnTo>
                <a:lnTo>
                  <a:pt x="25123776" y="22266275"/>
                </a:lnTo>
                <a:lnTo>
                  <a:pt x="25130124" y="22355175"/>
                </a:lnTo>
                <a:lnTo>
                  <a:pt x="25130124" y="22440899"/>
                </a:lnTo>
                <a:lnTo>
                  <a:pt x="25130124" y="22526623"/>
                </a:lnTo>
                <a:lnTo>
                  <a:pt x="25123776" y="22609175"/>
                </a:lnTo>
                <a:lnTo>
                  <a:pt x="25114248" y="22691723"/>
                </a:lnTo>
                <a:lnTo>
                  <a:pt x="25098376" y="22774275"/>
                </a:lnTo>
                <a:lnTo>
                  <a:pt x="25082500" y="22853647"/>
                </a:lnTo>
                <a:lnTo>
                  <a:pt x="25063448" y="22933023"/>
                </a:lnTo>
                <a:lnTo>
                  <a:pt x="25041224" y="23009223"/>
                </a:lnTo>
                <a:lnTo>
                  <a:pt x="25015824" y="23082247"/>
                </a:lnTo>
                <a:lnTo>
                  <a:pt x="24987248" y="23158447"/>
                </a:lnTo>
                <a:lnTo>
                  <a:pt x="24958676" y="23228299"/>
                </a:lnTo>
                <a:lnTo>
                  <a:pt x="24926924" y="23298147"/>
                </a:lnTo>
                <a:lnTo>
                  <a:pt x="24895176" y="23367999"/>
                </a:lnTo>
                <a:lnTo>
                  <a:pt x="24860248" y="23431499"/>
                </a:lnTo>
                <a:lnTo>
                  <a:pt x="24790400" y="23558499"/>
                </a:lnTo>
                <a:lnTo>
                  <a:pt x="24717376" y="23675975"/>
                </a:lnTo>
                <a:lnTo>
                  <a:pt x="24644352" y="23780747"/>
                </a:lnTo>
                <a:lnTo>
                  <a:pt x="24571324" y="23879175"/>
                </a:lnTo>
                <a:lnTo>
                  <a:pt x="24501476" y="23961723"/>
                </a:lnTo>
                <a:lnTo>
                  <a:pt x="24437976" y="24037923"/>
                </a:lnTo>
                <a:lnTo>
                  <a:pt x="24380824" y="24098247"/>
                </a:lnTo>
                <a:lnTo>
                  <a:pt x="24298276" y="24183975"/>
                </a:lnTo>
                <a:lnTo>
                  <a:pt x="24266524" y="24212547"/>
                </a:lnTo>
                <a:lnTo>
                  <a:pt x="24244300" y="24237947"/>
                </a:lnTo>
                <a:lnTo>
                  <a:pt x="24215724" y="24260175"/>
                </a:lnTo>
                <a:lnTo>
                  <a:pt x="24177624" y="24282399"/>
                </a:lnTo>
                <a:lnTo>
                  <a:pt x="24133176" y="24304623"/>
                </a:lnTo>
                <a:lnTo>
                  <a:pt x="24085552" y="24330023"/>
                </a:lnTo>
                <a:lnTo>
                  <a:pt x="24028400" y="24355423"/>
                </a:lnTo>
                <a:lnTo>
                  <a:pt x="23898224" y="24406223"/>
                </a:lnTo>
                <a:lnTo>
                  <a:pt x="23749000" y="24457023"/>
                </a:lnTo>
                <a:lnTo>
                  <a:pt x="23577552" y="24507823"/>
                </a:lnTo>
                <a:lnTo>
                  <a:pt x="23387048" y="24561799"/>
                </a:lnTo>
                <a:lnTo>
                  <a:pt x="23183848" y="24615775"/>
                </a:lnTo>
                <a:lnTo>
                  <a:pt x="22964776" y="24669747"/>
                </a:lnTo>
                <a:lnTo>
                  <a:pt x="22733000" y="24723723"/>
                </a:lnTo>
                <a:lnTo>
                  <a:pt x="22491700" y="24777699"/>
                </a:lnTo>
                <a:lnTo>
                  <a:pt x="22244048" y="24831675"/>
                </a:lnTo>
                <a:lnTo>
                  <a:pt x="21726524" y="24936447"/>
                </a:lnTo>
                <a:lnTo>
                  <a:pt x="21199476" y="25038047"/>
                </a:lnTo>
                <a:lnTo>
                  <a:pt x="20678776" y="25133299"/>
                </a:lnTo>
                <a:lnTo>
                  <a:pt x="20177124" y="25222199"/>
                </a:lnTo>
                <a:lnTo>
                  <a:pt x="19710400" y="25301575"/>
                </a:lnTo>
                <a:lnTo>
                  <a:pt x="19294476" y="25371423"/>
                </a:lnTo>
                <a:lnTo>
                  <a:pt x="18675352" y="25473023"/>
                </a:lnTo>
                <a:lnTo>
                  <a:pt x="18443576" y="25507947"/>
                </a:lnTo>
                <a:lnTo>
                  <a:pt x="18621376" y="25526999"/>
                </a:lnTo>
                <a:lnTo>
                  <a:pt x="18796000" y="25546047"/>
                </a:lnTo>
                <a:lnTo>
                  <a:pt x="18961100" y="25565099"/>
                </a:lnTo>
                <a:lnTo>
                  <a:pt x="19123024" y="25587323"/>
                </a:lnTo>
                <a:lnTo>
                  <a:pt x="19278600" y="25609547"/>
                </a:lnTo>
                <a:lnTo>
                  <a:pt x="19424648" y="25634947"/>
                </a:lnTo>
                <a:lnTo>
                  <a:pt x="19570700" y="25663523"/>
                </a:lnTo>
                <a:lnTo>
                  <a:pt x="19707224" y="25688923"/>
                </a:lnTo>
                <a:lnTo>
                  <a:pt x="19840576" y="25720675"/>
                </a:lnTo>
                <a:lnTo>
                  <a:pt x="19967576" y="25749247"/>
                </a:lnTo>
                <a:lnTo>
                  <a:pt x="20088224" y="25780999"/>
                </a:lnTo>
                <a:lnTo>
                  <a:pt x="20205700" y="25812747"/>
                </a:lnTo>
                <a:lnTo>
                  <a:pt x="20316824" y="25847675"/>
                </a:lnTo>
                <a:lnTo>
                  <a:pt x="20424776" y="25879423"/>
                </a:lnTo>
                <a:lnTo>
                  <a:pt x="20526376" y="25914347"/>
                </a:lnTo>
                <a:lnTo>
                  <a:pt x="20624800" y="25952447"/>
                </a:lnTo>
                <a:lnTo>
                  <a:pt x="20716876" y="25987375"/>
                </a:lnTo>
                <a:lnTo>
                  <a:pt x="20805776" y="26025475"/>
                </a:lnTo>
                <a:lnTo>
                  <a:pt x="20888324" y="26063575"/>
                </a:lnTo>
                <a:lnTo>
                  <a:pt x="20967700" y="26101675"/>
                </a:lnTo>
                <a:lnTo>
                  <a:pt x="21043900" y="26139775"/>
                </a:lnTo>
                <a:lnTo>
                  <a:pt x="21116924" y="26177875"/>
                </a:lnTo>
                <a:lnTo>
                  <a:pt x="21183600" y="26219147"/>
                </a:lnTo>
                <a:lnTo>
                  <a:pt x="21247100" y="26257247"/>
                </a:lnTo>
                <a:lnTo>
                  <a:pt x="21307424" y="26298523"/>
                </a:lnTo>
                <a:lnTo>
                  <a:pt x="21364576" y="26339799"/>
                </a:lnTo>
                <a:lnTo>
                  <a:pt x="21418552" y="26381075"/>
                </a:lnTo>
                <a:lnTo>
                  <a:pt x="21466176" y="26419175"/>
                </a:lnTo>
                <a:lnTo>
                  <a:pt x="21513800" y="26460447"/>
                </a:lnTo>
                <a:lnTo>
                  <a:pt x="21558248" y="26501723"/>
                </a:lnTo>
                <a:lnTo>
                  <a:pt x="21596352" y="26542999"/>
                </a:lnTo>
                <a:lnTo>
                  <a:pt x="21634448" y="26581099"/>
                </a:lnTo>
                <a:lnTo>
                  <a:pt x="21669376" y="26622375"/>
                </a:lnTo>
                <a:lnTo>
                  <a:pt x="21701124" y="26660475"/>
                </a:lnTo>
                <a:lnTo>
                  <a:pt x="21755100" y="26739847"/>
                </a:lnTo>
                <a:lnTo>
                  <a:pt x="21802724" y="26816047"/>
                </a:lnTo>
                <a:lnTo>
                  <a:pt x="21840824" y="26889075"/>
                </a:lnTo>
                <a:lnTo>
                  <a:pt x="21869400" y="26958923"/>
                </a:lnTo>
                <a:lnTo>
                  <a:pt x="21891624" y="27025599"/>
                </a:lnTo>
                <a:lnTo>
                  <a:pt x="21907500" y="27089099"/>
                </a:lnTo>
                <a:lnTo>
                  <a:pt x="21917024" y="27146247"/>
                </a:lnTo>
                <a:lnTo>
                  <a:pt x="21923376" y="27200223"/>
                </a:lnTo>
                <a:lnTo>
                  <a:pt x="21926552" y="27247847"/>
                </a:lnTo>
                <a:lnTo>
                  <a:pt x="21926552" y="27289123"/>
                </a:lnTo>
                <a:lnTo>
                  <a:pt x="21923376" y="27324047"/>
                </a:lnTo>
                <a:lnTo>
                  <a:pt x="21917024" y="27371675"/>
                </a:lnTo>
                <a:lnTo>
                  <a:pt x="21913848" y="27390723"/>
                </a:lnTo>
                <a:lnTo>
                  <a:pt x="21932900" y="27514547"/>
                </a:lnTo>
                <a:lnTo>
                  <a:pt x="21945600" y="27632023"/>
                </a:lnTo>
                <a:lnTo>
                  <a:pt x="21958300" y="27749499"/>
                </a:lnTo>
                <a:lnTo>
                  <a:pt x="21967824" y="27863799"/>
                </a:lnTo>
                <a:lnTo>
                  <a:pt x="21977352" y="27971747"/>
                </a:lnTo>
                <a:lnTo>
                  <a:pt x="21980524" y="28079699"/>
                </a:lnTo>
                <a:lnTo>
                  <a:pt x="21983700" y="28184475"/>
                </a:lnTo>
                <a:lnTo>
                  <a:pt x="21980524" y="28286075"/>
                </a:lnTo>
                <a:lnTo>
                  <a:pt x="21980524" y="28384499"/>
                </a:lnTo>
                <a:lnTo>
                  <a:pt x="21974176" y="28482923"/>
                </a:lnTo>
                <a:lnTo>
                  <a:pt x="21967824" y="28574999"/>
                </a:lnTo>
                <a:lnTo>
                  <a:pt x="21958300" y="28667075"/>
                </a:lnTo>
                <a:lnTo>
                  <a:pt x="21948776" y="28755975"/>
                </a:lnTo>
                <a:lnTo>
                  <a:pt x="21936076" y="28841699"/>
                </a:lnTo>
                <a:lnTo>
                  <a:pt x="21920200" y="28924247"/>
                </a:lnTo>
                <a:lnTo>
                  <a:pt x="21904324" y="29003623"/>
                </a:lnTo>
                <a:lnTo>
                  <a:pt x="21885276" y="29082999"/>
                </a:lnTo>
                <a:lnTo>
                  <a:pt x="21866224" y="29156023"/>
                </a:lnTo>
                <a:lnTo>
                  <a:pt x="21847176" y="29229047"/>
                </a:lnTo>
                <a:lnTo>
                  <a:pt x="21824952" y="29298899"/>
                </a:lnTo>
                <a:lnTo>
                  <a:pt x="21799552" y="29368747"/>
                </a:lnTo>
                <a:lnTo>
                  <a:pt x="21774152" y="29435423"/>
                </a:lnTo>
                <a:lnTo>
                  <a:pt x="21723352" y="29559247"/>
                </a:lnTo>
                <a:lnTo>
                  <a:pt x="21666200" y="29673547"/>
                </a:lnTo>
                <a:lnTo>
                  <a:pt x="21605876" y="29781499"/>
                </a:lnTo>
                <a:lnTo>
                  <a:pt x="21545552" y="29879923"/>
                </a:lnTo>
                <a:lnTo>
                  <a:pt x="21478876" y="29971999"/>
                </a:lnTo>
                <a:lnTo>
                  <a:pt x="21415376" y="30054547"/>
                </a:lnTo>
                <a:lnTo>
                  <a:pt x="21348700" y="30130747"/>
                </a:lnTo>
                <a:lnTo>
                  <a:pt x="21282024" y="30197423"/>
                </a:lnTo>
                <a:lnTo>
                  <a:pt x="21218524" y="30260923"/>
                </a:lnTo>
                <a:lnTo>
                  <a:pt x="21155024" y="30314899"/>
                </a:lnTo>
                <a:lnTo>
                  <a:pt x="21094700" y="30362523"/>
                </a:lnTo>
                <a:lnTo>
                  <a:pt x="21034376" y="30406975"/>
                </a:lnTo>
                <a:lnTo>
                  <a:pt x="20980400" y="30441899"/>
                </a:lnTo>
                <a:lnTo>
                  <a:pt x="20929600" y="30473647"/>
                </a:lnTo>
                <a:lnTo>
                  <a:pt x="20881976" y="30502223"/>
                </a:lnTo>
                <a:lnTo>
                  <a:pt x="20805776" y="30540323"/>
                </a:lnTo>
                <a:lnTo>
                  <a:pt x="20754976" y="30559375"/>
                </a:lnTo>
                <a:lnTo>
                  <a:pt x="20739100" y="30565723"/>
                </a:lnTo>
                <a:lnTo>
                  <a:pt x="20666076" y="30610175"/>
                </a:lnTo>
                <a:lnTo>
                  <a:pt x="20599400" y="30645099"/>
                </a:lnTo>
                <a:lnTo>
                  <a:pt x="20532724" y="30680023"/>
                </a:lnTo>
                <a:lnTo>
                  <a:pt x="20466048" y="30708599"/>
                </a:lnTo>
                <a:lnTo>
                  <a:pt x="20405724" y="30730823"/>
                </a:lnTo>
                <a:lnTo>
                  <a:pt x="20345400" y="30753047"/>
                </a:lnTo>
                <a:lnTo>
                  <a:pt x="20288248" y="30768923"/>
                </a:lnTo>
                <a:lnTo>
                  <a:pt x="20231100" y="30784799"/>
                </a:lnTo>
                <a:lnTo>
                  <a:pt x="20177124" y="30794323"/>
                </a:lnTo>
                <a:lnTo>
                  <a:pt x="20126324" y="30803847"/>
                </a:lnTo>
                <a:lnTo>
                  <a:pt x="20075524" y="30807023"/>
                </a:lnTo>
                <a:lnTo>
                  <a:pt x="20027900" y="30810199"/>
                </a:lnTo>
                <a:lnTo>
                  <a:pt x="19983448" y="30810199"/>
                </a:lnTo>
                <a:lnTo>
                  <a:pt x="19942176" y="30810199"/>
                </a:lnTo>
                <a:lnTo>
                  <a:pt x="19862800" y="30803847"/>
                </a:lnTo>
                <a:lnTo>
                  <a:pt x="19792952" y="30787975"/>
                </a:lnTo>
                <a:lnTo>
                  <a:pt x="19732624" y="30772099"/>
                </a:lnTo>
                <a:lnTo>
                  <a:pt x="19678648" y="30753047"/>
                </a:lnTo>
                <a:lnTo>
                  <a:pt x="19637376" y="30733999"/>
                </a:lnTo>
                <a:lnTo>
                  <a:pt x="19605624" y="30714947"/>
                </a:lnTo>
                <a:lnTo>
                  <a:pt x="19580224" y="30699075"/>
                </a:lnTo>
                <a:lnTo>
                  <a:pt x="19561176" y="30683199"/>
                </a:lnTo>
                <a:lnTo>
                  <a:pt x="19475448" y="30686375"/>
                </a:lnTo>
                <a:lnTo>
                  <a:pt x="19396076" y="30686375"/>
                </a:lnTo>
                <a:lnTo>
                  <a:pt x="19326224" y="30680023"/>
                </a:lnTo>
                <a:lnTo>
                  <a:pt x="19259552" y="30667323"/>
                </a:lnTo>
                <a:lnTo>
                  <a:pt x="19196048" y="30654623"/>
                </a:lnTo>
                <a:lnTo>
                  <a:pt x="19142076" y="30635575"/>
                </a:lnTo>
                <a:lnTo>
                  <a:pt x="19091276" y="30613347"/>
                </a:lnTo>
                <a:lnTo>
                  <a:pt x="19043648" y="30591123"/>
                </a:lnTo>
                <a:lnTo>
                  <a:pt x="19002376" y="30562547"/>
                </a:lnTo>
                <a:lnTo>
                  <a:pt x="18967448" y="30533975"/>
                </a:lnTo>
                <a:lnTo>
                  <a:pt x="18935700" y="30502223"/>
                </a:lnTo>
                <a:lnTo>
                  <a:pt x="18907124" y="30467299"/>
                </a:lnTo>
                <a:lnTo>
                  <a:pt x="18881724" y="30432375"/>
                </a:lnTo>
                <a:lnTo>
                  <a:pt x="18859500" y="30397447"/>
                </a:lnTo>
                <a:lnTo>
                  <a:pt x="18840448" y="30362523"/>
                </a:lnTo>
                <a:lnTo>
                  <a:pt x="18824576" y="30324423"/>
                </a:lnTo>
                <a:lnTo>
                  <a:pt x="18815048" y="30286323"/>
                </a:lnTo>
                <a:lnTo>
                  <a:pt x="18802352" y="30251399"/>
                </a:lnTo>
                <a:lnTo>
                  <a:pt x="18796000" y="30213299"/>
                </a:lnTo>
                <a:lnTo>
                  <a:pt x="18789648" y="30178375"/>
                </a:lnTo>
                <a:lnTo>
                  <a:pt x="18783300" y="30108523"/>
                </a:lnTo>
                <a:lnTo>
                  <a:pt x="18783300" y="30048199"/>
                </a:lnTo>
                <a:lnTo>
                  <a:pt x="18786476" y="29994223"/>
                </a:lnTo>
                <a:lnTo>
                  <a:pt x="18789648" y="29956123"/>
                </a:lnTo>
                <a:lnTo>
                  <a:pt x="18796000" y="29921199"/>
                </a:lnTo>
                <a:lnTo>
                  <a:pt x="18773776" y="29883099"/>
                </a:lnTo>
                <a:lnTo>
                  <a:pt x="18751552" y="29851347"/>
                </a:lnTo>
                <a:lnTo>
                  <a:pt x="18726152" y="29819599"/>
                </a:lnTo>
                <a:lnTo>
                  <a:pt x="18700752" y="29794199"/>
                </a:lnTo>
                <a:lnTo>
                  <a:pt x="18672176" y="29771975"/>
                </a:lnTo>
                <a:lnTo>
                  <a:pt x="18646776" y="29752923"/>
                </a:lnTo>
                <a:lnTo>
                  <a:pt x="18618200" y="29733875"/>
                </a:lnTo>
                <a:lnTo>
                  <a:pt x="18589624" y="29721175"/>
                </a:lnTo>
                <a:lnTo>
                  <a:pt x="18557876" y="29711647"/>
                </a:lnTo>
                <a:lnTo>
                  <a:pt x="18526124" y="29702123"/>
                </a:lnTo>
                <a:lnTo>
                  <a:pt x="18497552" y="29698947"/>
                </a:lnTo>
                <a:lnTo>
                  <a:pt x="18465800" y="29695775"/>
                </a:lnTo>
                <a:lnTo>
                  <a:pt x="18430876" y="29695775"/>
                </a:lnTo>
                <a:lnTo>
                  <a:pt x="18399124" y="29698947"/>
                </a:lnTo>
                <a:lnTo>
                  <a:pt x="18364200" y="29702123"/>
                </a:lnTo>
                <a:lnTo>
                  <a:pt x="18332448" y="29711647"/>
                </a:lnTo>
                <a:lnTo>
                  <a:pt x="18262600" y="29730699"/>
                </a:lnTo>
                <a:lnTo>
                  <a:pt x="18192752" y="29759275"/>
                </a:lnTo>
                <a:lnTo>
                  <a:pt x="18122900" y="29794199"/>
                </a:lnTo>
                <a:lnTo>
                  <a:pt x="18049876" y="29838647"/>
                </a:lnTo>
                <a:lnTo>
                  <a:pt x="17980024" y="29883099"/>
                </a:lnTo>
                <a:lnTo>
                  <a:pt x="17907000" y="29937075"/>
                </a:lnTo>
                <a:lnTo>
                  <a:pt x="17837152" y="29994223"/>
                </a:lnTo>
                <a:lnTo>
                  <a:pt x="17767300" y="30051375"/>
                </a:lnTo>
                <a:lnTo>
                  <a:pt x="17697448" y="30114875"/>
                </a:lnTo>
                <a:lnTo>
                  <a:pt x="17633952" y="30178375"/>
                </a:lnTo>
                <a:lnTo>
                  <a:pt x="17567276" y="30241875"/>
                </a:lnTo>
                <a:lnTo>
                  <a:pt x="17506952" y="30305375"/>
                </a:lnTo>
                <a:lnTo>
                  <a:pt x="17392648" y="30432375"/>
                </a:lnTo>
                <a:lnTo>
                  <a:pt x="17291048" y="30549847"/>
                </a:lnTo>
                <a:lnTo>
                  <a:pt x="17208500" y="30651447"/>
                </a:lnTo>
                <a:lnTo>
                  <a:pt x="17145000" y="30730823"/>
                </a:lnTo>
                <a:lnTo>
                  <a:pt x="17091024" y="30803847"/>
                </a:lnTo>
                <a:lnTo>
                  <a:pt x="17116424" y="31121347"/>
                </a:lnTo>
                <a:lnTo>
                  <a:pt x="17135476" y="31432499"/>
                </a:lnTo>
                <a:lnTo>
                  <a:pt x="17151352" y="31734123"/>
                </a:lnTo>
                <a:lnTo>
                  <a:pt x="17160876" y="32026223"/>
                </a:lnTo>
                <a:lnTo>
                  <a:pt x="17167224" y="32308799"/>
                </a:lnTo>
                <a:lnTo>
                  <a:pt x="17167224" y="32578675"/>
                </a:lnTo>
                <a:lnTo>
                  <a:pt x="17164048" y="32845375"/>
                </a:lnTo>
                <a:lnTo>
                  <a:pt x="17154524" y="33099375"/>
                </a:lnTo>
                <a:lnTo>
                  <a:pt x="17145000" y="33343847"/>
                </a:lnTo>
                <a:lnTo>
                  <a:pt x="17129124" y="33581975"/>
                </a:lnTo>
                <a:lnTo>
                  <a:pt x="17110076" y="33810575"/>
                </a:lnTo>
                <a:lnTo>
                  <a:pt x="17087848" y="34032823"/>
                </a:lnTo>
                <a:lnTo>
                  <a:pt x="17059276" y="34242375"/>
                </a:lnTo>
                <a:lnTo>
                  <a:pt x="17030700" y="34448751"/>
                </a:lnTo>
                <a:lnTo>
                  <a:pt x="16998952" y="34645599"/>
                </a:lnTo>
                <a:lnTo>
                  <a:pt x="16960848" y="34832923"/>
                </a:lnTo>
                <a:lnTo>
                  <a:pt x="16922752" y="35013899"/>
                </a:lnTo>
                <a:lnTo>
                  <a:pt x="16881476" y="35188523"/>
                </a:lnTo>
                <a:lnTo>
                  <a:pt x="16837024" y="35356799"/>
                </a:lnTo>
                <a:lnTo>
                  <a:pt x="16792576" y="35515551"/>
                </a:lnTo>
                <a:lnTo>
                  <a:pt x="16741776" y="35667951"/>
                </a:lnTo>
                <a:lnTo>
                  <a:pt x="16694152" y="35813999"/>
                </a:lnTo>
                <a:lnTo>
                  <a:pt x="16640176" y="35953699"/>
                </a:lnTo>
                <a:lnTo>
                  <a:pt x="16586200" y="36087047"/>
                </a:lnTo>
                <a:lnTo>
                  <a:pt x="16529048" y="36214047"/>
                </a:lnTo>
                <a:lnTo>
                  <a:pt x="16471900" y="36331523"/>
                </a:lnTo>
                <a:lnTo>
                  <a:pt x="16414752" y="36448999"/>
                </a:lnTo>
                <a:lnTo>
                  <a:pt x="16354424" y="36556951"/>
                </a:lnTo>
                <a:lnTo>
                  <a:pt x="16294100" y="36658551"/>
                </a:lnTo>
                <a:lnTo>
                  <a:pt x="16230600" y="36756975"/>
                </a:lnTo>
                <a:lnTo>
                  <a:pt x="16167100" y="36849047"/>
                </a:lnTo>
                <a:lnTo>
                  <a:pt x="16106776" y="36934775"/>
                </a:lnTo>
                <a:lnTo>
                  <a:pt x="16040100" y="37017323"/>
                </a:lnTo>
                <a:lnTo>
                  <a:pt x="15976600" y="37093523"/>
                </a:lnTo>
                <a:lnTo>
                  <a:pt x="15913100" y="37163375"/>
                </a:lnTo>
                <a:lnTo>
                  <a:pt x="15849600" y="37233223"/>
                </a:lnTo>
                <a:lnTo>
                  <a:pt x="15786100" y="37293551"/>
                </a:lnTo>
                <a:lnTo>
                  <a:pt x="15722600" y="37353875"/>
                </a:lnTo>
                <a:lnTo>
                  <a:pt x="15659100" y="37407847"/>
                </a:lnTo>
                <a:lnTo>
                  <a:pt x="15595600" y="37458647"/>
                </a:lnTo>
                <a:lnTo>
                  <a:pt x="15535276" y="37503099"/>
                </a:lnTo>
                <a:lnTo>
                  <a:pt x="15474952" y="37547551"/>
                </a:lnTo>
                <a:lnTo>
                  <a:pt x="15414624" y="37585647"/>
                </a:lnTo>
                <a:lnTo>
                  <a:pt x="15357476" y="37620575"/>
                </a:lnTo>
                <a:lnTo>
                  <a:pt x="15300324" y="37655499"/>
                </a:lnTo>
                <a:lnTo>
                  <a:pt x="15243176" y="37684075"/>
                </a:lnTo>
                <a:lnTo>
                  <a:pt x="15138400" y="37734875"/>
                </a:lnTo>
                <a:lnTo>
                  <a:pt x="15039976" y="37772975"/>
                </a:lnTo>
                <a:lnTo>
                  <a:pt x="14951076" y="37804723"/>
                </a:lnTo>
                <a:lnTo>
                  <a:pt x="14871700" y="37826951"/>
                </a:lnTo>
                <a:lnTo>
                  <a:pt x="14805024" y="37842823"/>
                </a:lnTo>
                <a:lnTo>
                  <a:pt x="14751048" y="37852351"/>
                </a:lnTo>
                <a:lnTo>
                  <a:pt x="14712952" y="37858699"/>
                </a:lnTo>
                <a:lnTo>
                  <a:pt x="14678024" y="37861875"/>
                </a:lnTo>
                <a:lnTo>
                  <a:pt x="14611352" y="37899975"/>
                </a:lnTo>
                <a:lnTo>
                  <a:pt x="14544676" y="37938075"/>
                </a:lnTo>
                <a:lnTo>
                  <a:pt x="14478000" y="37972999"/>
                </a:lnTo>
                <a:lnTo>
                  <a:pt x="14411324" y="38004751"/>
                </a:lnTo>
                <a:lnTo>
                  <a:pt x="14341476" y="38033323"/>
                </a:lnTo>
                <a:lnTo>
                  <a:pt x="14274800" y="38061899"/>
                </a:lnTo>
                <a:lnTo>
                  <a:pt x="14204952" y="38087299"/>
                </a:lnTo>
                <a:lnTo>
                  <a:pt x="14135100" y="38112699"/>
                </a:lnTo>
                <a:lnTo>
                  <a:pt x="14068424" y="38134923"/>
                </a:lnTo>
                <a:lnTo>
                  <a:pt x="13998576" y="38153975"/>
                </a:lnTo>
                <a:lnTo>
                  <a:pt x="13925552" y="38173023"/>
                </a:lnTo>
                <a:lnTo>
                  <a:pt x="13855700" y="38188899"/>
                </a:lnTo>
                <a:lnTo>
                  <a:pt x="13785848" y="38201599"/>
                </a:lnTo>
                <a:lnTo>
                  <a:pt x="13712824" y="38214299"/>
                </a:lnTo>
                <a:lnTo>
                  <a:pt x="13569952" y="38233351"/>
                </a:lnTo>
                <a:lnTo>
                  <a:pt x="13427076" y="38246047"/>
                </a:lnTo>
                <a:lnTo>
                  <a:pt x="13281024" y="38249223"/>
                </a:lnTo>
                <a:lnTo>
                  <a:pt x="13134976" y="38246047"/>
                </a:lnTo>
                <a:lnTo>
                  <a:pt x="12985752" y="38236523"/>
                </a:lnTo>
                <a:lnTo>
                  <a:pt x="12839700" y="38220647"/>
                </a:lnTo>
                <a:lnTo>
                  <a:pt x="12690476" y="38198423"/>
                </a:lnTo>
                <a:lnTo>
                  <a:pt x="12541248" y="38166675"/>
                </a:lnTo>
                <a:lnTo>
                  <a:pt x="12388848" y="38131751"/>
                </a:lnTo>
                <a:lnTo>
                  <a:pt x="12239624" y="38093647"/>
                </a:lnTo>
                <a:lnTo>
                  <a:pt x="12087224" y="38046023"/>
                </a:lnTo>
                <a:lnTo>
                  <a:pt x="11938000" y="37995223"/>
                </a:lnTo>
                <a:lnTo>
                  <a:pt x="11785600" y="37938075"/>
                </a:lnTo>
                <a:lnTo>
                  <a:pt x="11591924" y="37858699"/>
                </a:lnTo>
                <a:lnTo>
                  <a:pt x="11398248" y="37779323"/>
                </a:lnTo>
                <a:lnTo>
                  <a:pt x="11207752" y="37693599"/>
                </a:lnTo>
                <a:lnTo>
                  <a:pt x="11020424" y="37604699"/>
                </a:lnTo>
                <a:lnTo>
                  <a:pt x="10833100" y="37509447"/>
                </a:lnTo>
                <a:lnTo>
                  <a:pt x="10645776" y="37411023"/>
                </a:lnTo>
                <a:lnTo>
                  <a:pt x="10464800" y="37309423"/>
                </a:lnTo>
                <a:lnTo>
                  <a:pt x="10280648" y="37207823"/>
                </a:lnTo>
                <a:lnTo>
                  <a:pt x="10099676" y="37099875"/>
                </a:lnTo>
                <a:lnTo>
                  <a:pt x="9921876" y="36988751"/>
                </a:lnTo>
                <a:lnTo>
                  <a:pt x="9744076" y="36874447"/>
                </a:lnTo>
                <a:lnTo>
                  <a:pt x="9566276" y="36756975"/>
                </a:lnTo>
                <a:lnTo>
                  <a:pt x="9391648" y="36636323"/>
                </a:lnTo>
                <a:lnTo>
                  <a:pt x="9220200" y="36512499"/>
                </a:lnTo>
                <a:lnTo>
                  <a:pt x="9048752" y="36388675"/>
                </a:lnTo>
                <a:lnTo>
                  <a:pt x="8880476" y="36261675"/>
                </a:lnTo>
                <a:lnTo>
                  <a:pt x="8712200" y="36131499"/>
                </a:lnTo>
                <a:lnTo>
                  <a:pt x="8543924" y="35998151"/>
                </a:lnTo>
                <a:lnTo>
                  <a:pt x="8378824" y="35864799"/>
                </a:lnTo>
                <a:lnTo>
                  <a:pt x="8216900" y="35728275"/>
                </a:lnTo>
                <a:lnTo>
                  <a:pt x="8054976" y="35591751"/>
                </a:lnTo>
                <a:lnTo>
                  <a:pt x="7893048" y="35452047"/>
                </a:lnTo>
                <a:lnTo>
                  <a:pt x="7734300" y="35312351"/>
                </a:lnTo>
                <a:lnTo>
                  <a:pt x="7575552" y="35169475"/>
                </a:lnTo>
                <a:lnTo>
                  <a:pt x="7264400" y="34880551"/>
                </a:lnTo>
                <a:lnTo>
                  <a:pt x="6959600" y="34591623"/>
                </a:lnTo>
                <a:lnTo>
                  <a:pt x="6661152" y="34296351"/>
                </a:lnTo>
                <a:lnTo>
                  <a:pt x="6365876" y="34001075"/>
                </a:lnTo>
                <a:lnTo>
                  <a:pt x="6235700" y="33861375"/>
                </a:lnTo>
                <a:lnTo>
                  <a:pt x="6105524" y="33718499"/>
                </a:lnTo>
                <a:lnTo>
                  <a:pt x="5978524" y="33575623"/>
                </a:lnTo>
                <a:lnTo>
                  <a:pt x="5854700" y="33432747"/>
                </a:lnTo>
                <a:lnTo>
                  <a:pt x="5730876" y="33286699"/>
                </a:lnTo>
                <a:lnTo>
                  <a:pt x="5610224" y="33140647"/>
                </a:lnTo>
                <a:lnTo>
                  <a:pt x="5489576" y="32991423"/>
                </a:lnTo>
                <a:lnTo>
                  <a:pt x="5372100" y="32839023"/>
                </a:lnTo>
                <a:lnTo>
                  <a:pt x="5257800" y="32686623"/>
                </a:lnTo>
                <a:lnTo>
                  <a:pt x="5143500" y="32534223"/>
                </a:lnTo>
                <a:lnTo>
                  <a:pt x="5032376" y="32378647"/>
                </a:lnTo>
                <a:lnTo>
                  <a:pt x="4924424" y="32219899"/>
                </a:lnTo>
                <a:lnTo>
                  <a:pt x="4816476" y="32054799"/>
                </a:lnTo>
                <a:lnTo>
                  <a:pt x="4711700" y="31889699"/>
                </a:lnTo>
                <a:lnTo>
                  <a:pt x="4613276" y="31718247"/>
                </a:lnTo>
                <a:lnTo>
                  <a:pt x="4514848" y="31549975"/>
                </a:lnTo>
                <a:lnTo>
                  <a:pt x="4445000" y="31419799"/>
                </a:lnTo>
                <a:lnTo>
                  <a:pt x="4375152" y="31292799"/>
                </a:lnTo>
                <a:lnTo>
                  <a:pt x="4311648" y="31159447"/>
                </a:lnTo>
                <a:lnTo>
                  <a:pt x="4244976" y="31029275"/>
                </a:lnTo>
                <a:lnTo>
                  <a:pt x="4184648" y="30895923"/>
                </a:lnTo>
                <a:lnTo>
                  <a:pt x="4124324" y="30762575"/>
                </a:lnTo>
                <a:lnTo>
                  <a:pt x="4067176" y="30629223"/>
                </a:lnTo>
                <a:lnTo>
                  <a:pt x="4010024" y="30492699"/>
                </a:lnTo>
                <a:lnTo>
                  <a:pt x="3959224" y="30356175"/>
                </a:lnTo>
                <a:lnTo>
                  <a:pt x="3908424" y="30219647"/>
                </a:lnTo>
                <a:lnTo>
                  <a:pt x="3860800" y="30083123"/>
                </a:lnTo>
                <a:lnTo>
                  <a:pt x="3813176" y="29943423"/>
                </a:lnTo>
                <a:lnTo>
                  <a:pt x="3771900" y="29803723"/>
                </a:lnTo>
                <a:lnTo>
                  <a:pt x="3730624" y="29664023"/>
                </a:lnTo>
                <a:lnTo>
                  <a:pt x="3692524" y="29521147"/>
                </a:lnTo>
                <a:lnTo>
                  <a:pt x="3657600" y="29378275"/>
                </a:lnTo>
                <a:lnTo>
                  <a:pt x="3635376" y="29263975"/>
                </a:lnTo>
                <a:lnTo>
                  <a:pt x="3619500" y="29146499"/>
                </a:lnTo>
                <a:lnTo>
                  <a:pt x="3603624" y="29035375"/>
                </a:lnTo>
                <a:lnTo>
                  <a:pt x="3590924" y="28921075"/>
                </a:lnTo>
                <a:lnTo>
                  <a:pt x="3581400" y="28809947"/>
                </a:lnTo>
                <a:lnTo>
                  <a:pt x="3575048" y="28698823"/>
                </a:lnTo>
                <a:lnTo>
                  <a:pt x="3571876" y="28590875"/>
                </a:lnTo>
                <a:lnTo>
                  <a:pt x="3568700" y="28479747"/>
                </a:lnTo>
                <a:lnTo>
                  <a:pt x="3571876" y="28320999"/>
                </a:lnTo>
                <a:lnTo>
                  <a:pt x="3581400" y="28162247"/>
                </a:lnTo>
                <a:lnTo>
                  <a:pt x="3594100" y="28009847"/>
                </a:lnTo>
                <a:lnTo>
                  <a:pt x="3609976" y="27857447"/>
                </a:lnTo>
                <a:lnTo>
                  <a:pt x="3632200" y="27711399"/>
                </a:lnTo>
                <a:lnTo>
                  <a:pt x="3660776" y="27565347"/>
                </a:lnTo>
                <a:lnTo>
                  <a:pt x="3689352" y="27425647"/>
                </a:lnTo>
                <a:lnTo>
                  <a:pt x="3724276" y="27289123"/>
                </a:lnTo>
                <a:lnTo>
                  <a:pt x="3759200" y="27155775"/>
                </a:lnTo>
                <a:lnTo>
                  <a:pt x="3797300" y="27028775"/>
                </a:lnTo>
                <a:lnTo>
                  <a:pt x="3838576" y="26901775"/>
                </a:lnTo>
                <a:lnTo>
                  <a:pt x="3883024" y="26784299"/>
                </a:lnTo>
                <a:lnTo>
                  <a:pt x="3924300" y="26666823"/>
                </a:lnTo>
                <a:lnTo>
                  <a:pt x="3971924" y="26555699"/>
                </a:lnTo>
                <a:lnTo>
                  <a:pt x="4016376" y="26450923"/>
                </a:lnTo>
                <a:lnTo>
                  <a:pt x="4064000" y="26349323"/>
                </a:lnTo>
                <a:lnTo>
                  <a:pt x="4111624" y="26250899"/>
                </a:lnTo>
                <a:lnTo>
                  <a:pt x="4156076" y="26161999"/>
                </a:lnTo>
                <a:lnTo>
                  <a:pt x="4244976" y="25993723"/>
                </a:lnTo>
                <a:lnTo>
                  <a:pt x="4330700" y="25850847"/>
                </a:lnTo>
                <a:lnTo>
                  <a:pt x="4406900" y="25730199"/>
                </a:lnTo>
                <a:lnTo>
                  <a:pt x="4470400" y="25634947"/>
                </a:lnTo>
                <a:lnTo>
                  <a:pt x="4518024" y="25565099"/>
                </a:lnTo>
                <a:lnTo>
                  <a:pt x="4559300" y="25507947"/>
                </a:lnTo>
                <a:lnTo>
                  <a:pt x="4699000" y="25355547"/>
                </a:lnTo>
                <a:lnTo>
                  <a:pt x="4838700" y="25203147"/>
                </a:lnTo>
                <a:lnTo>
                  <a:pt x="4984752" y="25053923"/>
                </a:lnTo>
                <a:lnTo>
                  <a:pt x="5133976" y="24904699"/>
                </a:lnTo>
                <a:lnTo>
                  <a:pt x="5286376" y="24758647"/>
                </a:lnTo>
                <a:lnTo>
                  <a:pt x="5441952" y="24615775"/>
                </a:lnTo>
                <a:lnTo>
                  <a:pt x="5600700" y="24476075"/>
                </a:lnTo>
                <a:lnTo>
                  <a:pt x="5762624" y="24336375"/>
                </a:lnTo>
                <a:lnTo>
                  <a:pt x="5927724" y="24196675"/>
                </a:lnTo>
                <a:lnTo>
                  <a:pt x="6092824" y="24060147"/>
                </a:lnTo>
                <a:lnTo>
                  <a:pt x="6264276" y="23926799"/>
                </a:lnTo>
                <a:lnTo>
                  <a:pt x="6435724" y="23796623"/>
                </a:lnTo>
                <a:lnTo>
                  <a:pt x="6607176" y="23666447"/>
                </a:lnTo>
                <a:lnTo>
                  <a:pt x="6781800" y="23539447"/>
                </a:lnTo>
                <a:lnTo>
                  <a:pt x="6959600" y="23415623"/>
                </a:lnTo>
                <a:lnTo>
                  <a:pt x="7137400" y="23291799"/>
                </a:lnTo>
                <a:lnTo>
                  <a:pt x="7315200" y="23171147"/>
                </a:lnTo>
                <a:lnTo>
                  <a:pt x="7496176" y="23050499"/>
                </a:lnTo>
                <a:lnTo>
                  <a:pt x="7677152" y="22936199"/>
                </a:lnTo>
                <a:lnTo>
                  <a:pt x="7858124" y="22821899"/>
                </a:lnTo>
                <a:lnTo>
                  <a:pt x="8039100" y="22707599"/>
                </a:lnTo>
                <a:lnTo>
                  <a:pt x="8220076" y="22599647"/>
                </a:lnTo>
                <a:lnTo>
                  <a:pt x="8582024" y="22386923"/>
                </a:lnTo>
                <a:lnTo>
                  <a:pt x="8940800" y="22180547"/>
                </a:lnTo>
                <a:lnTo>
                  <a:pt x="9299576" y="21986875"/>
                </a:lnTo>
                <a:lnTo>
                  <a:pt x="9648824" y="21802723"/>
                </a:lnTo>
                <a:lnTo>
                  <a:pt x="9994900" y="21624923"/>
                </a:lnTo>
                <a:lnTo>
                  <a:pt x="10331448" y="21459823"/>
                </a:lnTo>
                <a:lnTo>
                  <a:pt x="10655300" y="21304247"/>
                </a:lnTo>
                <a:lnTo>
                  <a:pt x="10969624" y="21158199"/>
                </a:lnTo>
                <a:lnTo>
                  <a:pt x="11271248" y="21021675"/>
                </a:lnTo>
                <a:lnTo>
                  <a:pt x="11557000" y="20894675"/>
                </a:lnTo>
                <a:lnTo>
                  <a:pt x="11826876" y="20777199"/>
                </a:lnTo>
                <a:lnTo>
                  <a:pt x="12080876" y="20672423"/>
                </a:lnTo>
                <a:lnTo>
                  <a:pt x="12312648" y="20577175"/>
                </a:lnTo>
                <a:lnTo>
                  <a:pt x="12709524" y="20421599"/>
                </a:lnTo>
                <a:lnTo>
                  <a:pt x="13011152" y="20307299"/>
                </a:lnTo>
                <a:lnTo>
                  <a:pt x="13201648" y="20237447"/>
                </a:lnTo>
                <a:lnTo>
                  <a:pt x="13268324" y="20215223"/>
                </a:lnTo>
                <a:lnTo>
                  <a:pt x="13208000" y="18389599"/>
                </a:lnTo>
                <a:lnTo>
                  <a:pt x="13103224" y="18513423"/>
                </a:lnTo>
                <a:lnTo>
                  <a:pt x="13001624" y="18634075"/>
                </a:lnTo>
                <a:lnTo>
                  <a:pt x="12900024" y="18748375"/>
                </a:lnTo>
                <a:lnTo>
                  <a:pt x="12798424" y="18856323"/>
                </a:lnTo>
                <a:lnTo>
                  <a:pt x="12700000" y="18961099"/>
                </a:lnTo>
                <a:lnTo>
                  <a:pt x="12601576" y="19059523"/>
                </a:lnTo>
                <a:lnTo>
                  <a:pt x="12506324" y="19154775"/>
                </a:lnTo>
                <a:lnTo>
                  <a:pt x="12411076" y="19243675"/>
                </a:lnTo>
                <a:lnTo>
                  <a:pt x="12319000" y="19329399"/>
                </a:lnTo>
                <a:lnTo>
                  <a:pt x="12226924" y="19408775"/>
                </a:lnTo>
                <a:lnTo>
                  <a:pt x="12134848" y="19484975"/>
                </a:lnTo>
                <a:lnTo>
                  <a:pt x="12045952" y="19557999"/>
                </a:lnTo>
                <a:lnTo>
                  <a:pt x="11960224" y="19627847"/>
                </a:lnTo>
                <a:lnTo>
                  <a:pt x="11871324" y="19691347"/>
                </a:lnTo>
                <a:lnTo>
                  <a:pt x="11788776" y="19751675"/>
                </a:lnTo>
                <a:lnTo>
                  <a:pt x="11703048" y="19808823"/>
                </a:lnTo>
                <a:lnTo>
                  <a:pt x="11623676" y="19859623"/>
                </a:lnTo>
                <a:lnTo>
                  <a:pt x="11541124" y="19910423"/>
                </a:lnTo>
                <a:lnTo>
                  <a:pt x="11461752" y="19954875"/>
                </a:lnTo>
                <a:lnTo>
                  <a:pt x="11385552" y="19999323"/>
                </a:lnTo>
                <a:lnTo>
                  <a:pt x="11309352" y="20037423"/>
                </a:lnTo>
                <a:lnTo>
                  <a:pt x="11236324" y="20075523"/>
                </a:lnTo>
                <a:lnTo>
                  <a:pt x="11163300" y="20107275"/>
                </a:lnTo>
                <a:lnTo>
                  <a:pt x="11090276" y="20139023"/>
                </a:lnTo>
                <a:lnTo>
                  <a:pt x="11020424" y="20164423"/>
                </a:lnTo>
                <a:lnTo>
                  <a:pt x="10950576" y="20189823"/>
                </a:lnTo>
                <a:lnTo>
                  <a:pt x="10883900" y="20212047"/>
                </a:lnTo>
                <a:lnTo>
                  <a:pt x="10820400" y="20231099"/>
                </a:lnTo>
                <a:lnTo>
                  <a:pt x="10693400" y="20262847"/>
                </a:lnTo>
                <a:lnTo>
                  <a:pt x="10575924" y="20288247"/>
                </a:lnTo>
                <a:lnTo>
                  <a:pt x="10461624" y="20304123"/>
                </a:lnTo>
                <a:lnTo>
                  <a:pt x="10356848" y="20310475"/>
                </a:lnTo>
                <a:lnTo>
                  <a:pt x="10258424" y="20313647"/>
                </a:lnTo>
                <a:lnTo>
                  <a:pt x="10166352" y="20310475"/>
                </a:lnTo>
                <a:lnTo>
                  <a:pt x="10080624" y="20300947"/>
                </a:lnTo>
                <a:lnTo>
                  <a:pt x="10001248" y="20291423"/>
                </a:lnTo>
                <a:lnTo>
                  <a:pt x="9931400" y="20275547"/>
                </a:lnTo>
                <a:lnTo>
                  <a:pt x="9864724" y="20259675"/>
                </a:lnTo>
                <a:lnTo>
                  <a:pt x="9807576" y="20240623"/>
                </a:lnTo>
                <a:lnTo>
                  <a:pt x="9759952" y="20224747"/>
                </a:lnTo>
                <a:lnTo>
                  <a:pt x="9715500" y="20205699"/>
                </a:lnTo>
                <a:lnTo>
                  <a:pt x="9683752" y="20189823"/>
                </a:lnTo>
                <a:lnTo>
                  <a:pt x="9636124" y="20164423"/>
                </a:lnTo>
                <a:lnTo>
                  <a:pt x="9620248" y="20154899"/>
                </a:lnTo>
                <a:lnTo>
                  <a:pt x="9493248" y="20135847"/>
                </a:lnTo>
                <a:lnTo>
                  <a:pt x="9369424" y="20113623"/>
                </a:lnTo>
                <a:lnTo>
                  <a:pt x="9251952" y="20085047"/>
                </a:lnTo>
                <a:lnTo>
                  <a:pt x="9140824" y="20053299"/>
                </a:lnTo>
                <a:lnTo>
                  <a:pt x="9032876" y="20018375"/>
                </a:lnTo>
                <a:lnTo>
                  <a:pt x="8928100" y="19977099"/>
                </a:lnTo>
                <a:lnTo>
                  <a:pt x="8826500" y="19932647"/>
                </a:lnTo>
                <a:lnTo>
                  <a:pt x="8731248" y="19888199"/>
                </a:lnTo>
                <a:lnTo>
                  <a:pt x="8642352" y="19837399"/>
                </a:lnTo>
                <a:lnTo>
                  <a:pt x="8553448" y="19783423"/>
                </a:lnTo>
                <a:lnTo>
                  <a:pt x="8470900" y="19726275"/>
                </a:lnTo>
                <a:lnTo>
                  <a:pt x="8391524" y="19665947"/>
                </a:lnTo>
                <a:lnTo>
                  <a:pt x="8318500" y="19602447"/>
                </a:lnTo>
                <a:lnTo>
                  <a:pt x="8245476" y="19538947"/>
                </a:lnTo>
                <a:lnTo>
                  <a:pt x="8178800" y="19469099"/>
                </a:lnTo>
                <a:lnTo>
                  <a:pt x="8112124" y="19399247"/>
                </a:lnTo>
                <a:lnTo>
                  <a:pt x="8051800" y="19326223"/>
                </a:lnTo>
                <a:lnTo>
                  <a:pt x="7994648" y="19253199"/>
                </a:lnTo>
                <a:lnTo>
                  <a:pt x="7940676" y="19176999"/>
                </a:lnTo>
                <a:lnTo>
                  <a:pt x="7889876" y="19097623"/>
                </a:lnTo>
                <a:lnTo>
                  <a:pt x="7842248" y="19018247"/>
                </a:lnTo>
                <a:lnTo>
                  <a:pt x="7797800" y="18938875"/>
                </a:lnTo>
                <a:lnTo>
                  <a:pt x="7756524" y="18856323"/>
                </a:lnTo>
                <a:lnTo>
                  <a:pt x="7715248" y="18770599"/>
                </a:lnTo>
                <a:lnTo>
                  <a:pt x="7680324" y="18688047"/>
                </a:lnTo>
                <a:lnTo>
                  <a:pt x="7645400" y="18602323"/>
                </a:lnTo>
                <a:lnTo>
                  <a:pt x="7613648" y="18516599"/>
                </a:lnTo>
                <a:lnTo>
                  <a:pt x="7585076" y="18430875"/>
                </a:lnTo>
                <a:lnTo>
                  <a:pt x="7559676" y="18341975"/>
                </a:lnTo>
                <a:lnTo>
                  <a:pt x="7537448" y="18256247"/>
                </a:lnTo>
                <a:lnTo>
                  <a:pt x="7515224" y="18167351"/>
                </a:lnTo>
                <a:lnTo>
                  <a:pt x="7496176" y="18081623"/>
                </a:lnTo>
                <a:lnTo>
                  <a:pt x="7461248" y="17910175"/>
                </a:lnTo>
                <a:lnTo>
                  <a:pt x="7435848" y="17738723"/>
                </a:lnTo>
                <a:lnTo>
                  <a:pt x="7416800" y="17570451"/>
                </a:lnTo>
                <a:lnTo>
                  <a:pt x="7404100" y="17408523"/>
                </a:lnTo>
                <a:lnTo>
                  <a:pt x="7394576" y="17252951"/>
                </a:lnTo>
                <a:lnTo>
                  <a:pt x="7391400" y="17100551"/>
                </a:lnTo>
                <a:lnTo>
                  <a:pt x="7391400" y="16960851"/>
                </a:lnTo>
                <a:lnTo>
                  <a:pt x="7394576" y="16830675"/>
                </a:lnTo>
                <a:lnTo>
                  <a:pt x="7400924" y="16710025"/>
                </a:lnTo>
                <a:lnTo>
                  <a:pt x="7407276" y="16602075"/>
                </a:lnTo>
                <a:lnTo>
                  <a:pt x="7423152" y="16424275"/>
                </a:lnTo>
                <a:lnTo>
                  <a:pt x="7435848" y="16313149"/>
                </a:lnTo>
                <a:lnTo>
                  <a:pt x="7442200" y="16271874"/>
                </a:lnTo>
                <a:lnTo>
                  <a:pt x="8559800" y="16271874"/>
                </a:lnTo>
                <a:lnTo>
                  <a:pt x="9334500" y="15567024"/>
                </a:lnTo>
                <a:lnTo>
                  <a:pt x="10083800" y="14871700"/>
                </a:lnTo>
                <a:lnTo>
                  <a:pt x="10814048" y="14189075"/>
                </a:lnTo>
                <a:lnTo>
                  <a:pt x="11522076" y="13519149"/>
                </a:lnTo>
                <a:lnTo>
                  <a:pt x="12207876" y="12865099"/>
                </a:lnTo>
                <a:lnTo>
                  <a:pt x="12874624" y="12223749"/>
                </a:lnTo>
                <a:lnTo>
                  <a:pt x="13515976" y="11595100"/>
                </a:lnTo>
                <a:lnTo>
                  <a:pt x="14135100" y="10985499"/>
                </a:lnTo>
                <a:lnTo>
                  <a:pt x="14732000" y="10391775"/>
                </a:lnTo>
                <a:lnTo>
                  <a:pt x="15303500" y="9813925"/>
                </a:lnTo>
                <a:lnTo>
                  <a:pt x="15855952" y="9255125"/>
                </a:lnTo>
                <a:lnTo>
                  <a:pt x="16383000" y="8712198"/>
                </a:lnTo>
                <a:lnTo>
                  <a:pt x="16884648" y="8191500"/>
                </a:lnTo>
                <a:lnTo>
                  <a:pt x="17364076" y="7689850"/>
                </a:lnTo>
                <a:lnTo>
                  <a:pt x="17821276" y="7210425"/>
                </a:lnTo>
                <a:lnTo>
                  <a:pt x="18253076" y="6750050"/>
                </a:lnTo>
                <a:lnTo>
                  <a:pt x="18659476" y="6311900"/>
                </a:lnTo>
                <a:lnTo>
                  <a:pt x="19040476" y="5899150"/>
                </a:lnTo>
                <a:lnTo>
                  <a:pt x="19399248" y="5508625"/>
                </a:lnTo>
                <a:lnTo>
                  <a:pt x="19729448" y="5143500"/>
                </a:lnTo>
                <a:lnTo>
                  <a:pt x="20320000" y="4489450"/>
                </a:lnTo>
                <a:lnTo>
                  <a:pt x="20802600" y="3940174"/>
                </a:lnTo>
                <a:lnTo>
                  <a:pt x="21183600" y="3502024"/>
                </a:lnTo>
                <a:lnTo>
                  <a:pt x="21456648" y="3181349"/>
                </a:lnTo>
                <a:lnTo>
                  <a:pt x="21678900" y="2917825"/>
                </a:lnTo>
                <a:lnTo>
                  <a:pt x="21599524" y="2816225"/>
                </a:lnTo>
                <a:lnTo>
                  <a:pt x="21529676" y="2711450"/>
                </a:lnTo>
                <a:lnTo>
                  <a:pt x="21466176" y="2613025"/>
                </a:lnTo>
                <a:lnTo>
                  <a:pt x="21409024" y="2511425"/>
                </a:lnTo>
                <a:lnTo>
                  <a:pt x="21361400" y="2416174"/>
                </a:lnTo>
                <a:lnTo>
                  <a:pt x="21320124" y="2320925"/>
                </a:lnTo>
                <a:lnTo>
                  <a:pt x="21282024" y="2225675"/>
                </a:lnTo>
                <a:lnTo>
                  <a:pt x="21250276" y="2136775"/>
                </a:lnTo>
                <a:lnTo>
                  <a:pt x="21224876" y="2047875"/>
                </a:lnTo>
                <a:lnTo>
                  <a:pt x="21205824" y="1958975"/>
                </a:lnTo>
                <a:lnTo>
                  <a:pt x="21189952" y="1876425"/>
                </a:lnTo>
                <a:lnTo>
                  <a:pt x="21180424" y="1793875"/>
                </a:lnTo>
                <a:lnTo>
                  <a:pt x="21170900" y="1717675"/>
                </a:lnTo>
                <a:lnTo>
                  <a:pt x="21167724" y="1641475"/>
                </a:lnTo>
                <a:lnTo>
                  <a:pt x="21167724" y="1568450"/>
                </a:lnTo>
                <a:lnTo>
                  <a:pt x="21170900" y="1501775"/>
                </a:lnTo>
                <a:lnTo>
                  <a:pt x="21177248" y="1435100"/>
                </a:lnTo>
                <a:lnTo>
                  <a:pt x="21183600" y="1371600"/>
                </a:lnTo>
                <a:lnTo>
                  <a:pt x="21193124" y="1311275"/>
                </a:lnTo>
                <a:lnTo>
                  <a:pt x="21205824" y="1257300"/>
                </a:lnTo>
                <a:lnTo>
                  <a:pt x="21231224" y="1158875"/>
                </a:lnTo>
                <a:lnTo>
                  <a:pt x="21256624" y="1073150"/>
                </a:lnTo>
                <a:lnTo>
                  <a:pt x="21282024" y="1009650"/>
                </a:lnTo>
                <a:lnTo>
                  <a:pt x="21304248" y="958850"/>
                </a:lnTo>
                <a:lnTo>
                  <a:pt x="21326476" y="920750"/>
                </a:lnTo>
                <a:lnTo>
                  <a:pt x="21377276" y="835025"/>
                </a:lnTo>
                <a:lnTo>
                  <a:pt x="21428076" y="752475"/>
                </a:lnTo>
                <a:lnTo>
                  <a:pt x="21478876" y="676275"/>
                </a:lnTo>
                <a:lnTo>
                  <a:pt x="21532848" y="606425"/>
                </a:lnTo>
                <a:lnTo>
                  <a:pt x="21586824" y="539750"/>
                </a:lnTo>
                <a:lnTo>
                  <a:pt x="21640800" y="476250"/>
                </a:lnTo>
                <a:lnTo>
                  <a:pt x="21697952" y="419100"/>
                </a:lnTo>
                <a:lnTo>
                  <a:pt x="21755100" y="365125"/>
                </a:lnTo>
                <a:lnTo>
                  <a:pt x="21812248" y="317500"/>
                </a:lnTo>
                <a:lnTo>
                  <a:pt x="21869400" y="273050"/>
                </a:lnTo>
                <a:lnTo>
                  <a:pt x="21926552" y="231775"/>
                </a:lnTo>
                <a:lnTo>
                  <a:pt x="21983700" y="193675"/>
                </a:lnTo>
                <a:lnTo>
                  <a:pt x="22044024" y="158750"/>
                </a:lnTo>
                <a:lnTo>
                  <a:pt x="22104352" y="130175"/>
                </a:lnTo>
                <a:lnTo>
                  <a:pt x="22164676" y="101600"/>
                </a:lnTo>
                <a:lnTo>
                  <a:pt x="22221824" y="79375"/>
                </a:lnTo>
                <a:lnTo>
                  <a:pt x="22282152" y="60325"/>
                </a:lnTo>
                <a:lnTo>
                  <a:pt x="22342476" y="41275"/>
                </a:lnTo>
                <a:lnTo>
                  <a:pt x="22402800" y="28575"/>
                </a:lnTo>
                <a:lnTo>
                  <a:pt x="22463124" y="15875"/>
                </a:lnTo>
                <a:lnTo>
                  <a:pt x="22523448" y="9525"/>
                </a:lnTo>
                <a:lnTo>
                  <a:pt x="22583776" y="3175"/>
                </a:lnTo>
                <a:lnTo>
                  <a:pt x="22644100" y="0"/>
                </a:lnTo>
                <a:close/>
              </a:path>
            </a:pathLst>
          </a:custGeom>
          <a:solidFill>
            <a:schemeClr val="accent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sp>
        <p:nvSpPr>
          <p:cNvPr id="4" name="矩形 3"/>
          <p:cNvSpPr/>
          <p:nvPr/>
        </p:nvSpPr>
        <p:spPr>
          <a:xfrm>
            <a:off x="6096000" y="1535914"/>
            <a:ext cx="6096000" cy="3351046"/>
          </a:xfrm>
          <a:prstGeom prst="rect">
            <a:avLst/>
          </a:prstGeom>
        </p:spPr>
        <p:txBody>
          <a:bodyPr>
            <a:spAutoFit/>
          </a:bodyPr>
          <a:lstStyle/>
          <a:p>
            <a:pPr>
              <a:lnSpc>
                <a:spcPct val="150000"/>
              </a:lnSpc>
            </a:pPr>
            <a:r>
              <a:rPr lang="zh-CN" altLang="en-US" sz="2400" dirty="0">
                <a:solidFill>
                  <a:schemeClr val="bg2">
                    <a:lumMod val="25000"/>
                  </a:schemeClr>
                </a:solidFill>
                <a:latin typeface="Microsoft YaHei" panose="020B0503020204020204" pitchFamily="34" charset="-122"/>
                <a:ea typeface="Microsoft YaHei" panose="020B0503020204020204" pitchFamily="34" charset="-122"/>
              </a:rPr>
              <a:t>得到的新解如果更优我们就更新当前的解，如果更差，则以左图所示的与温度有关的概率接受它，更新当前解。</a:t>
            </a:r>
            <a:endParaRPr lang="en-US" altLang="zh-CN" sz="2400" dirty="0">
              <a:solidFill>
                <a:schemeClr val="bg2">
                  <a:lumMod val="25000"/>
                </a:schemeClr>
              </a:solidFill>
              <a:latin typeface="Microsoft YaHei" panose="020B0503020204020204" pitchFamily="34" charset="-122"/>
              <a:ea typeface="Microsoft YaHei" panose="020B0503020204020204" pitchFamily="34" charset="-122"/>
            </a:endParaRPr>
          </a:p>
          <a:p>
            <a:pPr>
              <a:lnSpc>
                <a:spcPct val="150000"/>
              </a:lnSpc>
            </a:pPr>
            <a:r>
              <a:rPr lang="zh-CN" altLang="en-US" sz="2400" dirty="0">
                <a:solidFill>
                  <a:schemeClr val="bg2">
                    <a:lumMod val="25000"/>
                  </a:schemeClr>
                </a:solidFill>
                <a:latin typeface="Microsoft YaHei" panose="020B0503020204020204" pitchFamily="34" charset="-122"/>
                <a:ea typeface="Microsoft YaHei" panose="020B0503020204020204" pitchFamily="34" charset="-122"/>
              </a:rPr>
              <a:t>经过多次随机和重复之后，理论上能收敛到正确结果，不过性能对参数的设置特别的敏感。</a:t>
            </a:r>
          </a:p>
        </p:txBody>
      </p:sp>
      <p:sp>
        <p:nvSpPr>
          <p:cNvPr id="2" name="灯片编号占位符 1"/>
          <p:cNvSpPr>
            <a:spLocks noGrp="1"/>
          </p:cNvSpPr>
          <p:nvPr>
            <p:ph type="sldNum" sz="quarter" idx="10"/>
          </p:nvPr>
        </p:nvSpPr>
        <p:spPr/>
        <p:txBody>
          <a:bodyPr/>
          <a:lstStyle/>
          <a:p>
            <a:fld id="{023126B9-07AC-4BAF-B3D7-FAC1D3999DA4}" type="slidenum">
              <a:rPr lang="zh-CN" altLang="en-US" smtClean="0"/>
              <a:t>21</a:t>
            </a:fld>
            <a:endParaRPr lang="zh-CN" altLang="en-US" dirty="0"/>
          </a:p>
        </p:txBody>
      </p:sp>
      <p:sp>
        <p:nvSpPr>
          <p:cNvPr id="9" name="文本框 8"/>
          <p:cNvSpPr txBox="1"/>
          <p:nvPr/>
        </p:nvSpPr>
        <p:spPr>
          <a:xfrm>
            <a:off x="1233556" y="357012"/>
            <a:ext cx="6569324" cy="461665"/>
          </a:xfrm>
          <a:prstGeom prst="rect">
            <a:avLst/>
          </a:prstGeom>
          <a:noFill/>
        </p:spPr>
        <p:txBody>
          <a:bodyPr wrap="square" rtlCol="0">
            <a:spAutoFit/>
          </a:bodyPr>
          <a:lstStyle/>
          <a:p>
            <a:pPr>
              <a:defRPr/>
            </a:pPr>
            <a:r>
              <a:rPr lang="zh-CN" altLang="en-US" sz="2400" b="1" dirty="0">
                <a:solidFill>
                  <a:schemeClr val="bg2">
                    <a:lumMod val="25000"/>
                  </a:schemeClr>
                </a:solidFill>
                <a:latin typeface="Microsoft YaHei" panose="020B0503020204020204" pitchFamily="34" charset="-122"/>
                <a:ea typeface="Microsoft YaHei" panose="020B0503020204020204" pitchFamily="34" charset="-122"/>
              </a:rPr>
              <a:t>模拟退火算法实现寻找最大团</a:t>
            </a:r>
          </a:p>
        </p:txBody>
      </p:sp>
      <p:sp>
        <p:nvSpPr>
          <p:cNvPr id="11" name="任意多边形 10"/>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Tree>
    <p:extLst>
      <p:ext uri="{BB962C8B-B14F-4D97-AF65-F5344CB8AC3E}">
        <p14:creationId xmlns:p14="http://schemas.microsoft.com/office/powerpoint/2010/main" val="34300062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17" name="矩形 16"/>
          <p:cNvSpPr/>
          <p:nvPr/>
        </p:nvSpPr>
        <p:spPr>
          <a:xfrm>
            <a:off x="-61546" y="1468322"/>
            <a:ext cx="12253546" cy="38862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 Placeholder 3"/>
          <p:cNvSpPr txBox="1"/>
          <p:nvPr/>
        </p:nvSpPr>
        <p:spPr>
          <a:xfrm>
            <a:off x="1541464" y="2547939"/>
            <a:ext cx="1641475" cy="1570037"/>
          </a:xfrm>
          <a:prstGeom prst="rect">
            <a:avLst/>
          </a:prstGeom>
        </p:spPr>
        <p:txBody>
          <a:bodyPr wrap="none" lIns="0" tIns="0" rIns="0" bIns="0" anchor="ct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11500" dirty="0">
                <a:solidFill>
                  <a:schemeClr val="bg2">
                    <a:lumMod val="25000"/>
                  </a:schemeClr>
                </a:solidFill>
                <a:latin typeface="Microsoft YaHei" panose="020B0503020204020204" pitchFamily="34" charset="-122"/>
                <a:ea typeface="Microsoft YaHei" panose="020B0503020204020204" pitchFamily="34" charset="-122"/>
                <a:cs typeface="Arial" panose="020B0604020202020204" pitchFamily="34" charset="0"/>
              </a:rPr>
              <a:t>04</a:t>
            </a:r>
          </a:p>
        </p:txBody>
      </p:sp>
      <p:sp>
        <p:nvSpPr>
          <p:cNvPr id="19" name="文本框 58"/>
          <p:cNvSpPr txBox="1"/>
          <p:nvPr/>
        </p:nvSpPr>
        <p:spPr>
          <a:xfrm>
            <a:off x="3363007" y="3346450"/>
            <a:ext cx="3173890" cy="583565"/>
          </a:xfrm>
          <a:prstGeom prst="rect">
            <a:avLst/>
          </a:prstGeom>
          <a:noFill/>
        </p:spPr>
        <p:txBody>
          <a:bodyPr wrap="square">
            <a:spAutoFit/>
          </a:bodyPr>
          <a:lstStyle/>
          <a:p>
            <a:pPr>
              <a:defRPr/>
            </a:pPr>
            <a:r>
              <a:rPr lang="zh-CN" altLang="en-US" sz="3200" b="1" dirty="0">
                <a:solidFill>
                  <a:schemeClr val="bg2">
                    <a:lumMod val="25000"/>
                  </a:schemeClr>
                </a:solidFill>
                <a:latin typeface="Microsoft YaHei" panose="020B0503020204020204" pitchFamily="34" charset="-122"/>
                <a:ea typeface="Microsoft YaHei" panose="020B0503020204020204" pitchFamily="34" charset="-122"/>
              </a:rPr>
              <a:t>总结</a:t>
            </a:r>
          </a:p>
        </p:txBody>
      </p:sp>
      <p:sp>
        <p:nvSpPr>
          <p:cNvPr id="20" name="文本框 59"/>
          <p:cNvSpPr txBox="1"/>
          <p:nvPr/>
        </p:nvSpPr>
        <p:spPr>
          <a:xfrm>
            <a:off x="3363005" y="2773364"/>
            <a:ext cx="2098267" cy="584775"/>
          </a:xfrm>
          <a:prstGeom prst="rect">
            <a:avLst/>
          </a:prstGeom>
          <a:noFill/>
        </p:spPr>
        <p:txBody>
          <a:bodyPr wrap="none">
            <a:spAutoFit/>
          </a:bodyPr>
          <a:lstStyle>
            <a:defPPr>
              <a:defRPr lang="zh-CN"/>
            </a:defPPr>
            <a:lvl1pPr>
              <a:defRPr sz="6000" b="1" i="1">
                <a:solidFill>
                  <a:schemeClr val="bg1"/>
                </a:solidFill>
                <a:latin typeface="Meiryo UI" panose="020B0604030504040204" pitchFamily="34" charset="-128"/>
                <a:ea typeface="Meiryo UI" panose="020B0604030504040204" pitchFamily="34" charset="-128"/>
                <a:cs typeface="Meiryo UI" panose="020B0604030504040204" pitchFamily="34" charset="-128"/>
              </a:defRPr>
            </a:lvl1pPr>
          </a:lstStyle>
          <a:p>
            <a:pPr>
              <a:defRPr/>
            </a:pPr>
            <a:r>
              <a:rPr lang="en-US" altLang="zh-CN" sz="3200" dirty="0">
                <a:solidFill>
                  <a:schemeClr val="bg2">
                    <a:lumMod val="25000"/>
                  </a:schemeClr>
                </a:solidFill>
                <a:latin typeface="Microsoft YaHei" panose="020B0503020204020204" pitchFamily="34" charset="-122"/>
                <a:ea typeface="Microsoft YaHei" panose="020B0503020204020204" pitchFamily="34" charset="-122"/>
                <a:cs typeface="Arial" panose="020B0604020202020204" pitchFamily="34" charset="0"/>
              </a:rPr>
              <a:t>Part Four</a:t>
            </a:r>
            <a:endParaRPr lang="zh-CN" altLang="en-US" sz="3200" dirty="0">
              <a:solidFill>
                <a:schemeClr val="bg2">
                  <a:lumMod val="25000"/>
                </a:schemeClr>
              </a:solidFill>
              <a:latin typeface="Microsoft YaHei" panose="020B0503020204020204" pitchFamily="34" charset="-122"/>
              <a:ea typeface="Microsoft YaHei" panose="020B0503020204020204" pitchFamily="34" charset="-122"/>
              <a:cs typeface="Arial" panose="020B0604020202020204" pitchFamily="34" charset="0"/>
            </a:endParaRPr>
          </a:p>
        </p:txBody>
      </p:sp>
      <p:sp>
        <p:nvSpPr>
          <p:cNvPr id="21" name="等腰三角形 20"/>
          <p:cNvSpPr/>
          <p:nvPr/>
        </p:nvSpPr>
        <p:spPr>
          <a:xfrm rot="9233090">
            <a:off x="8731250" y="2454275"/>
            <a:ext cx="266700" cy="230188"/>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YouYuan" panose="02010509060101010101" charset="-122"/>
            </a:endParaRPr>
          </a:p>
        </p:txBody>
      </p:sp>
      <p:sp>
        <p:nvSpPr>
          <p:cNvPr id="22" name="等腰三角形 21"/>
          <p:cNvSpPr/>
          <p:nvPr/>
        </p:nvSpPr>
        <p:spPr>
          <a:xfrm rot="15569576">
            <a:off x="8378826" y="3128963"/>
            <a:ext cx="396875" cy="342900"/>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YouYuan" panose="02010509060101010101" charset="-122"/>
            </a:endParaRPr>
          </a:p>
        </p:txBody>
      </p:sp>
      <p:sp>
        <p:nvSpPr>
          <p:cNvPr id="23" name="等腰三角形 22"/>
          <p:cNvSpPr/>
          <p:nvPr/>
        </p:nvSpPr>
        <p:spPr>
          <a:xfrm rot="21371394">
            <a:off x="8247063" y="1804989"/>
            <a:ext cx="266700" cy="230187"/>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YouYuan" panose="02010509060101010101" charset="-122"/>
            </a:endParaRPr>
          </a:p>
        </p:txBody>
      </p:sp>
      <p:sp>
        <p:nvSpPr>
          <p:cNvPr id="24" name="等腰三角形 23"/>
          <p:cNvSpPr/>
          <p:nvPr/>
        </p:nvSpPr>
        <p:spPr>
          <a:xfrm rot="12912161">
            <a:off x="9288463" y="3487739"/>
            <a:ext cx="944562" cy="815975"/>
          </a:xfrm>
          <a:prstGeom prst="triangl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C20F"/>
              </a:solidFill>
              <a:ea typeface="YouYuan" panose="02010509060101010101" charset="-122"/>
            </a:endParaRPr>
          </a:p>
        </p:txBody>
      </p:sp>
      <p:sp>
        <p:nvSpPr>
          <p:cNvPr id="25" name="等腰三角形 24"/>
          <p:cNvSpPr/>
          <p:nvPr/>
        </p:nvSpPr>
        <p:spPr>
          <a:xfrm rot="12912161">
            <a:off x="9156700" y="3427413"/>
            <a:ext cx="1176338" cy="1014412"/>
          </a:xfrm>
          <a:prstGeom prst="triangle">
            <a:avLst/>
          </a:prstGeom>
          <a:noFill/>
          <a:ln w="12700" cap="flat" cmpd="sng" algn="ctr">
            <a:solidFill>
              <a:schemeClr val="accent1"/>
            </a:solidFill>
            <a:prstDash val="solid"/>
            <a:miter lim="800000"/>
          </a:ln>
          <a:effectLst/>
        </p:spPr>
        <p:txBody>
          <a:bodyPr anchor="ctr"/>
          <a:lstStyle/>
          <a:p>
            <a:pPr algn="ctr">
              <a:defRPr/>
            </a:pPr>
            <a:endParaRPr lang="zh-CN" altLang="en-US" kern="0">
              <a:solidFill>
                <a:srgbClr val="FFC20F"/>
              </a:solidFill>
              <a:ea typeface="YouYuan" panose="02010509060101010101" charset="-122"/>
            </a:endParaRPr>
          </a:p>
        </p:txBody>
      </p:sp>
      <p:sp>
        <p:nvSpPr>
          <p:cNvPr id="26" name="椭圆 25"/>
          <p:cNvSpPr/>
          <p:nvPr/>
        </p:nvSpPr>
        <p:spPr>
          <a:xfrm rot="9110320">
            <a:off x="10477500" y="37925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ea typeface="YouYuan" panose="02010509060101010101" charset="-122"/>
            </a:endParaRPr>
          </a:p>
        </p:txBody>
      </p:sp>
      <p:sp>
        <p:nvSpPr>
          <p:cNvPr id="27" name="椭圆 26"/>
          <p:cNvSpPr/>
          <p:nvPr/>
        </p:nvSpPr>
        <p:spPr>
          <a:xfrm rot="9110320">
            <a:off x="9388475" y="4295775"/>
            <a:ext cx="115888" cy="115888"/>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ea typeface="YouYuan" panose="02010509060101010101" charset="-122"/>
            </a:endParaRPr>
          </a:p>
        </p:txBody>
      </p:sp>
      <p:sp>
        <p:nvSpPr>
          <p:cNvPr id="28" name="椭圆 27"/>
          <p:cNvSpPr/>
          <p:nvPr/>
        </p:nvSpPr>
        <p:spPr>
          <a:xfrm rot="9110320">
            <a:off x="9505950" y="31321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ea typeface="YouYuan" panose="02010509060101010101" charset="-122"/>
            </a:endParaRPr>
          </a:p>
        </p:txBody>
      </p:sp>
      <p:sp>
        <p:nvSpPr>
          <p:cNvPr id="29" name="等腰三角形 28"/>
          <p:cNvSpPr/>
          <p:nvPr/>
        </p:nvSpPr>
        <p:spPr>
          <a:xfrm rot="18210217">
            <a:off x="7838282" y="2162970"/>
            <a:ext cx="127000" cy="109537"/>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YouYuan" panose="02010509060101010101" charset="-122"/>
            </a:endParaRPr>
          </a:p>
        </p:txBody>
      </p:sp>
      <p:sp>
        <p:nvSpPr>
          <p:cNvPr id="30" name="等腰三角形 29"/>
          <p:cNvSpPr/>
          <p:nvPr/>
        </p:nvSpPr>
        <p:spPr>
          <a:xfrm rot="8748521">
            <a:off x="8196264" y="2314575"/>
            <a:ext cx="128587" cy="109538"/>
          </a:xfrm>
          <a:prstGeom prst="triangle">
            <a:avLst/>
          </a:prstGeom>
          <a:solidFill>
            <a:schemeClr val="accent1">
              <a:lumMod val="40000"/>
              <a:lumOff val="6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YouYuan" panose="02010509060101010101" charset="-122"/>
            </a:endParaRPr>
          </a:p>
        </p:txBody>
      </p:sp>
      <p:cxnSp>
        <p:nvCxnSpPr>
          <p:cNvPr id="31" name="Straight Connector 13"/>
          <p:cNvCxnSpPr>
            <a:cxnSpLocks noChangeShapeType="1"/>
          </p:cNvCxnSpPr>
          <p:nvPr/>
        </p:nvCxnSpPr>
        <p:spPr bwMode="auto">
          <a:xfrm flipH="1">
            <a:off x="1524000" y="4110038"/>
            <a:ext cx="6732588" cy="0"/>
          </a:xfrm>
          <a:prstGeom prst="line">
            <a:avLst/>
          </a:prstGeom>
          <a:noFill/>
          <a:ln w="19050" cap="sq" algn="ctr">
            <a:solidFill>
              <a:schemeClr val="accent1"/>
            </a:solidFill>
            <a:miter lim="800000"/>
            <a:headEnd type="oval" w="med" len="med"/>
          </a:ln>
          <a:extLst>
            <a:ext uri="{909E8E84-426E-40DD-AFC4-6F175D3DCCD1}">
              <a14:hiddenFill xmlns:a14="http://schemas.microsoft.com/office/drawing/2010/main">
                <a:noFill/>
              </a14:hiddenFill>
            </a:ext>
          </a:extLst>
        </p:spPr>
      </p:cxnSp>
      <p:sp>
        <p:nvSpPr>
          <p:cNvPr id="2" name="灯片编号占位符 1"/>
          <p:cNvSpPr>
            <a:spLocks noGrp="1"/>
          </p:cNvSpPr>
          <p:nvPr>
            <p:ph type="sldNum" sz="quarter" idx="10"/>
          </p:nvPr>
        </p:nvSpPr>
        <p:spPr/>
        <p:txBody>
          <a:bodyPr/>
          <a:lstStyle/>
          <a:p>
            <a:fld id="{023126B9-07AC-4BAF-B3D7-FAC1D3999DA4}" type="slidenum">
              <a:rPr lang="zh-CN" altLang="en-US" smtClean="0"/>
              <a:t>22</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a:off x="5983310" y="2286267"/>
            <a:ext cx="8848" cy="3892754"/>
          </a:xfrm>
          <a:prstGeom prst="line">
            <a:avLst/>
          </a:prstGeom>
          <a:ln w="38100">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 name="直角三角形 2"/>
          <p:cNvSpPr/>
          <p:nvPr/>
        </p:nvSpPr>
        <p:spPr>
          <a:xfrm rot="13500000">
            <a:off x="6474328" y="4159775"/>
            <a:ext cx="369812" cy="369812"/>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4" name="文本框 3"/>
          <p:cNvSpPr txBox="1"/>
          <p:nvPr/>
        </p:nvSpPr>
        <p:spPr>
          <a:xfrm>
            <a:off x="6966231" y="3991679"/>
            <a:ext cx="3057247" cy="528606"/>
          </a:xfrm>
          <a:prstGeom prst="rect">
            <a:avLst/>
          </a:prstGeom>
          <a:noFill/>
        </p:spPr>
        <p:txBody>
          <a:bodyPr wrap="none">
            <a:spAutoFit/>
          </a:bodyPr>
          <a:lstStyle/>
          <a:p>
            <a:pPr>
              <a:lnSpc>
                <a:spcPct val="110000"/>
              </a:lnSpc>
              <a:defRPr/>
            </a:pPr>
            <a:r>
              <a:rPr lang="zh-CN" altLang="en-US" sz="2800" dirty="0"/>
              <a:t>通用，鲁棒性强，</a:t>
            </a:r>
            <a:endParaRPr lang="zh-CN" altLang="en-US" sz="2400" dirty="0">
              <a:solidFill>
                <a:schemeClr val="bg2">
                  <a:lumMod val="25000"/>
                </a:schemeClr>
              </a:solidFill>
              <a:latin typeface="Microsoft YaHei" panose="020B0503020204020204" pitchFamily="34" charset="-122"/>
              <a:ea typeface="Microsoft YaHei" panose="020B0503020204020204" pitchFamily="34" charset="-122"/>
            </a:endParaRPr>
          </a:p>
        </p:txBody>
      </p:sp>
      <p:sp>
        <p:nvSpPr>
          <p:cNvPr id="5" name="椭圆 4"/>
          <p:cNvSpPr/>
          <p:nvPr/>
        </p:nvSpPr>
        <p:spPr>
          <a:xfrm>
            <a:off x="5642694" y="4002297"/>
            <a:ext cx="681232" cy="68300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srgbClr val="FFFFFF"/>
                </a:solidFill>
              </a:rPr>
              <a:t>3</a:t>
            </a:r>
            <a:endParaRPr lang="zh-CN" altLang="en-US" sz="3200" dirty="0">
              <a:solidFill>
                <a:srgbClr val="FFFFFF"/>
              </a:solidFill>
            </a:endParaRPr>
          </a:p>
        </p:txBody>
      </p:sp>
      <p:pic>
        <p:nvPicPr>
          <p:cNvPr id="6" name="图片 15"/>
          <p:cNvPicPr>
            <a:picLocks noChangeAspect="1"/>
          </p:cNvPicPr>
          <p:nvPr/>
        </p:nvPicPr>
        <p:blipFill>
          <a:blip r:embed="rId2" cstate="print">
            <a:lum bright="70000" contrast="-70000"/>
            <a:extLst>
              <a:ext uri="{28A0092B-C50C-407E-A947-70E740481C1C}">
                <a14:useLocalDpi xmlns:a14="http://schemas.microsoft.com/office/drawing/2010/main" val="0"/>
              </a:ext>
            </a:extLst>
          </a:blip>
          <a:srcRect/>
          <a:stretch>
            <a:fillRect/>
          </a:stretch>
        </p:blipFill>
        <p:spPr bwMode="auto">
          <a:xfrm>
            <a:off x="5510731" y="1775625"/>
            <a:ext cx="913028" cy="911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直角三角形 6"/>
          <p:cNvSpPr/>
          <p:nvPr/>
        </p:nvSpPr>
        <p:spPr>
          <a:xfrm rot="2719133">
            <a:off x="5136637" y="3260904"/>
            <a:ext cx="336192" cy="336192"/>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8" name="文本框 7"/>
          <p:cNvSpPr txBox="1"/>
          <p:nvPr/>
        </p:nvSpPr>
        <p:spPr>
          <a:xfrm>
            <a:off x="1893324" y="2912969"/>
            <a:ext cx="3057247" cy="1002582"/>
          </a:xfrm>
          <a:prstGeom prst="rect">
            <a:avLst/>
          </a:prstGeom>
          <a:noFill/>
        </p:spPr>
        <p:txBody>
          <a:bodyPr wrap="none">
            <a:spAutoFit/>
          </a:bodyPr>
          <a:lstStyle/>
          <a:p>
            <a:pPr>
              <a:lnSpc>
                <a:spcPct val="110000"/>
              </a:lnSpc>
              <a:defRPr/>
            </a:pPr>
            <a:r>
              <a:rPr lang="zh-CN" altLang="en-US" sz="2800" dirty="0"/>
              <a:t>可用于求解复杂的</a:t>
            </a:r>
            <a:endParaRPr lang="en-US" altLang="zh-CN" sz="2800" dirty="0"/>
          </a:p>
          <a:p>
            <a:pPr>
              <a:lnSpc>
                <a:spcPct val="110000"/>
              </a:lnSpc>
              <a:defRPr/>
            </a:pPr>
            <a:r>
              <a:rPr lang="zh-CN" altLang="en-US" sz="2800" dirty="0"/>
              <a:t>非线性优化问题。</a:t>
            </a:r>
            <a:endParaRPr lang="zh-CN" altLang="en-US" sz="2400" dirty="0">
              <a:solidFill>
                <a:schemeClr val="bg2">
                  <a:lumMod val="25000"/>
                </a:schemeClr>
              </a:solidFill>
              <a:latin typeface="Microsoft YaHei" panose="020B0503020204020204" pitchFamily="34" charset="-122"/>
              <a:ea typeface="Microsoft YaHei" panose="020B0503020204020204" pitchFamily="34" charset="-122"/>
            </a:endParaRPr>
          </a:p>
        </p:txBody>
      </p:sp>
      <p:sp>
        <p:nvSpPr>
          <p:cNvPr id="9" name="椭圆 8"/>
          <p:cNvSpPr/>
          <p:nvPr/>
        </p:nvSpPr>
        <p:spPr>
          <a:xfrm>
            <a:off x="5642694" y="3087499"/>
            <a:ext cx="681232" cy="68300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srgbClr val="FFFFFF"/>
                </a:solidFill>
              </a:rPr>
              <a:t>4</a:t>
            </a:r>
            <a:endParaRPr lang="zh-CN" altLang="en-US" sz="3200" dirty="0">
              <a:solidFill>
                <a:srgbClr val="FFFFFF"/>
              </a:solidFill>
            </a:endParaRPr>
          </a:p>
        </p:txBody>
      </p:sp>
      <p:sp>
        <p:nvSpPr>
          <p:cNvPr id="10" name="椭圆 9"/>
          <p:cNvSpPr/>
          <p:nvPr/>
        </p:nvSpPr>
        <p:spPr>
          <a:xfrm>
            <a:off x="5642694" y="4918864"/>
            <a:ext cx="681232" cy="68123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srgbClr val="FFFFFF"/>
                </a:solidFill>
              </a:rPr>
              <a:t>2</a:t>
            </a:r>
            <a:endParaRPr lang="zh-CN" altLang="en-US" sz="3200" dirty="0">
              <a:solidFill>
                <a:srgbClr val="FFFFFF"/>
              </a:solidFill>
            </a:endParaRPr>
          </a:p>
        </p:txBody>
      </p:sp>
      <p:sp>
        <p:nvSpPr>
          <p:cNvPr id="11" name="直角三角形 10"/>
          <p:cNvSpPr/>
          <p:nvPr/>
        </p:nvSpPr>
        <p:spPr>
          <a:xfrm rot="2719133">
            <a:off x="5137522" y="5091383"/>
            <a:ext cx="334422" cy="336192"/>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2" name="文本框 11"/>
          <p:cNvSpPr txBox="1"/>
          <p:nvPr/>
        </p:nvSpPr>
        <p:spPr>
          <a:xfrm>
            <a:off x="2055816" y="4844544"/>
            <a:ext cx="2646878" cy="590931"/>
          </a:xfrm>
          <a:prstGeom prst="rect">
            <a:avLst/>
          </a:prstGeom>
          <a:noFill/>
        </p:spPr>
        <p:txBody>
          <a:bodyPr wrap="none">
            <a:spAutoFit/>
          </a:bodyPr>
          <a:lstStyle/>
          <a:p>
            <a:pPr>
              <a:lnSpc>
                <a:spcPct val="110000"/>
              </a:lnSpc>
              <a:defRPr/>
            </a:pPr>
            <a:r>
              <a:rPr lang="zh-CN" altLang="en-US" sz="3200" dirty="0"/>
              <a:t>用于并行处理</a:t>
            </a:r>
            <a:endParaRPr lang="zh-CN" altLang="en-US" sz="2800" dirty="0">
              <a:solidFill>
                <a:schemeClr val="bg2">
                  <a:lumMod val="25000"/>
                </a:schemeClr>
              </a:solidFill>
              <a:latin typeface="Microsoft YaHei" panose="020B0503020204020204" pitchFamily="34" charset="-122"/>
              <a:ea typeface="Microsoft YaHei" panose="020B0503020204020204" pitchFamily="34" charset="-122"/>
            </a:endParaRPr>
          </a:p>
        </p:txBody>
      </p:sp>
      <p:sp>
        <p:nvSpPr>
          <p:cNvPr id="13" name="直角三角形 12"/>
          <p:cNvSpPr/>
          <p:nvPr/>
        </p:nvSpPr>
        <p:spPr>
          <a:xfrm rot="13500000">
            <a:off x="6473444" y="5990254"/>
            <a:ext cx="371581" cy="369812"/>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4" name="文本框 13"/>
          <p:cNvSpPr txBox="1"/>
          <p:nvPr/>
        </p:nvSpPr>
        <p:spPr>
          <a:xfrm>
            <a:off x="6966231" y="5823042"/>
            <a:ext cx="2339102" cy="533288"/>
          </a:xfrm>
          <a:prstGeom prst="rect">
            <a:avLst/>
          </a:prstGeom>
          <a:noFill/>
        </p:spPr>
        <p:txBody>
          <a:bodyPr wrap="none">
            <a:spAutoFit/>
          </a:bodyPr>
          <a:lstStyle/>
          <a:p>
            <a:pPr>
              <a:lnSpc>
                <a:spcPct val="110000"/>
              </a:lnSpc>
              <a:defRPr/>
            </a:pPr>
            <a:r>
              <a:rPr lang="zh-CN" altLang="en-US" sz="2800" dirty="0"/>
              <a:t>计算过程简单</a:t>
            </a:r>
          </a:p>
        </p:txBody>
      </p:sp>
      <p:sp>
        <p:nvSpPr>
          <p:cNvPr id="15" name="椭圆 14"/>
          <p:cNvSpPr/>
          <p:nvPr/>
        </p:nvSpPr>
        <p:spPr>
          <a:xfrm>
            <a:off x="5642694" y="5833660"/>
            <a:ext cx="681232" cy="68300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srgbClr val="FFFFFF"/>
                </a:solidFill>
              </a:rPr>
              <a:t>1</a:t>
            </a:r>
            <a:endParaRPr lang="zh-CN" altLang="en-US" sz="3200" dirty="0">
              <a:solidFill>
                <a:srgbClr val="FFFFFF"/>
              </a:solidFill>
            </a:endParaRPr>
          </a:p>
        </p:txBody>
      </p:sp>
      <p:sp>
        <p:nvSpPr>
          <p:cNvPr id="16" name="灯片编号占位符 15"/>
          <p:cNvSpPr>
            <a:spLocks noGrp="1"/>
          </p:cNvSpPr>
          <p:nvPr>
            <p:ph type="sldNum" sz="quarter" idx="10"/>
          </p:nvPr>
        </p:nvSpPr>
        <p:spPr/>
        <p:txBody>
          <a:bodyPr/>
          <a:lstStyle/>
          <a:p>
            <a:fld id="{023126B9-07AC-4BAF-B3D7-FAC1D3999DA4}" type="slidenum">
              <a:rPr lang="zh-CN" altLang="en-US" smtClean="0"/>
              <a:t>23</a:t>
            </a:fld>
            <a:endParaRPr lang="zh-CN" altLang="en-US" dirty="0"/>
          </a:p>
        </p:txBody>
      </p:sp>
      <p:sp>
        <p:nvSpPr>
          <p:cNvPr id="17" name="文本框 16"/>
          <p:cNvSpPr txBox="1"/>
          <p:nvPr/>
        </p:nvSpPr>
        <p:spPr>
          <a:xfrm>
            <a:off x="1233556" y="357012"/>
            <a:ext cx="6569324" cy="46166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总结一下模拟退火的一些优缺点和改进</a:t>
            </a:r>
          </a:p>
        </p:txBody>
      </p:sp>
      <p:sp>
        <p:nvSpPr>
          <p:cNvPr id="18" name="任意多边形 17"/>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9" name="图片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20" name="文本框 19"/>
          <p:cNvSpPr txBox="1"/>
          <p:nvPr/>
        </p:nvSpPr>
        <p:spPr>
          <a:xfrm>
            <a:off x="3539876" y="980624"/>
            <a:ext cx="6569324" cy="707886"/>
          </a:xfrm>
          <a:prstGeom prst="rect">
            <a:avLst/>
          </a:prstGeom>
          <a:noFill/>
        </p:spPr>
        <p:txBody>
          <a:bodyPr wrap="square" rtlCol="0">
            <a:spAutoFit/>
          </a:bodyPr>
          <a:lstStyle/>
          <a:p>
            <a:r>
              <a:rPr lang="zh-CN" altLang="en-US" sz="4000" dirty="0">
                <a:solidFill>
                  <a:schemeClr val="bg2">
                    <a:lumMod val="25000"/>
                  </a:schemeClr>
                </a:solidFill>
                <a:latin typeface="方正兰亭粗黑_GBK" panose="02000000000000000000" pitchFamily="2" charset="-122"/>
                <a:ea typeface="方正兰亭粗黑_GBK" panose="02000000000000000000" pitchFamily="2" charset="-122"/>
              </a:rPr>
              <a:t>模拟退火算法的优点</a:t>
            </a:r>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a:off x="5983310" y="2286267"/>
            <a:ext cx="8848" cy="3892754"/>
          </a:xfrm>
          <a:prstGeom prst="line">
            <a:avLst/>
          </a:prstGeom>
          <a:ln w="38100">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pic>
        <p:nvPicPr>
          <p:cNvPr id="6" name="图片 15"/>
          <p:cNvPicPr>
            <a:picLocks noChangeAspect="1"/>
          </p:cNvPicPr>
          <p:nvPr/>
        </p:nvPicPr>
        <p:blipFill>
          <a:blip r:embed="rId2" cstate="print">
            <a:lum bright="70000" contrast="-70000"/>
            <a:extLst>
              <a:ext uri="{28A0092B-C50C-407E-A947-70E740481C1C}">
                <a14:useLocalDpi xmlns:a14="http://schemas.microsoft.com/office/drawing/2010/main" val="0"/>
              </a:ext>
            </a:extLst>
          </a:blip>
          <a:srcRect/>
          <a:stretch>
            <a:fillRect/>
          </a:stretch>
        </p:blipFill>
        <p:spPr bwMode="auto">
          <a:xfrm>
            <a:off x="5510731" y="1775625"/>
            <a:ext cx="913028" cy="911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椭圆 9"/>
          <p:cNvSpPr/>
          <p:nvPr/>
        </p:nvSpPr>
        <p:spPr>
          <a:xfrm>
            <a:off x="5626629" y="3088384"/>
            <a:ext cx="681232" cy="68123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srgbClr val="FFFFFF"/>
                </a:solidFill>
              </a:rPr>
              <a:t>2</a:t>
            </a:r>
            <a:endParaRPr lang="zh-CN" altLang="en-US" sz="3200" dirty="0">
              <a:solidFill>
                <a:srgbClr val="FFFFFF"/>
              </a:solidFill>
            </a:endParaRPr>
          </a:p>
        </p:txBody>
      </p:sp>
      <p:sp>
        <p:nvSpPr>
          <p:cNvPr id="11" name="直角三角形 10"/>
          <p:cNvSpPr/>
          <p:nvPr/>
        </p:nvSpPr>
        <p:spPr>
          <a:xfrm rot="2719133">
            <a:off x="5062631" y="3260904"/>
            <a:ext cx="334422" cy="336192"/>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2" name="文本框 11"/>
          <p:cNvSpPr txBox="1"/>
          <p:nvPr/>
        </p:nvSpPr>
        <p:spPr>
          <a:xfrm>
            <a:off x="183503" y="3164800"/>
            <a:ext cx="4493538" cy="1002582"/>
          </a:xfrm>
          <a:prstGeom prst="rect">
            <a:avLst/>
          </a:prstGeom>
          <a:noFill/>
        </p:spPr>
        <p:txBody>
          <a:bodyPr wrap="none">
            <a:spAutoFit/>
          </a:bodyPr>
          <a:lstStyle/>
          <a:p>
            <a:pPr>
              <a:lnSpc>
                <a:spcPct val="110000"/>
              </a:lnSpc>
              <a:defRPr/>
            </a:pPr>
            <a:r>
              <a:rPr lang="zh-CN" altLang="en-US" sz="2800" dirty="0"/>
              <a:t>如果降温过程过快，很可能</a:t>
            </a:r>
            <a:endParaRPr lang="en-US" altLang="zh-CN" sz="2800" dirty="0"/>
          </a:p>
          <a:p>
            <a:pPr>
              <a:lnSpc>
                <a:spcPct val="110000"/>
              </a:lnSpc>
              <a:defRPr/>
            </a:pPr>
            <a:r>
              <a:rPr lang="zh-CN" altLang="en-US" sz="2800" dirty="0"/>
              <a:t>得不到全局最优解</a:t>
            </a:r>
            <a:endParaRPr lang="zh-CN" altLang="en-US" sz="4000" dirty="0">
              <a:solidFill>
                <a:schemeClr val="bg2">
                  <a:lumMod val="25000"/>
                </a:schemeClr>
              </a:solidFill>
              <a:latin typeface="Microsoft YaHei" panose="020B0503020204020204" pitchFamily="34" charset="-122"/>
              <a:ea typeface="Microsoft YaHei" panose="020B0503020204020204" pitchFamily="34" charset="-122"/>
            </a:endParaRPr>
          </a:p>
        </p:txBody>
      </p:sp>
      <p:sp>
        <p:nvSpPr>
          <p:cNvPr id="13" name="直角三角形 12"/>
          <p:cNvSpPr/>
          <p:nvPr/>
        </p:nvSpPr>
        <p:spPr>
          <a:xfrm rot="13500000">
            <a:off x="6468090" y="4833140"/>
            <a:ext cx="371581" cy="369812"/>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4" name="文本框 13"/>
          <p:cNvSpPr txBox="1"/>
          <p:nvPr/>
        </p:nvSpPr>
        <p:spPr>
          <a:xfrm>
            <a:off x="7085937" y="4684580"/>
            <a:ext cx="4801314" cy="1284839"/>
          </a:xfrm>
          <a:prstGeom prst="rect">
            <a:avLst/>
          </a:prstGeom>
          <a:noFill/>
        </p:spPr>
        <p:txBody>
          <a:bodyPr wrap="none">
            <a:spAutoFit/>
          </a:bodyPr>
          <a:lstStyle/>
          <a:p>
            <a:pPr>
              <a:lnSpc>
                <a:spcPct val="110000"/>
              </a:lnSpc>
              <a:defRPr/>
            </a:pPr>
            <a:r>
              <a:rPr lang="zh-CN" altLang="en-US" sz="2400" dirty="0"/>
              <a:t>如果降温过程足够缓慢，多得到的</a:t>
            </a:r>
            <a:endParaRPr lang="en-US" altLang="zh-CN" sz="2400" dirty="0"/>
          </a:p>
          <a:p>
            <a:pPr>
              <a:lnSpc>
                <a:spcPct val="110000"/>
              </a:lnSpc>
              <a:defRPr/>
            </a:pPr>
            <a:r>
              <a:rPr lang="zh-CN" altLang="en-US" sz="2400" dirty="0"/>
              <a:t>解的性能会比较好，但与此相对的</a:t>
            </a:r>
            <a:endParaRPr lang="en-US" altLang="zh-CN" sz="2400" dirty="0"/>
          </a:p>
          <a:p>
            <a:pPr>
              <a:lnSpc>
                <a:spcPct val="110000"/>
              </a:lnSpc>
              <a:defRPr/>
            </a:pPr>
            <a:r>
              <a:rPr lang="zh-CN" altLang="en-US" sz="2400" dirty="0"/>
              <a:t>是收敛速度太慢</a:t>
            </a:r>
            <a:endParaRPr lang="zh-CN" altLang="en-US" sz="3600" dirty="0"/>
          </a:p>
        </p:txBody>
      </p:sp>
      <p:sp>
        <p:nvSpPr>
          <p:cNvPr id="15" name="椭圆 14"/>
          <p:cNvSpPr/>
          <p:nvPr/>
        </p:nvSpPr>
        <p:spPr>
          <a:xfrm>
            <a:off x="5651542" y="4684580"/>
            <a:ext cx="681232" cy="68300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srgbClr val="FFFFFF"/>
                </a:solidFill>
              </a:rPr>
              <a:t>1</a:t>
            </a:r>
            <a:endParaRPr lang="zh-CN" altLang="en-US" sz="3200" dirty="0">
              <a:solidFill>
                <a:srgbClr val="FFFFFF"/>
              </a:solidFill>
            </a:endParaRPr>
          </a:p>
        </p:txBody>
      </p:sp>
      <p:sp>
        <p:nvSpPr>
          <p:cNvPr id="16" name="灯片编号占位符 15"/>
          <p:cNvSpPr>
            <a:spLocks noGrp="1"/>
          </p:cNvSpPr>
          <p:nvPr>
            <p:ph type="sldNum" sz="quarter" idx="10"/>
          </p:nvPr>
        </p:nvSpPr>
        <p:spPr/>
        <p:txBody>
          <a:bodyPr/>
          <a:lstStyle/>
          <a:p>
            <a:fld id="{023126B9-07AC-4BAF-B3D7-FAC1D3999DA4}" type="slidenum">
              <a:rPr lang="zh-CN" altLang="en-US" smtClean="0"/>
              <a:t>24</a:t>
            </a:fld>
            <a:endParaRPr lang="zh-CN" altLang="en-US" dirty="0"/>
          </a:p>
        </p:txBody>
      </p:sp>
      <p:sp>
        <p:nvSpPr>
          <p:cNvPr id="17" name="文本框 16"/>
          <p:cNvSpPr txBox="1"/>
          <p:nvPr/>
        </p:nvSpPr>
        <p:spPr>
          <a:xfrm>
            <a:off x="1233556" y="357012"/>
            <a:ext cx="6569324" cy="46166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总结一下模拟退火的一些优缺点和改进</a:t>
            </a:r>
          </a:p>
        </p:txBody>
      </p:sp>
      <p:sp>
        <p:nvSpPr>
          <p:cNvPr id="18" name="任意多边形 17"/>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9" name="图片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20" name="文本框 19"/>
          <p:cNvSpPr txBox="1"/>
          <p:nvPr/>
        </p:nvSpPr>
        <p:spPr>
          <a:xfrm>
            <a:off x="3539876" y="980624"/>
            <a:ext cx="6569324" cy="707886"/>
          </a:xfrm>
          <a:prstGeom prst="rect">
            <a:avLst/>
          </a:prstGeom>
          <a:noFill/>
        </p:spPr>
        <p:txBody>
          <a:bodyPr wrap="square" rtlCol="0">
            <a:spAutoFit/>
          </a:bodyPr>
          <a:lstStyle/>
          <a:p>
            <a:r>
              <a:rPr lang="zh-CN" altLang="en-US" sz="4000" dirty="0">
                <a:solidFill>
                  <a:schemeClr val="bg2">
                    <a:lumMod val="25000"/>
                  </a:schemeClr>
                </a:solidFill>
                <a:latin typeface="方正兰亭粗黑_GBK" panose="02000000000000000000" pitchFamily="2" charset="-122"/>
                <a:ea typeface="方正兰亭粗黑_GBK" panose="02000000000000000000" pitchFamily="2" charset="-122"/>
              </a:rPr>
              <a:t>模拟退火算法的缺点</a:t>
            </a:r>
          </a:p>
        </p:txBody>
      </p:sp>
    </p:spTree>
    <p:extLst>
      <p:ext uri="{BB962C8B-B14F-4D97-AF65-F5344CB8AC3E}">
        <p14:creationId xmlns:p14="http://schemas.microsoft.com/office/powerpoint/2010/main" val="459485874"/>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a:xfrm>
            <a:off x="4804373" y="304621"/>
            <a:ext cx="7358164" cy="6098745"/>
            <a:chOff x="2368549" y="590138"/>
            <a:chExt cx="7289373" cy="6041729"/>
          </a:xfrm>
        </p:grpSpPr>
        <p:sp>
          <p:nvSpPr>
            <p:cNvPr id="2" name="Freeform 414"/>
            <p:cNvSpPr>
              <a:spLocks noEditPoints="1"/>
            </p:cNvSpPr>
            <p:nvPr/>
          </p:nvSpPr>
          <p:spPr bwMode="auto">
            <a:xfrm flipH="1">
              <a:off x="4921251" y="2940051"/>
              <a:ext cx="2117725" cy="2124075"/>
            </a:xfrm>
            <a:custGeom>
              <a:avLst/>
              <a:gdLst>
                <a:gd name="T0" fmla="*/ 137 w 274"/>
                <a:gd name="T1" fmla="*/ 0 h 274"/>
                <a:gd name="T2" fmla="*/ 0 w 274"/>
                <a:gd name="T3" fmla="*/ 137 h 274"/>
                <a:gd name="T4" fmla="*/ 137 w 274"/>
                <a:gd name="T5" fmla="*/ 274 h 274"/>
                <a:gd name="T6" fmla="*/ 274 w 274"/>
                <a:gd name="T7" fmla="*/ 137 h 274"/>
                <a:gd name="T8" fmla="*/ 137 w 274"/>
                <a:gd name="T9" fmla="*/ 0 h 274"/>
                <a:gd name="T10" fmla="*/ 137 w 274"/>
                <a:gd name="T11" fmla="*/ 239 h 274"/>
                <a:gd name="T12" fmla="*/ 34 w 274"/>
                <a:gd name="T13" fmla="*/ 137 h 274"/>
                <a:gd name="T14" fmla="*/ 137 w 274"/>
                <a:gd name="T15" fmla="*/ 34 h 274"/>
                <a:gd name="T16" fmla="*/ 240 w 274"/>
                <a:gd name="T17" fmla="*/ 137 h 274"/>
                <a:gd name="T18" fmla="*/ 137 w 274"/>
                <a:gd name="T19" fmla="*/ 239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4" h="274">
                  <a:moveTo>
                    <a:pt x="137" y="0"/>
                  </a:moveTo>
                  <a:cubicBezTo>
                    <a:pt x="61" y="0"/>
                    <a:pt x="0" y="61"/>
                    <a:pt x="0" y="137"/>
                  </a:cubicBezTo>
                  <a:cubicBezTo>
                    <a:pt x="0" y="212"/>
                    <a:pt x="61" y="274"/>
                    <a:pt x="137" y="274"/>
                  </a:cubicBezTo>
                  <a:cubicBezTo>
                    <a:pt x="213" y="274"/>
                    <a:pt x="274" y="212"/>
                    <a:pt x="274" y="137"/>
                  </a:cubicBezTo>
                  <a:cubicBezTo>
                    <a:pt x="274" y="61"/>
                    <a:pt x="213" y="0"/>
                    <a:pt x="137" y="0"/>
                  </a:cubicBezTo>
                  <a:close/>
                  <a:moveTo>
                    <a:pt x="137" y="239"/>
                  </a:moveTo>
                  <a:cubicBezTo>
                    <a:pt x="80" y="239"/>
                    <a:pt x="34" y="193"/>
                    <a:pt x="34" y="137"/>
                  </a:cubicBezTo>
                  <a:cubicBezTo>
                    <a:pt x="34" y="80"/>
                    <a:pt x="80" y="34"/>
                    <a:pt x="137" y="34"/>
                  </a:cubicBezTo>
                  <a:cubicBezTo>
                    <a:pt x="194" y="34"/>
                    <a:pt x="240" y="80"/>
                    <a:pt x="240" y="137"/>
                  </a:cubicBezTo>
                  <a:cubicBezTo>
                    <a:pt x="240" y="193"/>
                    <a:pt x="194" y="239"/>
                    <a:pt x="137" y="239"/>
                  </a:cubicBezTo>
                  <a:close/>
                </a:path>
              </a:pathLst>
            </a:custGeom>
            <a:solidFill>
              <a:schemeClr val="tx1">
                <a:lumMod val="20000"/>
                <a:lumOff val="80000"/>
              </a:schemeClr>
            </a:solidFill>
            <a:ln>
              <a:noFill/>
            </a:ln>
          </p:spPr>
          <p:txBody>
            <a:bodyPr/>
            <a:lstStyle/>
            <a:p>
              <a:pPr>
                <a:defRPr/>
              </a:pPr>
              <a:endParaRPr lang="zh-CN" altLang="en-US"/>
            </a:p>
          </p:txBody>
        </p:sp>
        <p:sp>
          <p:nvSpPr>
            <p:cNvPr id="3" name="Freeform 415"/>
            <p:cNvSpPr/>
            <p:nvPr/>
          </p:nvSpPr>
          <p:spPr bwMode="auto">
            <a:xfrm flipH="1">
              <a:off x="6451601" y="4297363"/>
              <a:ext cx="593725" cy="627062"/>
            </a:xfrm>
            <a:custGeom>
              <a:avLst/>
              <a:gdLst>
                <a:gd name="T0" fmla="*/ 2147483646 w 77"/>
                <a:gd name="T1" fmla="*/ 2147483646 h 81"/>
                <a:gd name="T2" fmla="*/ 2147483646 w 77"/>
                <a:gd name="T3" fmla="*/ 2147483646 h 81"/>
                <a:gd name="T4" fmla="*/ 2147483646 w 77"/>
                <a:gd name="T5" fmla="*/ 0 h 81"/>
                <a:gd name="T6" fmla="*/ 0 w 77"/>
                <a:gd name="T7" fmla="*/ 1018023545 h 81"/>
                <a:gd name="T8" fmla="*/ 2147483646 w 77"/>
                <a:gd name="T9" fmla="*/ 2147483646 h 8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7" h="81">
                  <a:moveTo>
                    <a:pt x="49" y="81"/>
                  </a:moveTo>
                  <a:cubicBezTo>
                    <a:pt x="77" y="44"/>
                    <a:pt x="77" y="44"/>
                    <a:pt x="77" y="44"/>
                  </a:cubicBezTo>
                  <a:cubicBezTo>
                    <a:pt x="62" y="32"/>
                    <a:pt x="50" y="17"/>
                    <a:pt x="43" y="0"/>
                  </a:cubicBezTo>
                  <a:cubicBezTo>
                    <a:pt x="0" y="17"/>
                    <a:pt x="0" y="17"/>
                    <a:pt x="0" y="17"/>
                  </a:cubicBezTo>
                  <a:cubicBezTo>
                    <a:pt x="10" y="43"/>
                    <a:pt x="27" y="65"/>
                    <a:pt x="49" y="81"/>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 name="Freeform 416"/>
            <p:cNvSpPr/>
            <p:nvPr/>
          </p:nvSpPr>
          <p:spPr bwMode="auto">
            <a:xfrm flipH="1">
              <a:off x="5978526" y="4754564"/>
              <a:ext cx="365125" cy="401637"/>
            </a:xfrm>
            <a:custGeom>
              <a:avLst/>
              <a:gdLst>
                <a:gd name="T0" fmla="*/ 906193638 w 47"/>
                <a:gd name="T1" fmla="*/ 0 h 52"/>
                <a:gd name="T2" fmla="*/ 0 w 47"/>
                <a:gd name="T3" fmla="*/ 2147483646 h 52"/>
                <a:gd name="T4" fmla="*/ 2147483646 w 47"/>
                <a:gd name="T5" fmla="*/ 2147483646 h 52"/>
                <a:gd name="T6" fmla="*/ 2147483646 w 47"/>
                <a:gd name="T7" fmla="*/ 298107339 h 52"/>
                <a:gd name="T8" fmla="*/ 906193638 w 47"/>
                <a:gd name="T9" fmla="*/ 0 h 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7" h="52">
                  <a:moveTo>
                    <a:pt x="15" y="0"/>
                  </a:moveTo>
                  <a:cubicBezTo>
                    <a:pt x="0" y="44"/>
                    <a:pt x="0" y="44"/>
                    <a:pt x="0" y="44"/>
                  </a:cubicBezTo>
                  <a:cubicBezTo>
                    <a:pt x="15" y="49"/>
                    <a:pt x="31" y="52"/>
                    <a:pt x="47" y="52"/>
                  </a:cubicBezTo>
                  <a:cubicBezTo>
                    <a:pt x="47" y="5"/>
                    <a:pt x="47" y="5"/>
                    <a:pt x="47" y="5"/>
                  </a:cubicBezTo>
                  <a:cubicBezTo>
                    <a:pt x="36" y="5"/>
                    <a:pt x="25" y="3"/>
                    <a:pt x="15" y="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 name="Freeform 417"/>
            <p:cNvSpPr/>
            <p:nvPr/>
          </p:nvSpPr>
          <p:spPr bwMode="auto">
            <a:xfrm flipH="1">
              <a:off x="6134101" y="2862264"/>
              <a:ext cx="531813" cy="504825"/>
            </a:xfrm>
            <a:custGeom>
              <a:avLst/>
              <a:gdLst>
                <a:gd name="T0" fmla="*/ 1663688335 w 69"/>
                <a:gd name="T1" fmla="*/ 2147483646 h 65"/>
                <a:gd name="T2" fmla="*/ 2147483646 w 69"/>
                <a:gd name="T3" fmla="*/ 2147483646 h 65"/>
                <a:gd name="T4" fmla="*/ 2147483646 w 69"/>
                <a:gd name="T5" fmla="*/ 0 h 65"/>
                <a:gd name="T6" fmla="*/ 0 w 69"/>
                <a:gd name="T7" fmla="*/ 1631835163 h 65"/>
                <a:gd name="T8" fmla="*/ 1663688335 w 69"/>
                <a:gd name="T9" fmla="*/ 2147483646 h 6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9" h="65">
                  <a:moveTo>
                    <a:pt x="28" y="65"/>
                  </a:moveTo>
                  <a:cubicBezTo>
                    <a:pt x="40" y="55"/>
                    <a:pt x="54" y="49"/>
                    <a:pt x="69" y="46"/>
                  </a:cubicBezTo>
                  <a:cubicBezTo>
                    <a:pt x="60" y="0"/>
                    <a:pt x="60" y="0"/>
                    <a:pt x="60" y="0"/>
                  </a:cubicBezTo>
                  <a:cubicBezTo>
                    <a:pt x="38" y="5"/>
                    <a:pt x="17" y="14"/>
                    <a:pt x="0" y="27"/>
                  </a:cubicBezTo>
                  <a:lnTo>
                    <a:pt x="28" y="65"/>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 name="Freeform 418"/>
            <p:cNvSpPr/>
            <p:nvPr/>
          </p:nvSpPr>
          <p:spPr bwMode="auto">
            <a:xfrm flipH="1">
              <a:off x="4656138" y="3775076"/>
              <a:ext cx="1028700" cy="1458913"/>
            </a:xfrm>
            <a:custGeom>
              <a:avLst/>
              <a:gdLst>
                <a:gd name="T0" fmla="*/ 2147483646 w 133"/>
                <a:gd name="T1" fmla="*/ 1746163657 h 188"/>
                <a:gd name="T2" fmla="*/ 0 w 133"/>
                <a:gd name="T3" fmla="*/ 2147483646 h 188"/>
                <a:gd name="T4" fmla="*/ 1554303823 w 133"/>
                <a:gd name="T5" fmla="*/ 2147483646 h 188"/>
                <a:gd name="T6" fmla="*/ 2147483646 w 133"/>
                <a:gd name="T7" fmla="*/ 1746163657 h 188"/>
                <a:gd name="T8" fmla="*/ 2147483646 w 133"/>
                <a:gd name="T9" fmla="*/ 0 h 188"/>
                <a:gd name="T10" fmla="*/ 2147483646 w 133"/>
                <a:gd name="T11" fmla="*/ 722549944 h 188"/>
                <a:gd name="T12" fmla="*/ 2147483646 w 133"/>
                <a:gd name="T13" fmla="*/ 1746163657 h 18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33" h="188">
                  <a:moveTo>
                    <a:pt x="65" y="29"/>
                  </a:moveTo>
                  <a:cubicBezTo>
                    <a:pt x="65" y="72"/>
                    <a:pt x="38" y="109"/>
                    <a:pt x="0" y="124"/>
                  </a:cubicBezTo>
                  <a:cubicBezTo>
                    <a:pt x="26" y="188"/>
                    <a:pt x="26" y="188"/>
                    <a:pt x="26" y="188"/>
                  </a:cubicBezTo>
                  <a:cubicBezTo>
                    <a:pt x="89" y="162"/>
                    <a:pt x="133" y="101"/>
                    <a:pt x="133" y="29"/>
                  </a:cubicBezTo>
                  <a:cubicBezTo>
                    <a:pt x="133" y="19"/>
                    <a:pt x="132" y="10"/>
                    <a:pt x="131" y="0"/>
                  </a:cubicBezTo>
                  <a:cubicBezTo>
                    <a:pt x="63" y="12"/>
                    <a:pt x="63" y="12"/>
                    <a:pt x="63" y="12"/>
                  </a:cubicBezTo>
                  <a:cubicBezTo>
                    <a:pt x="64" y="17"/>
                    <a:pt x="65" y="23"/>
                    <a:pt x="65" y="29"/>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7" name="Freeform 419"/>
            <p:cNvSpPr/>
            <p:nvPr/>
          </p:nvSpPr>
          <p:spPr bwMode="auto">
            <a:xfrm flipH="1">
              <a:off x="6591300" y="3149600"/>
              <a:ext cx="711200" cy="850900"/>
            </a:xfrm>
            <a:custGeom>
              <a:avLst/>
              <a:gdLst>
                <a:gd name="T0" fmla="*/ 2147483646 w 92"/>
                <a:gd name="T1" fmla="*/ 2147483646 h 110"/>
                <a:gd name="T2" fmla="*/ 2147483646 w 92"/>
                <a:gd name="T3" fmla="*/ 0 h 110"/>
                <a:gd name="T4" fmla="*/ 0 w 92"/>
                <a:gd name="T5" fmla="*/ 2147483646 h 110"/>
                <a:gd name="T6" fmla="*/ 2147483646 w 92"/>
                <a:gd name="T7" fmla="*/ 2147483646 h 110"/>
                <a:gd name="T8" fmla="*/ 2147483646 w 92"/>
                <a:gd name="T9" fmla="*/ 2147483646 h 11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2" h="110">
                  <a:moveTo>
                    <a:pt x="92" y="44"/>
                  </a:moveTo>
                  <a:cubicBezTo>
                    <a:pt x="40" y="0"/>
                    <a:pt x="40" y="0"/>
                    <a:pt x="40" y="0"/>
                  </a:cubicBezTo>
                  <a:cubicBezTo>
                    <a:pt x="15" y="30"/>
                    <a:pt x="0" y="68"/>
                    <a:pt x="0" y="110"/>
                  </a:cubicBezTo>
                  <a:cubicBezTo>
                    <a:pt x="68" y="110"/>
                    <a:pt x="68" y="110"/>
                    <a:pt x="68" y="110"/>
                  </a:cubicBezTo>
                  <a:cubicBezTo>
                    <a:pt x="68" y="85"/>
                    <a:pt x="77" y="62"/>
                    <a:pt x="92" y="44"/>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 name="Freeform 420"/>
            <p:cNvSpPr/>
            <p:nvPr/>
          </p:nvSpPr>
          <p:spPr bwMode="auto">
            <a:xfrm flipH="1">
              <a:off x="4751388" y="2692401"/>
              <a:ext cx="1096962" cy="1008063"/>
            </a:xfrm>
            <a:custGeom>
              <a:avLst/>
              <a:gdLst>
                <a:gd name="T0" fmla="*/ 656160953 w 142"/>
                <a:gd name="T1" fmla="*/ 0 h 130"/>
                <a:gd name="T2" fmla="*/ 0 w 142"/>
                <a:gd name="T3" fmla="*/ 2147483646 h 130"/>
                <a:gd name="T4" fmla="*/ 2147483646 w 142"/>
                <a:gd name="T5" fmla="*/ 2147483646 h 130"/>
                <a:gd name="T6" fmla="*/ 2147483646 w 142"/>
                <a:gd name="T7" fmla="*/ 2147483646 h 130"/>
                <a:gd name="T8" fmla="*/ 656160953 w 142"/>
                <a:gd name="T9" fmla="*/ 0 h 13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42" h="130">
                  <a:moveTo>
                    <a:pt x="11" y="0"/>
                  </a:moveTo>
                  <a:cubicBezTo>
                    <a:pt x="0" y="67"/>
                    <a:pt x="0" y="67"/>
                    <a:pt x="0" y="67"/>
                  </a:cubicBezTo>
                  <a:cubicBezTo>
                    <a:pt x="36" y="73"/>
                    <a:pt x="65" y="98"/>
                    <a:pt x="78" y="130"/>
                  </a:cubicBezTo>
                  <a:cubicBezTo>
                    <a:pt x="142" y="105"/>
                    <a:pt x="142" y="105"/>
                    <a:pt x="142" y="105"/>
                  </a:cubicBezTo>
                  <a:cubicBezTo>
                    <a:pt x="120" y="50"/>
                    <a:pt x="71" y="10"/>
                    <a:pt x="11" y="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9" name="任意多边形 8"/>
            <p:cNvSpPr/>
            <p:nvPr/>
          </p:nvSpPr>
          <p:spPr>
            <a:xfrm>
              <a:off x="6402389" y="2549526"/>
              <a:ext cx="720725" cy="549275"/>
            </a:xfrm>
            <a:custGeom>
              <a:avLst/>
              <a:gdLst>
                <a:gd name="connsiteX0" fmla="*/ 0 w 1089212"/>
                <a:gd name="connsiteY0" fmla="*/ 524436 h 524436"/>
                <a:gd name="connsiteX1" fmla="*/ 403412 w 1089212"/>
                <a:gd name="connsiteY1" fmla="*/ 0 h 524436"/>
                <a:gd name="connsiteX2" fmla="*/ 1089212 w 1089212"/>
                <a:gd name="connsiteY2" fmla="*/ 0 h 524436"/>
                <a:gd name="connsiteX3" fmla="*/ 1089212 w 1089212"/>
                <a:gd name="connsiteY3" fmla="*/ 13447 h 524436"/>
                <a:gd name="connsiteX0-1" fmla="*/ 0 w 1075765"/>
                <a:gd name="connsiteY0-2" fmla="*/ 820271 h 820271"/>
                <a:gd name="connsiteX1-3" fmla="*/ 389965 w 1075765"/>
                <a:gd name="connsiteY1-4" fmla="*/ 0 h 820271"/>
                <a:gd name="connsiteX2-5" fmla="*/ 1075765 w 1075765"/>
                <a:gd name="connsiteY2-6" fmla="*/ 0 h 820271"/>
                <a:gd name="connsiteX3-7" fmla="*/ 1075765 w 1075765"/>
                <a:gd name="connsiteY3-8" fmla="*/ 13447 h 820271"/>
              </a:gdLst>
              <a:ahLst/>
              <a:cxnLst>
                <a:cxn ang="0">
                  <a:pos x="connsiteX0-1" y="connsiteY0-2"/>
                </a:cxn>
                <a:cxn ang="0">
                  <a:pos x="connsiteX1-3" y="connsiteY1-4"/>
                </a:cxn>
                <a:cxn ang="0">
                  <a:pos x="connsiteX2-5" y="connsiteY2-6"/>
                </a:cxn>
                <a:cxn ang="0">
                  <a:pos x="connsiteX3-7" y="connsiteY3-8"/>
                </a:cxn>
              </a:cxnLst>
              <a:rect l="l" t="t" r="r" b="b"/>
              <a:pathLst>
                <a:path w="1075765" h="820271">
                  <a:moveTo>
                    <a:pt x="0" y="820271"/>
                  </a:moveTo>
                  <a:lnTo>
                    <a:pt x="389965" y="0"/>
                  </a:lnTo>
                  <a:lnTo>
                    <a:pt x="1075765" y="0"/>
                  </a:lnTo>
                  <a:lnTo>
                    <a:pt x="1075765" y="13447"/>
                  </a:lnTo>
                </a:path>
              </a:pathLst>
            </a:custGeom>
            <a:noFill/>
            <a:ln>
              <a:solidFill>
                <a:schemeClr val="accent2">
                  <a:lumMod val="60000"/>
                  <a:lumOff val="40000"/>
                </a:schemeClr>
              </a:solidFill>
              <a:prstDash val="dash"/>
              <a:headEnd type="none"/>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 name="任意多边形 9"/>
            <p:cNvSpPr/>
            <p:nvPr/>
          </p:nvSpPr>
          <p:spPr>
            <a:xfrm>
              <a:off x="6954839" y="3289301"/>
              <a:ext cx="801687" cy="333375"/>
            </a:xfrm>
            <a:custGeom>
              <a:avLst/>
              <a:gdLst>
                <a:gd name="connsiteX0" fmla="*/ 0 w 1089212"/>
                <a:gd name="connsiteY0" fmla="*/ 524436 h 524436"/>
                <a:gd name="connsiteX1" fmla="*/ 403412 w 1089212"/>
                <a:gd name="connsiteY1" fmla="*/ 0 h 524436"/>
                <a:gd name="connsiteX2" fmla="*/ 1089212 w 1089212"/>
                <a:gd name="connsiteY2" fmla="*/ 0 h 524436"/>
                <a:gd name="connsiteX3" fmla="*/ 1089212 w 1089212"/>
                <a:gd name="connsiteY3" fmla="*/ 13447 h 524436"/>
                <a:gd name="connsiteX0-1" fmla="*/ 0 w 1075765"/>
                <a:gd name="connsiteY0-2" fmla="*/ 820271 h 820271"/>
                <a:gd name="connsiteX1-3" fmla="*/ 389965 w 1075765"/>
                <a:gd name="connsiteY1-4" fmla="*/ 0 h 820271"/>
                <a:gd name="connsiteX2-5" fmla="*/ 1075765 w 1075765"/>
                <a:gd name="connsiteY2-6" fmla="*/ 0 h 820271"/>
                <a:gd name="connsiteX3-7" fmla="*/ 1075765 w 1075765"/>
                <a:gd name="connsiteY3-8" fmla="*/ 13447 h 820271"/>
                <a:gd name="connsiteX0-9" fmla="*/ 0 w 981636"/>
                <a:gd name="connsiteY0-10" fmla="*/ 497542 h 497542"/>
                <a:gd name="connsiteX1-11" fmla="*/ 295836 w 981636"/>
                <a:gd name="connsiteY1-12" fmla="*/ 0 h 497542"/>
                <a:gd name="connsiteX2-13" fmla="*/ 981636 w 981636"/>
                <a:gd name="connsiteY2-14" fmla="*/ 0 h 497542"/>
                <a:gd name="connsiteX3-15" fmla="*/ 981636 w 981636"/>
                <a:gd name="connsiteY3-16" fmla="*/ 13447 h 497542"/>
                <a:gd name="connsiteX0-17" fmla="*/ 0 w 1116106"/>
                <a:gd name="connsiteY0-18" fmla="*/ 578224 h 578224"/>
                <a:gd name="connsiteX1-19" fmla="*/ 430306 w 1116106"/>
                <a:gd name="connsiteY1-20" fmla="*/ 0 h 578224"/>
                <a:gd name="connsiteX2-21" fmla="*/ 1116106 w 1116106"/>
                <a:gd name="connsiteY2-22" fmla="*/ 0 h 578224"/>
                <a:gd name="connsiteX3-23" fmla="*/ 1116106 w 1116106"/>
                <a:gd name="connsiteY3-24" fmla="*/ 13447 h 578224"/>
                <a:gd name="connsiteX0-25" fmla="*/ 0 w 1196788"/>
                <a:gd name="connsiteY0-26" fmla="*/ 430306 h 430306"/>
                <a:gd name="connsiteX1-27" fmla="*/ 510988 w 1196788"/>
                <a:gd name="connsiteY1-28" fmla="*/ 0 h 430306"/>
                <a:gd name="connsiteX2-29" fmla="*/ 1196788 w 1196788"/>
                <a:gd name="connsiteY2-30" fmla="*/ 0 h 430306"/>
                <a:gd name="connsiteX3-31" fmla="*/ 1196788 w 1196788"/>
                <a:gd name="connsiteY3-32" fmla="*/ 13447 h 430306"/>
                <a:gd name="connsiteX0-33" fmla="*/ 0 w 1196788"/>
                <a:gd name="connsiteY0-34" fmla="*/ 497541 h 497541"/>
                <a:gd name="connsiteX1-35" fmla="*/ 510988 w 1196788"/>
                <a:gd name="connsiteY1-36" fmla="*/ 0 h 497541"/>
                <a:gd name="connsiteX2-37" fmla="*/ 1196788 w 1196788"/>
                <a:gd name="connsiteY2-38" fmla="*/ 0 h 497541"/>
                <a:gd name="connsiteX3-39" fmla="*/ 1196788 w 1196788"/>
                <a:gd name="connsiteY3-40" fmla="*/ 13447 h 497541"/>
              </a:gdLst>
              <a:ahLst/>
              <a:cxnLst>
                <a:cxn ang="0">
                  <a:pos x="connsiteX0-1" y="connsiteY0-2"/>
                </a:cxn>
                <a:cxn ang="0">
                  <a:pos x="connsiteX1-3" y="connsiteY1-4"/>
                </a:cxn>
                <a:cxn ang="0">
                  <a:pos x="connsiteX2-5" y="connsiteY2-6"/>
                </a:cxn>
                <a:cxn ang="0">
                  <a:pos x="connsiteX3-7" y="connsiteY3-8"/>
                </a:cxn>
              </a:cxnLst>
              <a:rect l="l" t="t" r="r" b="b"/>
              <a:pathLst>
                <a:path w="1196788" h="497541">
                  <a:moveTo>
                    <a:pt x="0" y="497541"/>
                  </a:moveTo>
                  <a:lnTo>
                    <a:pt x="510988" y="0"/>
                  </a:lnTo>
                  <a:lnTo>
                    <a:pt x="1196788" y="0"/>
                  </a:lnTo>
                  <a:lnTo>
                    <a:pt x="1196788" y="13447"/>
                  </a:lnTo>
                </a:path>
              </a:pathLst>
            </a:custGeom>
            <a:noFill/>
            <a:ln>
              <a:solidFill>
                <a:schemeClr val="accent1">
                  <a:lumMod val="60000"/>
                  <a:lumOff val="40000"/>
                </a:schemeClr>
              </a:solidFill>
              <a:prstDash val="dash"/>
              <a:headEnd type="none"/>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 name="任意多边形 10"/>
            <p:cNvSpPr/>
            <p:nvPr/>
          </p:nvSpPr>
          <p:spPr>
            <a:xfrm>
              <a:off x="6727825" y="4573588"/>
              <a:ext cx="730250" cy="215900"/>
            </a:xfrm>
            <a:custGeom>
              <a:avLst/>
              <a:gdLst>
                <a:gd name="connsiteX0" fmla="*/ 0 w 1089212"/>
                <a:gd name="connsiteY0" fmla="*/ 524436 h 524436"/>
                <a:gd name="connsiteX1" fmla="*/ 403412 w 1089212"/>
                <a:gd name="connsiteY1" fmla="*/ 0 h 524436"/>
                <a:gd name="connsiteX2" fmla="*/ 1089212 w 1089212"/>
                <a:gd name="connsiteY2" fmla="*/ 0 h 524436"/>
                <a:gd name="connsiteX3" fmla="*/ 1089212 w 1089212"/>
                <a:gd name="connsiteY3" fmla="*/ 13447 h 524436"/>
                <a:gd name="connsiteX0-1" fmla="*/ 0 w 1075765"/>
                <a:gd name="connsiteY0-2" fmla="*/ 820271 h 820271"/>
                <a:gd name="connsiteX1-3" fmla="*/ 389965 w 1075765"/>
                <a:gd name="connsiteY1-4" fmla="*/ 0 h 820271"/>
                <a:gd name="connsiteX2-5" fmla="*/ 1075765 w 1075765"/>
                <a:gd name="connsiteY2-6" fmla="*/ 0 h 820271"/>
                <a:gd name="connsiteX3-7" fmla="*/ 1075765 w 1075765"/>
                <a:gd name="connsiteY3-8" fmla="*/ 13447 h 820271"/>
                <a:gd name="connsiteX0-9" fmla="*/ 0 w 981636"/>
                <a:gd name="connsiteY0-10" fmla="*/ 497542 h 497542"/>
                <a:gd name="connsiteX1-11" fmla="*/ 295836 w 981636"/>
                <a:gd name="connsiteY1-12" fmla="*/ 0 h 497542"/>
                <a:gd name="connsiteX2-13" fmla="*/ 981636 w 981636"/>
                <a:gd name="connsiteY2-14" fmla="*/ 0 h 497542"/>
                <a:gd name="connsiteX3-15" fmla="*/ 981636 w 981636"/>
                <a:gd name="connsiteY3-16" fmla="*/ 13447 h 497542"/>
                <a:gd name="connsiteX0-17" fmla="*/ 0 w 1116106"/>
                <a:gd name="connsiteY0-18" fmla="*/ 578224 h 578224"/>
                <a:gd name="connsiteX1-19" fmla="*/ 430306 w 1116106"/>
                <a:gd name="connsiteY1-20" fmla="*/ 0 h 578224"/>
                <a:gd name="connsiteX2-21" fmla="*/ 1116106 w 1116106"/>
                <a:gd name="connsiteY2-22" fmla="*/ 0 h 578224"/>
                <a:gd name="connsiteX3-23" fmla="*/ 1116106 w 1116106"/>
                <a:gd name="connsiteY3-24" fmla="*/ 13447 h 578224"/>
                <a:gd name="connsiteX0-25" fmla="*/ 0 w 1196788"/>
                <a:gd name="connsiteY0-26" fmla="*/ 430306 h 430306"/>
                <a:gd name="connsiteX1-27" fmla="*/ 510988 w 1196788"/>
                <a:gd name="connsiteY1-28" fmla="*/ 0 h 430306"/>
                <a:gd name="connsiteX2-29" fmla="*/ 1196788 w 1196788"/>
                <a:gd name="connsiteY2-30" fmla="*/ 0 h 430306"/>
                <a:gd name="connsiteX3-31" fmla="*/ 1196788 w 1196788"/>
                <a:gd name="connsiteY3-32" fmla="*/ 13447 h 430306"/>
                <a:gd name="connsiteX0-33" fmla="*/ 0 w 1196788"/>
                <a:gd name="connsiteY0-34" fmla="*/ 497541 h 497541"/>
                <a:gd name="connsiteX1-35" fmla="*/ 510988 w 1196788"/>
                <a:gd name="connsiteY1-36" fmla="*/ 0 h 497541"/>
                <a:gd name="connsiteX2-37" fmla="*/ 1196788 w 1196788"/>
                <a:gd name="connsiteY2-38" fmla="*/ 0 h 497541"/>
                <a:gd name="connsiteX3-39" fmla="*/ 1196788 w 1196788"/>
                <a:gd name="connsiteY3-40" fmla="*/ 13447 h 497541"/>
                <a:gd name="connsiteX0-41" fmla="*/ 0 w 1089211"/>
                <a:gd name="connsiteY0-42" fmla="*/ 0 h 322729"/>
                <a:gd name="connsiteX1-43" fmla="*/ 403411 w 1089211"/>
                <a:gd name="connsiteY1-44" fmla="*/ 309282 h 322729"/>
                <a:gd name="connsiteX2-45" fmla="*/ 1089211 w 1089211"/>
                <a:gd name="connsiteY2-46" fmla="*/ 309282 h 322729"/>
                <a:gd name="connsiteX3-47" fmla="*/ 1089211 w 1089211"/>
                <a:gd name="connsiteY3-48" fmla="*/ 322729 h 322729"/>
              </a:gdLst>
              <a:ahLst/>
              <a:cxnLst>
                <a:cxn ang="0">
                  <a:pos x="connsiteX0-1" y="connsiteY0-2"/>
                </a:cxn>
                <a:cxn ang="0">
                  <a:pos x="connsiteX1-3" y="connsiteY1-4"/>
                </a:cxn>
                <a:cxn ang="0">
                  <a:pos x="connsiteX2-5" y="connsiteY2-6"/>
                </a:cxn>
                <a:cxn ang="0">
                  <a:pos x="connsiteX3-7" y="connsiteY3-8"/>
                </a:cxn>
              </a:cxnLst>
              <a:rect l="l" t="t" r="r" b="b"/>
              <a:pathLst>
                <a:path w="1089211" h="322729">
                  <a:moveTo>
                    <a:pt x="0" y="0"/>
                  </a:moveTo>
                  <a:lnTo>
                    <a:pt x="403411" y="309282"/>
                  </a:lnTo>
                  <a:lnTo>
                    <a:pt x="1089211" y="309282"/>
                  </a:lnTo>
                  <a:lnTo>
                    <a:pt x="1089211" y="322729"/>
                  </a:lnTo>
                </a:path>
              </a:pathLst>
            </a:custGeom>
            <a:noFill/>
            <a:ln>
              <a:solidFill>
                <a:schemeClr val="accent2">
                  <a:lumMod val="60000"/>
                  <a:lumOff val="40000"/>
                </a:schemeClr>
              </a:solidFill>
              <a:prstDash val="dash"/>
              <a:headEnd type="none"/>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2" name="任意多边形 11"/>
            <p:cNvSpPr/>
            <p:nvPr/>
          </p:nvSpPr>
          <p:spPr>
            <a:xfrm rot="11653765">
              <a:off x="6151563" y="4960939"/>
              <a:ext cx="576262" cy="549275"/>
            </a:xfrm>
            <a:custGeom>
              <a:avLst/>
              <a:gdLst>
                <a:gd name="connsiteX0" fmla="*/ 0 w 1089212"/>
                <a:gd name="connsiteY0" fmla="*/ 524436 h 524436"/>
                <a:gd name="connsiteX1" fmla="*/ 403412 w 1089212"/>
                <a:gd name="connsiteY1" fmla="*/ 0 h 524436"/>
                <a:gd name="connsiteX2" fmla="*/ 1089212 w 1089212"/>
                <a:gd name="connsiteY2" fmla="*/ 0 h 524436"/>
                <a:gd name="connsiteX3" fmla="*/ 1089212 w 1089212"/>
                <a:gd name="connsiteY3" fmla="*/ 13447 h 524436"/>
                <a:gd name="connsiteX0-1" fmla="*/ 0 w 1075765"/>
                <a:gd name="connsiteY0-2" fmla="*/ 820271 h 820271"/>
                <a:gd name="connsiteX1-3" fmla="*/ 389965 w 1075765"/>
                <a:gd name="connsiteY1-4" fmla="*/ 0 h 820271"/>
                <a:gd name="connsiteX2-5" fmla="*/ 1075765 w 1075765"/>
                <a:gd name="connsiteY2-6" fmla="*/ 0 h 820271"/>
                <a:gd name="connsiteX3-7" fmla="*/ 1075765 w 1075765"/>
                <a:gd name="connsiteY3-8" fmla="*/ 13447 h 820271"/>
                <a:gd name="connsiteX0-9" fmla="*/ 0 w 981636"/>
                <a:gd name="connsiteY0-10" fmla="*/ 497542 h 497542"/>
                <a:gd name="connsiteX1-11" fmla="*/ 295836 w 981636"/>
                <a:gd name="connsiteY1-12" fmla="*/ 0 h 497542"/>
                <a:gd name="connsiteX2-13" fmla="*/ 981636 w 981636"/>
                <a:gd name="connsiteY2-14" fmla="*/ 0 h 497542"/>
                <a:gd name="connsiteX3-15" fmla="*/ 981636 w 981636"/>
                <a:gd name="connsiteY3-16" fmla="*/ 13447 h 497542"/>
                <a:gd name="connsiteX0-17" fmla="*/ 0 w 1116106"/>
                <a:gd name="connsiteY0-18" fmla="*/ 578224 h 578224"/>
                <a:gd name="connsiteX1-19" fmla="*/ 430306 w 1116106"/>
                <a:gd name="connsiteY1-20" fmla="*/ 0 h 578224"/>
                <a:gd name="connsiteX2-21" fmla="*/ 1116106 w 1116106"/>
                <a:gd name="connsiteY2-22" fmla="*/ 0 h 578224"/>
                <a:gd name="connsiteX3-23" fmla="*/ 1116106 w 1116106"/>
                <a:gd name="connsiteY3-24" fmla="*/ 13447 h 578224"/>
                <a:gd name="connsiteX0-25" fmla="*/ 0 w 1196788"/>
                <a:gd name="connsiteY0-26" fmla="*/ 430306 h 430306"/>
                <a:gd name="connsiteX1-27" fmla="*/ 510988 w 1196788"/>
                <a:gd name="connsiteY1-28" fmla="*/ 0 h 430306"/>
                <a:gd name="connsiteX2-29" fmla="*/ 1196788 w 1196788"/>
                <a:gd name="connsiteY2-30" fmla="*/ 0 h 430306"/>
                <a:gd name="connsiteX3-31" fmla="*/ 1196788 w 1196788"/>
                <a:gd name="connsiteY3-32" fmla="*/ 13447 h 430306"/>
                <a:gd name="connsiteX0-33" fmla="*/ 0 w 1196788"/>
                <a:gd name="connsiteY0-34" fmla="*/ 497541 h 497541"/>
                <a:gd name="connsiteX1-35" fmla="*/ 510988 w 1196788"/>
                <a:gd name="connsiteY1-36" fmla="*/ 0 h 497541"/>
                <a:gd name="connsiteX2-37" fmla="*/ 1196788 w 1196788"/>
                <a:gd name="connsiteY2-38" fmla="*/ 0 h 497541"/>
                <a:gd name="connsiteX3-39" fmla="*/ 1196788 w 1196788"/>
                <a:gd name="connsiteY3-40" fmla="*/ 13447 h 497541"/>
                <a:gd name="connsiteX0-41" fmla="*/ 0 w 1089211"/>
                <a:gd name="connsiteY0-42" fmla="*/ 0 h 322729"/>
                <a:gd name="connsiteX1-43" fmla="*/ 403411 w 1089211"/>
                <a:gd name="connsiteY1-44" fmla="*/ 309282 h 322729"/>
                <a:gd name="connsiteX2-45" fmla="*/ 1089211 w 1089211"/>
                <a:gd name="connsiteY2-46" fmla="*/ 309282 h 322729"/>
                <a:gd name="connsiteX3-47" fmla="*/ 1089211 w 1089211"/>
                <a:gd name="connsiteY3-48" fmla="*/ 322729 h 322729"/>
                <a:gd name="connsiteX0-49" fmla="*/ 0 w 860611"/>
                <a:gd name="connsiteY0-50" fmla="*/ 0 h 820270"/>
                <a:gd name="connsiteX1-51" fmla="*/ 174811 w 860611"/>
                <a:gd name="connsiteY1-52" fmla="*/ 806823 h 820270"/>
                <a:gd name="connsiteX2-53" fmla="*/ 860611 w 860611"/>
                <a:gd name="connsiteY2-54" fmla="*/ 806823 h 820270"/>
                <a:gd name="connsiteX3-55" fmla="*/ 860611 w 860611"/>
                <a:gd name="connsiteY3-56" fmla="*/ 820270 h 820270"/>
              </a:gdLst>
              <a:ahLst/>
              <a:cxnLst>
                <a:cxn ang="0">
                  <a:pos x="connsiteX0-1" y="connsiteY0-2"/>
                </a:cxn>
                <a:cxn ang="0">
                  <a:pos x="connsiteX1-3" y="connsiteY1-4"/>
                </a:cxn>
                <a:cxn ang="0">
                  <a:pos x="connsiteX2-5" y="connsiteY2-6"/>
                </a:cxn>
                <a:cxn ang="0">
                  <a:pos x="connsiteX3-7" y="connsiteY3-8"/>
                </a:cxn>
              </a:cxnLst>
              <a:rect l="l" t="t" r="r" b="b"/>
              <a:pathLst>
                <a:path w="860611" h="820270">
                  <a:moveTo>
                    <a:pt x="0" y="0"/>
                  </a:moveTo>
                  <a:lnTo>
                    <a:pt x="174811" y="806823"/>
                  </a:lnTo>
                  <a:lnTo>
                    <a:pt x="860611" y="806823"/>
                  </a:lnTo>
                  <a:lnTo>
                    <a:pt x="860611" y="820270"/>
                  </a:lnTo>
                </a:path>
              </a:pathLst>
            </a:custGeom>
            <a:noFill/>
            <a:ln>
              <a:solidFill>
                <a:schemeClr val="accent1">
                  <a:lumMod val="60000"/>
                  <a:lumOff val="40000"/>
                </a:schemeClr>
              </a:solidFill>
              <a:prstDash val="dash"/>
              <a:headEnd type="none"/>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3" name="任意多边形 12"/>
            <p:cNvSpPr/>
            <p:nvPr/>
          </p:nvSpPr>
          <p:spPr>
            <a:xfrm flipH="1">
              <a:off x="4252913" y="4573589"/>
              <a:ext cx="811212" cy="350837"/>
            </a:xfrm>
            <a:custGeom>
              <a:avLst/>
              <a:gdLst>
                <a:gd name="connsiteX0" fmla="*/ 0 w 1089212"/>
                <a:gd name="connsiteY0" fmla="*/ 524436 h 524436"/>
                <a:gd name="connsiteX1" fmla="*/ 403412 w 1089212"/>
                <a:gd name="connsiteY1" fmla="*/ 0 h 524436"/>
                <a:gd name="connsiteX2" fmla="*/ 1089212 w 1089212"/>
                <a:gd name="connsiteY2" fmla="*/ 0 h 524436"/>
                <a:gd name="connsiteX3" fmla="*/ 1089212 w 1089212"/>
                <a:gd name="connsiteY3" fmla="*/ 13447 h 524436"/>
                <a:gd name="connsiteX0-1" fmla="*/ 0 w 1075765"/>
                <a:gd name="connsiteY0-2" fmla="*/ 820271 h 820271"/>
                <a:gd name="connsiteX1-3" fmla="*/ 389965 w 1075765"/>
                <a:gd name="connsiteY1-4" fmla="*/ 0 h 820271"/>
                <a:gd name="connsiteX2-5" fmla="*/ 1075765 w 1075765"/>
                <a:gd name="connsiteY2-6" fmla="*/ 0 h 820271"/>
                <a:gd name="connsiteX3-7" fmla="*/ 1075765 w 1075765"/>
                <a:gd name="connsiteY3-8" fmla="*/ 13447 h 820271"/>
                <a:gd name="connsiteX0-9" fmla="*/ 0 w 981636"/>
                <a:gd name="connsiteY0-10" fmla="*/ 497542 h 497542"/>
                <a:gd name="connsiteX1-11" fmla="*/ 295836 w 981636"/>
                <a:gd name="connsiteY1-12" fmla="*/ 0 h 497542"/>
                <a:gd name="connsiteX2-13" fmla="*/ 981636 w 981636"/>
                <a:gd name="connsiteY2-14" fmla="*/ 0 h 497542"/>
                <a:gd name="connsiteX3-15" fmla="*/ 981636 w 981636"/>
                <a:gd name="connsiteY3-16" fmla="*/ 13447 h 497542"/>
                <a:gd name="connsiteX0-17" fmla="*/ 0 w 1116106"/>
                <a:gd name="connsiteY0-18" fmla="*/ 578224 h 578224"/>
                <a:gd name="connsiteX1-19" fmla="*/ 430306 w 1116106"/>
                <a:gd name="connsiteY1-20" fmla="*/ 0 h 578224"/>
                <a:gd name="connsiteX2-21" fmla="*/ 1116106 w 1116106"/>
                <a:gd name="connsiteY2-22" fmla="*/ 0 h 578224"/>
                <a:gd name="connsiteX3-23" fmla="*/ 1116106 w 1116106"/>
                <a:gd name="connsiteY3-24" fmla="*/ 13447 h 578224"/>
                <a:gd name="connsiteX0-25" fmla="*/ 0 w 1196788"/>
                <a:gd name="connsiteY0-26" fmla="*/ 430306 h 430306"/>
                <a:gd name="connsiteX1-27" fmla="*/ 510988 w 1196788"/>
                <a:gd name="connsiteY1-28" fmla="*/ 0 h 430306"/>
                <a:gd name="connsiteX2-29" fmla="*/ 1196788 w 1196788"/>
                <a:gd name="connsiteY2-30" fmla="*/ 0 h 430306"/>
                <a:gd name="connsiteX3-31" fmla="*/ 1196788 w 1196788"/>
                <a:gd name="connsiteY3-32" fmla="*/ 13447 h 430306"/>
                <a:gd name="connsiteX0-33" fmla="*/ 0 w 1196788"/>
                <a:gd name="connsiteY0-34" fmla="*/ 497541 h 497541"/>
                <a:gd name="connsiteX1-35" fmla="*/ 510988 w 1196788"/>
                <a:gd name="connsiteY1-36" fmla="*/ 0 h 497541"/>
                <a:gd name="connsiteX2-37" fmla="*/ 1196788 w 1196788"/>
                <a:gd name="connsiteY2-38" fmla="*/ 0 h 497541"/>
                <a:gd name="connsiteX3-39" fmla="*/ 1196788 w 1196788"/>
                <a:gd name="connsiteY3-40" fmla="*/ 13447 h 497541"/>
                <a:gd name="connsiteX0-41" fmla="*/ 0 w 1089211"/>
                <a:gd name="connsiteY0-42" fmla="*/ 0 h 322729"/>
                <a:gd name="connsiteX1-43" fmla="*/ 403411 w 1089211"/>
                <a:gd name="connsiteY1-44" fmla="*/ 309282 h 322729"/>
                <a:gd name="connsiteX2-45" fmla="*/ 1089211 w 1089211"/>
                <a:gd name="connsiteY2-46" fmla="*/ 309282 h 322729"/>
                <a:gd name="connsiteX3-47" fmla="*/ 1089211 w 1089211"/>
                <a:gd name="connsiteY3-48" fmla="*/ 322729 h 322729"/>
                <a:gd name="connsiteX0-49" fmla="*/ 0 w 860611"/>
                <a:gd name="connsiteY0-50" fmla="*/ 0 h 820270"/>
                <a:gd name="connsiteX1-51" fmla="*/ 174811 w 860611"/>
                <a:gd name="connsiteY1-52" fmla="*/ 806823 h 820270"/>
                <a:gd name="connsiteX2-53" fmla="*/ 860611 w 860611"/>
                <a:gd name="connsiteY2-54" fmla="*/ 806823 h 820270"/>
                <a:gd name="connsiteX3-55" fmla="*/ 860611 w 860611"/>
                <a:gd name="connsiteY3-56" fmla="*/ 820270 h 820270"/>
                <a:gd name="connsiteX0-57" fmla="*/ 0 w 1210235"/>
                <a:gd name="connsiteY0-58" fmla="*/ 0 h 524435"/>
                <a:gd name="connsiteX1-59" fmla="*/ 524435 w 1210235"/>
                <a:gd name="connsiteY1-60" fmla="*/ 510988 h 524435"/>
                <a:gd name="connsiteX2-61" fmla="*/ 1210235 w 1210235"/>
                <a:gd name="connsiteY2-62" fmla="*/ 510988 h 524435"/>
                <a:gd name="connsiteX3-63" fmla="*/ 1210235 w 1210235"/>
                <a:gd name="connsiteY3-64" fmla="*/ 524435 h 524435"/>
              </a:gdLst>
              <a:ahLst/>
              <a:cxnLst>
                <a:cxn ang="0">
                  <a:pos x="connsiteX0-1" y="connsiteY0-2"/>
                </a:cxn>
                <a:cxn ang="0">
                  <a:pos x="connsiteX1-3" y="connsiteY1-4"/>
                </a:cxn>
                <a:cxn ang="0">
                  <a:pos x="connsiteX2-5" y="connsiteY2-6"/>
                </a:cxn>
                <a:cxn ang="0">
                  <a:pos x="connsiteX3-7" y="connsiteY3-8"/>
                </a:cxn>
              </a:cxnLst>
              <a:rect l="l" t="t" r="r" b="b"/>
              <a:pathLst>
                <a:path w="1210235" h="524435">
                  <a:moveTo>
                    <a:pt x="0" y="0"/>
                  </a:moveTo>
                  <a:lnTo>
                    <a:pt x="524435" y="510988"/>
                  </a:lnTo>
                  <a:lnTo>
                    <a:pt x="1210235" y="510988"/>
                  </a:lnTo>
                  <a:lnTo>
                    <a:pt x="1210235" y="524435"/>
                  </a:lnTo>
                </a:path>
              </a:pathLst>
            </a:custGeom>
            <a:noFill/>
            <a:ln>
              <a:solidFill>
                <a:schemeClr val="accent2">
                  <a:lumMod val="60000"/>
                  <a:lumOff val="40000"/>
                </a:schemeClr>
              </a:solidFill>
              <a:prstDash val="dash"/>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4" name="任意多边形 13"/>
            <p:cNvSpPr/>
            <p:nvPr/>
          </p:nvSpPr>
          <p:spPr>
            <a:xfrm flipH="1">
              <a:off x="4375150" y="2617788"/>
              <a:ext cx="928688" cy="576262"/>
            </a:xfrm>
            <a:custGeom>
              <a:avLst/>
              <a:gdLst>
                <a:gd name="connsiteX0" fmla="*/ 0 w 1089212"/>
                <a:gd name="connsiteY0" fmla="*/ 524436 h 524436"/>
                <a:gd name="connsiteX1" fmla="*/ 403412 w 1089212"/>
                <a:gd name="connsiteY1" fmla="*/ 0 h 524436"/>
                <a:gd name="connsiteX2" fmla="*/ 1089212 w 1089212"/>
                <a:gd name="connsiteY2" fmla="*/ 0 h 524436"/>
                <a:gd name="connsiteX3" fmla="*/ 1089212 w 1089212"/>
                <a:gd name="connsiteY3" fmla="*/ 13447 h 524436"/>
                <a:gd name="connsiteX0-1" fmla="*/ 0 w 1075765"/>
                <a:gd name="connsiteY0-2" fmla="*/ 820271 h 820271"/>
                <a:gd name="connsiteX1-3" fmla="*/ 389965 w 1075765"/>
                <a:gd name="connsiteY1-4" fmla="*/ 0 h 820271"/>
                <a:gd name="connsiteX2-5" fmla="*/ 1075765 w 1075765"/>
                <a:gd name="connsiteY2-6" fmla="*/ 0 h 820271"/>
                <a:gd name="connsiteX3-7" fmla="*/ 1075765 w 1075765"/>
                <a:gd name="connsiteY3-8" fmla="*/ 13447 h 820271"/>
                <a:gd name="connsiteX0-9" fmla="*/ 0 w 981636"/>
                <a:gd name="connsiteY0-10" fmla="*/ 497542 h 497542"/>
                <a:gd name="connsiteX1-11" fmla="*/ 295836 w 981636"/>
                <a:gd name="connsiteY1-12" fmla="*/ 0 h 497542"/>
                <a:gd name="connsiteX2-13" fmla="*/ 981636 w 981636"/>
                <a:gd name="connsiteY2-14" fmla="*/ 0 h 497542"/>
                <a:gd name="connsiteX3-15" fmla="*/ 981636 w 981636"/>
                <a:gd name="connsiteY3-16" fmla="*/ 13447 h 497542"/>
                <a:gd name="connsiteX0-17" fmla="*/ 0 w 1116106"/>
                <a:gd name="connsiteY0-18" fmla="*/ 578224 h 578224"/>
                <a:gd name="connsiteX1-19" fmla="*/ 430306 w 1116106"/>
                <a:gd name="connsiteY1-20" fmla="*/ 0 h 578224"/>
                <a:gd name="connsiteX2-21" fmla="*/ 1116106 w 1116106"/>
                <a:gd name="connsiteY2-22" fmla="*/ 0 h 578224"/>
                <a:gd name="connsiteX3-23" fmla="*/ 1116106 w 1116106"/>
                <a:gd name="connsiteY3-24" fmla="*/ 13447 h 578224"/>
                <a:gd name="connsiteX0-25" fmla="*/ 0 w 1196788"/>
                <a:gd name="connsiteY0-26" fmla="*/ 430306 h 430306"/>
                <a:gd name="connsiteX1-27" fmla="*/ 510988 w 1196788"/>
                <a:gd name="connsiteY1-28" fmla="*/ 0 h 430306"/>
                <a:gd name="connsiteX2-29" fmla="*/ 1196788 w 1196788"/>
                <a:gd name="connsiteY2-30" fmla="*/ 0 h 430306"/>
                <a:gd name="connsiteX3-31" fmla="*/ 1196788 w 1196788"/>
                <a:gd name="connsiteY3-32" fmla="*/ 13447 h 430306"/>
                <a:gd name="connsiteX0-33" fmla="*/ 0 w 1196788"/>
                <a:gd name="connsiteY0-34" fmla="*/ 497541 h 497541"/>
                <a:gd name="connsiteX1-35" fmla="*/ 510988 w 1196788"/>
                <a:gd name="connsiteY1-36" fmla="*/ 0 h 497541"/>
                <a:gd name="connsiteX2-37" fmla="*/ 1196788 w 1196788"/>
                <a:gd name="connsiteY2-38" fmla="*/ 0 h 497541"/>
                <a:gd name="connsiteX3-39" fmla="*/ 1196788 w 1196788"/>
                <a:gd name="connsiteY3-40" fmla="*/ 13447 h 497541"/>
                <a:gd name="connsiteX0-41" fmla="*/ 0 w 1089211"/>
                <a:gd name="connsiteY0-42" fmla="*/ 0 h 322729"/>
                <a:gd name="connsiteX1-43" fmla="*/ 403411 w 1089211"/>
                <a:gd name="connsiteY1-44" fmla="*/ 309282 h 322729"/>
                <a:gd name="connsiteX2-45" fmla="*/ 1089211 w 1089211"/>
                <a:gd name="connsiteY2-46" fmla="*/ 309282 h 322729"/>
                <a:gd name="connsiteX3-47" fmla="*/ 1089211 w 1089211"/>
                <a:gd name="connsiteY3-48" fmla="*/ 322729 h 322729"/>
                <a:gd name="connsiteX0-49" fmla="*/ 0 w 860611"/>
                <a:gd name="connsiteY0-50" fmla="*/ 0 h 820270"/>
                <a:gd name="connsiteX1-51" fmla="*/ 174811 w 860611"/>
                <a:gd name="connsiteY1-52" fmla="*/ 806823 h 820270"/>
                <a:gd name="connsiteX2-53" fmla="*/ 860611 w 860611"/>
                <a:gd name="connsiteY2-54" fmla="*/ 806823 h 820270"/>
                <a:gd name="connsiteX3-55" fmla="*/ 860611 w 860611"/>
                <a:gd name="connsiteY3-56" fmla="*/ 820270 h 820270"/>
                <a:gd name="connsiteX0-57" fmla="*/ 0 w 1210235"/>
                <a:gd name="connsiteY0-58" fmla="*/ 0 h 524435"/>
                <a:gd name="connsiteX1-59" fmla="*/ 524435 w 1210235"/>
                <a:gd name="connsiteY1-60" fmla="*/ 510988 h 524435"/>
                <a:gd name="connsiteX2-61" fmla="*/ 1210235 w 1210235"/>
                <a:gd name="connsiteY2-62" fmla="*/ 510988 h 524435"/>
                <a:gd name="connsiteX3-63" fmla="*/ 1210235 w 1210235"/>
                <a:gd name="connsiteY3-64" fmla="*/ 524435 h 524435"/>
                <a:gd name="connsiteX0-65" fmla="*/ 0 w 1546411"/>
                <a:gd name="connsiteY0-66" fmla="*/ 443753 h 443753"/>
                <a:gd name="connsiteX1-67" fmla="*/ 860611 w 1546411"/>
                <a:gd name="connsiteY1-68" fmla="*/ 0 h 443753"/>
                <a:gd name="connsiteX2-69" fmla="*/ 1546411 w 1546411"/>
                <a:gd name="connsiteY2-70" fmla="*/ 0 h 443753"/>
                <a:gd name="connsiteX3-71" fmla="*/ 1546411 w 1546411"/>
                <a:gd name="connsiteY3-72" fmla="*/ 13447 h 443753"/>
                <a:gd name="connsiteX0-73" fmla="*/ 0 w 1385047"/>
                <a:gd name="connsiteY0-74" fmla="*/ 860612 h 860612"/>
                <a:gd name="connsiteX1-75" fmla="*/ 699247 w 1385047"/>
                <a:gd name="connsiteY1-76" fmla="*/ 0 h 860612"/>
                <a:gd name="connsiteX2-77" fmla="*/ 1385047 w 1385047"/>
                <a:gd name="connsiteY2-78" fmla="*/ 0 h 860612"/>
                <a:gd name="connsiteX3-79" fmla="*/ 1385047 w 1385047"/>
                <a:gd name="connsiteY3-80" fmla="*/ 13447 h 860612"/>
              </a:gdLst>
              <a:ahLst/>
              <a:cxnLst>
                <a:cxn ang="0">
                  <a:pos x="connsiteX0-1" y="connsiteY0-2"/>
                </a:cxn>
                <a:cxn ang="0">
                  <a:pos x="connsiteX1-3" y="connsiteY1-4"/>
                </a:cxn>
                <a:cxn ang="0">
                  <a:pos x="connsiteX2-5" y="connsiteY2-6"/>
                </a:cxn>
                <a:cxn ang="0">
                  <a:pos x="connsiteX3-7" y="connsiteY3-8"/>
                </a:cxn>
              </a:cxnLst>
              <a:rect l="l" t="t" r="r" b="b"/>
              <a:pathLst>
                <a:path w="1385047" h="860612">
                  <a:moveTo>
                    <a:pt x="0" y="860612"/>
                  </a:moveTo>
                  <a:lnTo>
                    <a:pt x="699247" y="0"/>
                  </a:lnTo>
                  <a:lnTo>
                    <a:pt x="1385047" y="0"/>
                  </a:lnTo>
                  <a:lnTo>
                    <a:pt x="1385047" y="13447"/>
                  </a:lnTo>
                </a:path>
              </a:pathLst>
            </a:custGeom>
            <a:noFill/>
            <a:ln>
              <a:solidFill>
                <a:schemeClr val="accent1">
                  <a:lumMod val="60000"/>
                  <a:lumOff val="40000"/>
                </a:schemeClr>
              </a:solidFill>
              <a:prstDash val="dash"/>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5" name="文本框 42"/>
            <p:cNvSpPr txBox="1">
              <a:spLocks noChangeArrowheads="1"/>
            </p:cNvSpPr>
            <p:nvPr/>
          </p:nvSpPr>
          <p:spPr bwMode="auto">
            <a:xfrm>
              <a:off x="2368549" y="1914917"/>
              <a:ext cx="2178050" cy="2469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algn="ctr">
                <a:lnSpc>
                  <a:spcPct val="110000"/>
                </a:lnSpc>
                <a:defRPr/>
              </a:pPr>
              <a:r>
                <a:rPr lang="zh-CN" altLang="en-US" dirty="0"/>
                <a:t>增加记忆功能。为避免搜索过程中由于执行概率接受环节而遗失当前遇到的最优解，可通过增加存储环节，将一些在这之前好的态记忆下来。</a:t>
              </a:r>
              <a:endParaRPr lang="zh-CN" altLang="en-US" sz="1400" dirty="0">
                <a:latin typeface="+mn-ea"/>
                <a:ea typeface="+mn-ea"/>
              </a:endParaRPr>
            </a:p>
          </p:txBody>
        </p:sp>
        <p:sp>
          <p:nvSpPr>
            <p:cNvPr id="16" name="文本框 43"/>
            <p:cNvSpPr txBox="1">
              <a:spLocks noChangeArrowheads="1"/>
            </p:cNvSpPr>
            <p:nvPr/>
          </p:nvSpPr>
          <p:spPr bwMode="auto">
            <a:xfrm>
              <a:off x="2641600" y="4640263"/>
              <a:ext cx="1631950" cy="9774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algn="ctr">
                <a:lnSpc>
                  <a:spcPct val="110000"/>
                </a:lnSpc>
                <a:defRPr/>
              </a:pPr>
              <a:r>
                <a:rPr lang="zh-CN" altLang="en-US" dirty="0"/>
                <a:t>选择合适的初始状态，玄学练习好。</a:t>
              </a:r>
              <a:endParaRPr lang="zh-CN" altLang="en-US" sz="1400" dirty="0">
                <a:latin typeface="+mn-ea"/>
                <a:ea typeface="+mn-ea"/>
              </a:endParaRPr>
            </a:p>
          </p:txBody>
        </p:sp>
        <p:sp>
          <p:nvSpPr>
            <p:cNvPr id="17" name="文本框 44"/>
            <p:cNvSpPr txBox="1">
              <a:spLocks noChangeArrowheads="1"/>
            </p:cNvSpPr>
            <p:nvPr/>
          </p:nvSpPr>
          <p:spPr bwMode="auto">
            <a:xfrm>
              <a:off x="7203647" y="590138"/>
              <a:ext cx="2454275" cy="21675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algn="ctr">
                <a:lnSpc>
                  <a:spcPct val="110000"/>
                </a:lnSpc>
                <a:defRPr/>
              </a:pPr>
              <a:r>
                <a:rPr lang="zh-CN" altLang="en-US" dirty="0"/>
                <a:t>增加升温或重升温过程。在算法进程的适当时机，将温度适当提高，从而可激活各状态的接受概率，以调整搜索进程中的当前状态，避免算法在局部极小解处停滞。</a:t>
              </a:r>
              <a:endParaRPr lang="zh-CN" altLang="en-US" sz="1400" dirty="0">
                <a:latin typeface="+mn-ea"/>
                <a:ea typeface="+mn-ea"/>
              </a:endParaRPr>
            </a:p>
          </p:txBody>
        </p:sp>
        <p:sp>
          <p:nvSpPr>
            <p:cNvPr id="18" name="文本框 45"/>
            <p:cNvSpPr txBox="1">
              <a:spLocks noChangeArrowheads="1"/>
            </p:cNvSpPr>
            <p:nvPr/>
          </p:nvSpPr>
          <p:spPr bwMode="auto">
            <a:xfrm>
              <a:off x="7503287" y="4227010"/>
              <a:ext cx="1631950" cy="1274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algn="ctr">
                <a:lnSpc>
                  <a:spcPct val="110000"/>
                </a:lnSpc>
                <a:defRPr/>
              </a:pPr>
              <a:r>
                <a:rPr lang="zh-CN" altLang="en-US" dirty="0"/>
                <a:t>结合其他搜索机制的算法，如遗传算法、混沌搜索等。</a:t>
              </a:r>
              <a:endParaRPr lang="zh-CN" altLang="en-US" sz="1400" dirty="0">
                <a:latin typeface="+mn-ea"/>
                <a:ea typeface="+mn-ea"/>
              </a:endParaRPr>
            </a:p>
          </p:txBody>
        </p:sp>
        <p:sp>
          <p:nvSpPr>
            <p:cNvPr id="19" name="文本框 46"/>
            <p:cNvSpPr txBox="1">
              <a:spLocks noChangeArrowheads="1"/>
            </p:cNvSpPr>
            <p:nvPr/>
          </p:nvSpPr>
          <p:spPr bwMode="auto">
            <a:xfrm>
              <a:off x="7769225" y="3011489"/>
              <a:ext cx="1631950" cy="847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algn="ctr">
                <a:lnSpc>
                  <a:spcPct val="110000"/>
                </a:lnSpc>
                <a:defRPr/>
              </a:pPr>
              <a:r>
                <a:rPr lang="zh-CN" altLang="en-US" sz="2400" dirty="0"/>
                <a:t>采用并行搜索结构</a:t>
              </a:r>
              <a:endParaRPr lang="zh-CN" altLang="en-US" dirty="0">
                <a:latin typeface="+mn-ea"/>
                <a:ea typeface="+mn-ea"/>
              </a:endParaRPr>
            </a:p>
          </p:txBody>
        </p:sp>
        <p:sp>
          <p:nvSpPr>
            <p:cNvPr id="20" name="文本框 47"/>
            <p:cNvSpPr txBox="1">
              <a:spLocks noChangeArrowheads="1"/>
            </p:cNvSpPr>
            <p:nvPr/>
          </p:nvSpPr>
          <p:spPr bwMode="auto">
            <a:xfrm>
              <a:off x="5718995" y="5671752"/>
              <a:ext cx="3809572" cy="960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algn="ctr">
                <a:lnSpc>
                  <a:spcPct val="110000"/>
                </a:lnSpc>
                <a:defRPr/>
              </a:pPr>
              <a:r>
                <a:rPr lang="zh-CN" altLang="en-US" dirty="0"/>
                <a:t>增加补充搜索过程。即在退火过程结束后，以搜索到的最优解为初始状态，再次执行模拟退火过程或局部性搜索。</a:t>
              </a:r>
              <a:endParaRPr lang="zh-CN" altLang="en-US" sz="1400" dirty="0">
                <a:latin typeface="+mn-ea"/>
                <a:ea typeface="+mn-ea"/>
              </a:endParaRPr>
            </a:p>
          </p:txBody>
        </p:sp>
      </p:grpSp>
      <p:sp>
        <p:nvSpPr>
          <p:cNvPr id="23" name="灯片编号占位符 22"/>
          <p:cNvSpPr>
            <a:spLocks noGrp="1"/>
          </p:cNvSpPr>
          <p:nvPr>
            <p:ph type="sldNum" sz="quarter" idx="10"/>
          </p:nvPr>
        </p:nvSpPr>
        <p:spPr/>
        <p:txBody>
          <a:bodyPr/>
          <a:lstStyle/>
          <a:p>
            <a:fld id="{023126B9-07AC-4BAF-B3D7-FAC1D3999DA4}" type="slidenum">
              <a:rPr lang="zh-CN" altLang="en-US" smtClean="0"/>
              <a:t>25</a:t>
            </a:fld>
            <a:endParaRPr lang="zh-CN" altLang="en-US" dirty="0"/>
          </a:p>
        </p:txBody>
      </p:sp>
      <p:pic>
        <p:nvPicPr>
          <p:cNvPr id="24" name="图片 2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51" y="2002065"/>
            <a:ext cx="4824095" cy="3375590"/>
          </a:xfrm>
          <a:prstGeom prst="rect">
            <a:avLst/>
          </a:prstGeom>
        </p:spPr>
      </p:pic>
      <p:sp>
        <p:nvSpPr>
          <p:cNvPr id="25" name="文本框 24"/>
          <p:cNvSpPr txBox="1"/>
          <p:nvPr/>
        </p:nvSpPr>
        <p:spPr>
          <a:xfrm>
            <a:off x="1233556" y="357012"/>
            <a:ext cx="6569324" cy="46166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总结一下模拟退火的一些优缺点和改进</a:t>
            </a:r>
          </a:p>
        </p:txBody>
      </p:sp>
      <p:sp>
        <p:nvSpPr>
          <p:cNvPr id="26" name="任意多边形 25"/>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27" name="图片 2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29" name="文本框 28">
            <a:extLst>
              <a:ext uri="{FF2B5EF4-FFF2-40B4-BE49-F238E27FC236}">
                <a16:creationId xmlns:a16="http://schemas.microsoft.com/office/drawing/2014/main" id="{3E5E541C-F556-4B86-9EE2-27DC8ACF179F}"/>
              </a:ext>
            </a:extLst>
          </p:cNvPr>
          <p:cNvSpPr txBox="1"/>
          <p:nvPr/>
        </p:nvSpPr>
        <p:spPr>
          <a:xfrm>
            <a:off x="3539876" y="980624"/>
            <a:ext cx="6569324" cy="707886"/>
          </a:xfrm>
          <a:prstGeom prst="rect">
            <a:avLst/>
          </a:prstGeom>
          <a:noFill/>
        </p:spPr>
        <p:txBody>
          <a:bodyPr wrap="square" rtlCol="0">
            <a:spAutoFit/>
          </a:bodyPr>
          <a:lstStyle/>
          <a:p>
            <a:r>
              <a:rPr lang="zh-CN" altLang="en-US" sz="4000" dirty="0">
                <a:solidFill>
                  <a:schemeClr val="bg2">
                    <a:lumMod val="25000"/>
                  </a:schemeClr>
                </a:solidFill>
                <a:latin typeface="方正兰亭粗黑_GBK" panose="02000000000000000000" pitchFamily="2" charset="-122"/>
                <a:ea typeface="方正兰亭粗黑_GBK" panose="02000000000000000000" pitchFamily="2" charset="-122"/>
              </a:rPr>
              <a:t>模拟退火算法的改进</a:t>
            </a:r>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17" name="矩形 16"/>
          <p:cNvSpPr/>
          <p:nvPr/>
        </p:nvSpPr>
        <p:spPr>
          <a:xfrm>
            <a:off x="8792" y="1468322"/>
            <a:ext cx="12192000" cy="3886200"/>
          </a:xfrm>
          <a:prstGeom prst="rect">
            <a:avLst/>
          </a:pr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a:spLocks noChangeArrowheads="1"/>
          </p:cNvSpPr>
          <p:nvPr/>
        </p:nvSpPr>
        <p:spPr bwMode="auto">
          <a:xfrm>
            <a:off x="1096759" y="2638871"/>
            <a:ext cx="10410458" cy="1106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9pPr>
          </a:lstStyle>
          <a:p>
            <a:pPr algn="ctr" eaLnBrk="1" hangingPunct="1"/>
            <a:r>
              <a:rPr lang="en-US" altLang="zh-CN" sz="6600" b="1" dirty="0">
                <a:solidFill>
                  <a:schemeClr val="accent1">
                    <a:lumMod val="75000"/>
                  </a:schemeClr>
                </a:solidFill>
                <a:latin typeface="Microsoft YaHei" panose="020B0503020204020204" pitchFamily="34" charset="-122"/>
                <a:ea typeface="Microsoft YaHei" panose="020B0503020204020204" pitchFamily="34" charset="-122"/>
              </a:rPr>
              <a:t>Thank You</a:t>
            </a:r>
            <a:r>
              <a:rPr lang="zh-CN" altLang="en-US" sz="6600" b="1" dirty="0">
                <a:solidFill>
                  <a:schemeClr val="accent1">
                    <a:lumMod val="75000"/>
                  </a:schemeClr>
                </a:solidFill>
                <a:latin typeface="Microsoft YaHei" panose="020B0503020204020204" pitchFamily="34" charset="-122"/>
                <a:ea typeface="Microsoft YaHei" panose="020B0503020204020204" pitchFamily="34" charset="-122"/>
              </a:rPr>
              <a:t>！</a:t>
            </a:r>
          </a:p>
        </p:txBody>
      </p:sp>
      <p:sp>
        <p:nvSpPr>
          <p:cNvPr id="3" name="灯片编号占位符 2"/>
          <p:cNvSpPr>
            <a:spLocks noGrp="1"/>
          </p:cNvSpPr>
          <p:nvPr>
            <p:ph type="sldNum" sz="quarter" idx="10"/>
          </p:nvPr>
        </p:nvSpPr>
        <p:spPr/>
        <p:txBody>
          <a:bodyPr/>
          <a:lstStyle/>
          <a:p>
            <a:fld id="{023126B9-07AC-4BAF-B3D7-FAC1D3999DA4}" type="slidenum">
              <a:rPr lang="zh-CN" altLang="en-US" smtClean="0"/>
              <a:t>26</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17" name="矩形 16"/>
          <p:cNvSpPr/>
          <p:nvPr/>
        </p:nvSpPr>
        <p:spPr>
          <a:xfrm>
            <a:off x="-61546" y="1468322"/>
            <a:ext cx="12253546" cy="38862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Text Placeholder 3"/>
          <p:cNvSpPr txBox="1"/>
          <p:nvPr/>
        </p:nvSpPr>
        <p:spPr>
          <a:xfrm>
            <a:off x="1541464" y="2547939"/>
            <a:ext cx="1641475" cy="1570037"/>
          </a:xfrm>
          <a:prstGeom prst="rect">
            <a:avLst/>
          </a:prstGeom>
        </p:spPr>
        <p:txBody>
          <a:bodyPr wrap="none" lIns="0" tIns="0" rIns="0" bIns="0" anchor="ct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11500" dirty="0">
                <a:solidFill>
                  <a:schemeClr val="bg2">
                    <a:lumMod val="25000"/>
                  </a:schemeClr>
                </a:solidFill>
                <a:latin typeface="Microsoft YaHei" panose="020B0503020204020204" pitchFamily="34" charset="-122"/>
                <a:ea typeface="Microsoft YaHei" panose="020B0503020204020204" pitchFamily="34" charset="-122"/>
                <a:cs typeface="Arial" panose="020B0604020202020204" pitchFamily="34" charset="0"/>
              </a:rPr>
              <a:t>01</a:t>
            </a:r>
          </a:p>
        </p:txBody>
      </p:sp>
      <p:sp>
        <p:nvSpPr>
          <p:cNvPr id="4" name="文本框 58"/>
          <p:cNvSpPr txBox="1"/>
          <p:nvPr/>
        </p:nvSpPr>
        <p:spPr>
          <a:xfrm>
            <a:off x="3363007" y="3346450"/>
            <a:ext cx="3173890" cy="583565"/>
          </a:xfrm>
          <a:prstGeom prst="rect">
            <a:avLst/>
          </a:prstGeom>
          <a:noFill/>
        </p:spPr>
        <p:txBody>
          <a:bodyPr wrap="square">
            <a:spAutoFit/>
          </a:bodyPr>
          <a:lstStyle/>
          <a:p>
            <a:pPr>
              <a:defRPr/>
            </a:pPr>
            <a:r>
              <a:rPr lang="zh-CN" altLang="en-US" sz="3200" b="1" dirty="0">
                <a:solidFill>
                  <a:schemeClr val="bg2">
                    <a:lumMod val="25000"/>
                  </a:schemeClr>
                </a:solidFill>
                <a:latin typeface="Microsoft YaHei" panose="020B0503020204020204" pitchFamily="34" charset="-122"/>
                <a:ea typeface="Microsoft YaHei" panose="020B0503020204020204" pitchFamily="34" charset="-122"/>
              </a:rPr>
              <a:t>最大团的定义</a:t>
            </a:r>
          </a:p>
        </p:txBody>
      </p:sp>
      <p:sp>
        <p:nvSpPr>
          <p:cNvPr id="5" name="文本框 59"/>
          <p:cNvSpPr txBox="1"/>
          <p:nvPr/>
        </p:nvSpPr>
        <p:spPr>
          <a:xfrm>
            <a:off x="3363005" y="2773364"/>
            <a:ext cx="2000484" cy="584775"/>
          </a:xfrm>
          <a:prstGeom prst="rect">
            <a:avLst/>
          </a:prstGeom>
          <a:noFill/>
        </p:spPr>
        <p:txBody>
          <a:bodyPr wrap="none">
            <a:spAutoFit/>
          </a:bodyPr>
          <a:lstStyle>
            <a:defPPr>
              <a:defRPr lang="zh-CN"/>
            </a:defPPr>
            <a:lvl1pPr>
              <a:defRPr sz="6000" b="1" i="1">
                <a:solidFill>
                  <a:schemeClr val="bg1"/>
                </a:solidFill>
                <a:latin typeface="Meiryo UI" panose="020B0604030504040204" pitchFamily="34" charset="-128"/>
                <a:ea typeface="Meiryo UI" panose="020B0604030504040204" pitchFamily="34" charset="-128"/>
                <a:cs typeface="Meiryo UI" panose="020B0604030504040204" pitchFamily="34" charset="-128"/>
              </a:defRPr>
            </a:lvl1pPr>
          </a:lstStyle>
          <a:p>
            <a:pPr>
              <a:defRPr/>
            </a:pPr>
            <a:r>
              <a:rPr lang="en-US" altLang="zh-CN" sz="3200" dirty="0">
                <a:solidFill>
                  <a:schemeClr val="bg2">
                    <a:lumMod val="25000"/>
                  </a:schemeClr>
                </a:solidFill>
                <a:latin typeface="Microsoft YaHei" panose="020B0503020204020204" pitchFamily="34" charset="-122"/>
                <a:ea typeface="Microsoft YaHei" panose="020B0503020204020204" pitchFamily="34" charset="-122"/>
                <a:cs typeface="Arial" panose="020B0604020202020204" pitchFamily="34" charset="0"/>
              </a:rPr>
              <a:t>Part One</a:t>
            </a:r>
            <a:endParaRPr lang="zh-CN" altLang="en-US" sz="3200" dirty="0">
              <a:solidFill>
                <a:schemeClr val="bg2">
                  <a:lumMod val="25000"/>
                </a:schemeClr>
              </a:solidFill>
              <a:latin typeface="Microsoft YaHei" panose="020B0503020204020204" pitchFamily="34" charset="-122"/>
              <a:ea typeface="Microsoft YaHei" panose="020B0503020204020204" pitchFamily="34" charset="-122"/>
              <a:cs typeface="Arial" panose="020B0604020202020204" pitchFamily="34" charset="0"/>
            </a:endParaRPr>
          </a:p>
        </p:txBody>
      </p:sp>
      <p:sp>
        <p:nvSpPr>
          <p:cNvPr id="6" name="等腰三角形 5"/>
          <p:cNvSpPr/>
          <p:nvPr/>
        </p:nvSpPr>
        <p:spPr>
          <a:xfrm rot="9233090">
            <a:off x="8731250" y="2454275"/>
            <a:ext cx="266700" cy="230188"/>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panose="020F0502020204030204"/>
              <a:ea typeface="YouYuan" panose="02010509060101010101" charset="-122"/>
            </a:endParaRPr>
          </a:p>
        </p:txBody>
      </p:sp>
      <p:sp>
        <p:nvSpPr>
          <p:cNvPr id="7" name="等腰三角形 6"/>
          <p:cNvSpPr/>
          <p:nvPr/>
        </p:nvSpPr>
        <p:spPr>
          <a:xfrm rot="15569576">
            <a:off x="8378826" y="3128963"/>
            <a:ext cx="396875" cy="342900"/>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panose="020F0502020204030204"/>
              <a:ea typeface="YouYuan" panose="02010509060101010101" charset="-122"/>
            </a:endParaRPr>
          </a:p>
        </p:txBody>
      </p:sp>
      <p:sp>
        <p:nvSpPr>
          <p:cNvPr id="8" name="等腰三角形 7"/>
          <p:cNvSpPr/>
          <p:nvPr/>
        </p:nvSpPr>
        <p:spPr>
          <a:xfrm rot="21371394">
            <a:off x="8247063" y="1804989"/>
            <a:ext cx="266700" cy="230187"/>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panose="020F0502020204030204"/>
              <a:ea typeface="YouYuan" panose="02010509060101010101" charset="-122"/>
            </a:endParaRPr>
          </a:p>
        </p:txBody>
      </p:sp>
      <p:sp>
        <p:nvSpPr>
          <p:cNvPr id="9" name="等腰三角形 8"/>
          <p:cNvSpPr/>
          <p:nvPr/>
        </p:nvSpPr>
        <p:spPr>
          <a:xfrm rot="12912161">
            <a:off x="9288463" y="3487739"/>
            <a:ext cx="944562" cy="815975"/>
          </a:xfrm>
          <a:prstGeom prst="triangl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panose="020F0502020204030204"/>
              <a:ea typeface="YouYuan" panose="02010509060101010101" charset="-122"/>
            </a:endParaRPr>
          </a:p>
        </p:txBody>
      </p:sp>
      <p:sp>
        <p:nvSpPr>
          <p:cNvPr id="10" name="等腰三角形 9"/>
          <p:cNvSpPr/>
          <p:nvPr/>
        </p:nvSpPr>
        <p:spPr>
          <a:xfrm rot="12912161">
            <a:off x="9156700" y="3427413"/>
            <a:ext cx="1176338" cy="1014412"/>
          </a:xfrm>
          <a:prstGeom prst="triangle">
            <a:avLst/>
          </a:prstGeom>
          <a:noFill/>
          <a:ln w="12700" cap="flat" cmpd="sng" algn="ctr">
            <a:solidFill>
              <a:schemeClr val="accent1"/>
            </a:solidFill>
            <a:prstDash val="solid"/>
            <a:miter lim="800000"/>
          </a:ln>
          <a:effectLst/>
        </p:spPr>
        <p:txBody>
          <a:bodyPr anchor="ctr"/>
          <a:lstStyle/>
          <a:p>
            <a:pPr algn="ctr">
              <a:defRPr/>
            </a:pPr>
            <a:endParaRPr lang="zh-CN" altLang="en-US" kern="0">
              <a:solidFill>
                <a:srgbClr val="FFC20F"/>
              </a:solidFill>
              <a:latin typeface="Calibri" panose="020F0502020204030204"/>
              <a:ea typeface="YouYuan" panose="02010509060101010101" charset="-122"/>
            </a:endParaRPr>
          </a:p>
        </p:txBody>
      </p:sp>
      <p:sp>
        <p:nvSpPr>
          <p:cNvPr id="11" name="椭圆 10"/>
          <p:cNvSpPr/>
          <p:nvPr/>
        </p:nvSpPr>
        <p:spPr>
          <a:xfrm rot="9110320">
            <a:off x="10477500" y="37925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panose="020F0502020204030204"/>
              <a:ea typeface="YouYuan" panose="02010509060101010101" charset="-122"/>
            </a:endParaRPr>
          </a:p>
        </p:txBody>
      </p:sp>
      <p:sp>
        <p:nvSpPr>
          <p:cNvPr id="12" name="椭圆 11"/>
          <p:cNvSpPr/>
          <p:nvPr/>
        </p:nvSpPr>
        <p:spPr>
          <a:xfrm rot="9110320">
            <a:off x="9388475" y="4295775"/>
            <a:ext cx="115888" cy="115888"/>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panose="020F0502020204030204"/>
              <a:ea typeface="YouYuan" panose="02010509060101010101" charset="-122"/>
            </a:endParaRPr>
          </a:p>
        </p:txBody>
      </p:sp>
      <p:sp>
        <p:nvSpPr>
          <p:cNvPr id="13" name="椭圆 12"/>
          <p:cNvSpPr/>
          <p:nvPr/>
        </p:nvSpPr>
        <p:spPr>
          <a:xfrm rot="9110320">
            <a:off x="9505950" y="31321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panose="020F0502020204030204"/>
              <a:ea typeface="YouYuan" panose="02010509060101010101" charset="-122"/>
            </a:endParaRPr>
          </a:p>
        </p:txBody>
      </p:sp>
      <p:sp>
        <p:nvSpPr>
          <p:cNvPr id="14" name="等腰三角形 13"/>
          <p:cNvSpPr/>
          <p:nvPr/>
        </p:nvSpPr>
        <p:spPr>
          <a:xfrm rot="18210217">
            <a:off x="7838282" y="2162970"/>
            <a:ext cx="127000" cy="109537"/>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panose="020F0502020204030204"/>
              <a:ea typeface="YouYuan" panose="02010509060101010101" charset="-122"/>
            </a:endParaRPr>
          </a:p>
        </p:txBody>
      </p:sp>
      <p:sp>
        <p:nvSpPr>
          <p:cNvPr id="15" name="等腰三角形 14"/>
          <p:cNvSpPr/>
          <p:nvPr/>
        </p:nvSpPr>
        <p:spPr>
          <a:xfrm rot="8748521">
            <a:off x="8196264" y="2314575"/>
            <a:ext cx="128587" cy="109538"/>
          </a:xfrm>
          <a:prstGeom prst="triangle">
            <a:avLst/>
          </a:prstGeom>
          <a:solidFill>
            <a:schemeClr val="accent1">
              <a:lumMod val="40000"/>
              <a:lumOff val="6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panose="020F0502020204030204"/>
              <a:ea typeface="YouYuan" panose="02010509060101010101" charset="-122"/>
            </a:endParaRPr>
          </a:p>
        </p:txBody>
      </p:sp>
      <p:cxnSp>
        <p:nvCxnSpPr>
          <p:cNvPr id="16" name="Straight Connector 13"/>
          <p:cNvCxnSpPr>
            <a:cxnSpLocks noChangeShapeType="1"/>
          </p:cNvCxnSpPr>
          <p:nvPr/>
        </p:nvCxnSpPr>
        <p:spPr bwMode="auto">
          <a:xfrm flipH="1">
            <a:off x="1524000" y="4110038"/>
            <a:ext cx="6732588" cy="0"/>
          </a:xfrm>
          <a:prstGeom prst="line">
            <a:avLst/>
          </a:prstGeom>
          <a:noFill/>
          <a:ln w="19050" cap="sq" algn="ctr">
            <a:solidFill>
              <a:schemeClr val="accent1"/>
            </a:solidFill>
            <a:miter lim="800000"/>
            <a:headEnd type="oval" w="med" len="med"/>
          </a:ln>
          <a:extLst>
            <a:ext uri="{909E8E84-426E-40DD-AFC4-6F175D3DCCD1}">
              <a14:hiddenFill xmlns:a14="http://schemas.microsoft.com/office/drawing/2010/main">
                <a:noFill/>
              </a14:hiddenFill>
            </a:ext>
          </a:extLst>
        </p:spPr>
      </p:cxnSp>
      <p:sp>
        <p:nvSpPr>
          <p:cNvPr id="2" name="灯片编号占位符 1"/>
          <p:cNvSpPr>
            <a:spLocks noGrp="1"/>
          </p:cNvSpPr>
          <p:nvPr>
            <p:ph type="sldNum" sz="quarter" idx="10"/>
          </p:nvPr>
        </p:nvSpPr>
        <p:spPr/>
        <p:txBody>
          <a:bodyPr/>
          <a:lstStyle/>
          <a:p>
            <a:fld id="{023126B9-07AC-4BAF-B3D7-FAC1D3999DA4}" type="slidenum">
              <a:rPr lang="zh-CN" altLang="en-US" smtClean="0"/>
              <a:t>3</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1485447" y="3755230"/>
            <a:ext cx="2044700" cy="20447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algn="ctr" eaLnBrk="1" hangingPunct="1"/>
            <a:endParaRPr lang="zh-HK" altLang="en-US">
              <a:solidFill>
                <a:srgbClr val="FFFFFF"/>
              </a:solidFill>
              <a:latin typeface="Microsoft YaHei" panose="020B0503020204020204" pitchFamily="34" charset="-122"/>
              <a:ea typeface="Microsoft YaHei" panose="020B0503020204020204" pitchFamily="34" charset="-122"/>
            </a:endParaRPr>
          </a:p>
        </p:txBody>
      </p:sp>
      <p:sp>
        <p:nvSpPr>
          <p:cNvPr id="3" name="任意多边形 20"/>
          <p:cNvSpPr/>
          <p:nvPr/>
        </p:nvSpPr>
        <p:spPr bwMode="auto">
          <a:xfrm>
            <a:off x="2334074" y="3940174"/>
            <a:ext cx="1362075" cy="1282700"/>
          </a:xfrm>
          <a:custGeom>
            <a:avLst/>
            <a:gdLst/>
            <a:ahLst/>
            <a:cxnLst/>
            <a:rect l="0" t="0" r="r" b="b"/>
            <a:pathLst>
              <a:path w="1361803" h="1281345">
                <a:moveTo>
                  <a:pt x="340187" y="867542"/>
                </a:moveTo>
                <a:cubicBezTo>
                  <a:pt x="351512" y="867144"/>
                  <a:pt x="363575" y="872724"/>
                  <a:pt x="372930" y="883885"/>
                </a:cubicBezTo>
                <a:cubicBezTo>
                  <a:pt x="394595" y="907270"/>
                  <a:pt x="415275" y="931718"/>
                  <a:pt x="436940" y="957229"/>
                </a:cubicBezTo>
                <a:cubicBezTo>
                  <a:pt x="449742" y="946599"/>
                  <a:pt x="462543" y="935970"/>
                  <a:pt x="475345" y="925340"/>
                </a:cubicBezTo>
                <a:cubicBezTo>
                  <a:pt x="492086" y="911522"/>
                  <a:pt x="506857" y="910459"/>
                  <a:pt x="525568" y="923214"/>
                </a:cubicBezTo>
                <a:cubicBezTo>
                  <a:pt x="535415" y="929592"/>
                  <a:pt x="544278" y="935970"/>
                  <a:pt x="553141" y="942347"/>
                </a:cubicBezTo>
                <a:cubicBezTo>
                  <a:pt x="545263" y="967858"/>
                  <a:pt x="538370" y="993369"/>
                  <a:pt x="530492" y="1018880"/>
                </a:cubicBezTo>
                <a:cubicBezTo>
                  <a:pt x="528522" y="1018880"/>
                  <a:pt x="528522" y="1018880"/>
                  <a:pt x="527537" y="1018880"/>
                </a:cubicBezTo>
                <a:cubicBezTo>
                  <a:pt x="509812" y="1000810"/>
                  <a:pt x="494056" y="1007187"/>
                  <a:pt x="479284" y="1024195"/>
                </a:cubicBezTo>
                <a:cubicBezTo>
                  <a:pt x="473376" y="1030572"/>
                  <a:pt x="466482" y="1035887"/>
                  <a:pt x="459589" y="1041202"/>
                </a:cubicBezTo>
                <a:cubicBezTo>
                  <a:pt x="438909" y="1058209"/>
                  <a:pt x="420199" y="1056083"/>
                  <a:pt x="402473" y="1035887"/>
                </a:cubicBezTo>
                <a:cubicBezTo>
                  <a:pt x="385732" y="1017817"/>
                  <a:pt x="369976" y="998684"/>
                  <a:pt x="352251" y="978488"/>
                </a:cubicBezTo>
                <a:cubicBezTo>
                  <a:pt x="343388" y="995495"/>
                  <a:pt x="335510" y="1012502"/>
                  <a:pt x="327632" y="1028446"/>
                </a:cubicBezTo>
                <a:cubicBezTo>
                  <a:pt x="318769" y="1046517"/>
                  <a:pt x="303013" y="1053957"/>
                  <a:pt x="286272" y="1050768"/>
                </a:cubicBezTo>
                <a:cubicBezTo>
                  <a:pt x="262638" y="1046517"/>
                  <a:pt x="248851" y="1019943"/>
                  <a:pt x="259683" y="995495"/>
                </a:cubicBezTo>
                <a:cubicBezTo>
                  <a:pt x="276424" y="959355"/>
                  <a:pt x="293165" y="922151"/>
                  <a:pt x="311876" y="887074"/>
                </a:cubicBezTo>
                <a:cubicBezTo>
                  <a:pt x="318276" y="874318"/>
                  <a:pt x="328863" y="867941"/>
                  <a:pt x="340187" y="867542"/>
                </a:cubicBezTo>
                <a:close/>
                <a:moveTo>
                  <a:pt x="274255" y="687365"/>
                </a:moveTo>
                <a:cubicBezTo>
                  <a:pt x="330459" y="687365"/>
                  <a:pt x="386662" y="687365"/>
                  <a:pt x="442866" y="687365"/>
                </a:cubicBezTo>
                <a:cubicBezTo>
                  <a:pt x="516819" y="687365"/>
                  <a:pt x="590771" y="687365"/>
                  <a:pt x="664723" y="687365"/>
                </a:cubicBezTo>
                <a:cubicBezTo>
                  <a:pt x="670640" y="687365"/>
                  <a:pt x="675570" y="687365"/>
                  <a:pt x="684444" y="687365"/>
                </a:cubicBezTo>
                <a:cubicBezTo>
                  <a:pt x="666695" y="718154"/>
                  <a:pt x="649933" y="745757"/>
                  <a:pt x="632184" y="772299"/>
                </a:cubicBezTo>
                <a:cubicBezTo>
                  <a:pt x="630212" y="775484"/>
                  <a:pt x="625282" y="776545"/>
                  <a:pt x="621338" y="776545"/>
                </a:cubicBezTo>
                <a:cubicBezTo>
                  <a:pt x="504000" y="777607"/>
                  <a:pt x="387648" y="776545"/>
                  <a:pt x="270311" y="777607"/>
                </a:cubicBezTo>
                <a:cubicBezTo>
                  <a:pt x="259464" y="777607"/>
                  <a:pt x="255520" y="772299"/>
                  <a:pt x="256506" y="760620"/>
                </a:cubicBezTo>
                <a:cubicBezTo>
                  <a:pt x="256506" y="742572"/>
                  <a:pt x="256506" y="724524"/>
                  <a:pt x="255520" y="706475"/>
                </a:cubicBezTo>
                <a:cubicBezTo>
                  <a:pt x="255520" y="691612"/>
                  <a:pt x="261436" y="687365"/>
                  <a:pt x="274255" y="687365"/>
                </a:cubicBezTo>
                <a:close/>
                <a:moveTo>
                  <a:pt x="278054" y="504636"/>
                </a:moveTo>
                <a:cubicBezTo>
                  <a:pt x="354989" y="504636"/>
                  <a:pt x="432911" y="504636"/>
                  <a:pt x="509846" y="504636"/>
                </a:cubicBezTo>
                <a:cubicBezTo>
                  <a:pt x="588754" y="504636"/>
                  <a:pt x="666676" y="504636"/>
                  <a:pt x="745584" y="504636"/>
                </a:cubicBezTo>
                <a:cubicBezTo>
                  <a:pt x="764325" y="504636"/>
                  <a:pt x="765311" y="505700"/>
                  <a:pt x="765311" y="524845"/>
                </a:cubicBezTo>
                <a:cubicBezTo>
                  <a:pt x="765311" y="535481"/>
                  <a:pt x="765311" y="546117"/>
                  <a:pt x="765311" y="556753"/>
                </a:cubicBezTo>
                <a:cubicBezTo>
                  <a:pt x="765311" y="580153"/>
                  <a:pt x="752489" y="593980"/>
                  <a:pt x="730789" y="593980"/>
                </a:cubicBezTo>
                <a:cubicBezTo>
                  <a:pt x="580863" y="593980"/>
                  <a:pt x="429952" y="593980"/>
                  <a:pt x="279040" y="593980"/>
                </a:cubicBezTo>
                <a:cubicBezTo>
                  <a:pt x="256354" y="593980"/>
                  <a:pt x="256354" y="592917"/>
                  <a:pt x="256354" y="569517"/>
                </a:cubicBezTo>
                <a:cubicBezTo>
                  <a:pt x="256354" y="555690"/>
                  <a:pt x="256354" y="541863"/>
                  <a:pt x="256354" y="528036"/>
                </a:cubicBezTo>
                <a:cubicBezTo>
                  <a:pt x="256354" y="504636"/>
                  <a:pt x="256354" y="504636"/>
                  <a:pt x="278054" y="504636"/>
                </a:cubicBezTo>
                <a:close/>
                <a:moveTo>
                  <a:pt x="942895" y="453454"/>
                </a:moveTo>
                <a:cubicBezTo>
                  <a:pt x="989224" y="494914"/>
                  <a:pt x="1033581" y="534249"/>
                  <a:pt x="1077938" y="574646"/>
                </a:cubicBezTo>
                <a:cubicBezTo>
                  <a:pt x="1059210" y="599097"/>
                  <a:pt x="1040481" y="622484"/>
                  <a:pt x="1021752" y="644809"/>
                </a:cubicBezTo>
                <a:cubicBezTo>
                  <a:pt x="928109" y="760685"/>
                  <a:pt x="831509" y="874435"/>
                  <a:pt x="722095" y="974365"/>
                </a:cubicBezTo>
                <a:cubicBezTo>
                  <a:pt x="695481" y="999879"/>
                  <a:pt x="664923" y="1021141"/>
                  <a:pt x="635352" y="1042403"/>
                </a:cubicBezTo>
                <a:cubicBezTo>
                  <a:pt x="626481" y="1048781"/>
                  <a:pt x="613666" y="1046655"/>
                  <a:pt x="601838" y="1048781"/>
                </a:cubicBezTo>
                <a:cubicBezTo>
                  <a:pt x="601838" y="1037087"/>
                  <a:pt x="596909" y="1023267"/>
                  <a:pt x="600852" y="1012636"/>
                </a:cubicBezTo>
                <a:cubicBezTo>
                  <a:pt x="619581" y="969050"/>
                  <a:pt x="637323" y="924400"/>
                  <a:pt x="659995" y="882940"/>
                </a:cubicBezTo>
                <a:cubicBezTo>
                  <a:pt x="741809" y="734108"/>
                  <a:pt x="838409" y="595907"/>
                  <a:pt x="938952" y="460896"/>
                </a:cubicBezTo>
                <a:cubicBezTo>
                  <a:pt x="939938" y="458770"/>
                  <a:pt x="940924" y="456643"/>
                  <a:pt x="942895" y="453454"/>
                </a:cubicBezTo>
                <a:close/>
                <a:moveTo>
                  <a:pt x="1337162" y="323013"/>
                </a:moveTo>
                <a:cubicBezTo>
                  <a:pt x="1348990" y="326198"/>
                  <a:pt x="1361803" y="343189"/>
                  <a:pt x="1361803" y="358055"/>
                </a:cubicBezTo>
                <a:cubicBezTo>
                  <a:pt x="1359832" y="361241"/>
                  <a:pt x="1357861" y="367612"/>
                  <a:pt x="1353918" y="373984"/>
                </a:cubicBezTo>
                <a:cubicBezTo>
                  <a:pt x="1300693" y="447255"/>
                  <a:pt x="1247469" y="521588"/>
                  <a:pt x="1194244" y="594859"/>
                </a:cubicBezTo>
                <a:cubicBezTo>
                  <a:pt x="1175517" y="619282"/>
                  <a:pt x="1154818" y="642644"/>
                  <a:pt x="1134120" y="664944"/>
                </a:cubicBezTo>
                <a:cubicBezTo>
                  <a:pt x="1125249" y="673439"/>
                  <a:pt x="1113421" y="678749"/>
                  <a:pt x="1101594" y="682996"/>
                </a:cubicBezTo>
                <a:cubicBezTo>
                  <a:pt x="1095680" y="685120"/>
                  <a:pt x="1083852" y="682996"/>
                  <a:pt x="1080895" y="677687"/>
                </a:cubicBezTo>
                <a:cubicBezTo>
                  <a:pt x="1077938" y="671315"/>
                  <a:pt x="1077938" y="658573"/>
                  <a:pt x="1080895" y="652201"/>
                </a:cubicBezTo>
                <a:cubicBezTo>
                  <a:pt x="1092723" y="633087"/>
                  <a:pt x="1107507" y="615035"/>
                  <a:pt x="1121306" y="596983"/>
                </a:cubicBezTo>
                <a:cubicBezTo>
                  <a:pt x="1175517" y="522650"/>
                  <a:pt x="1229727" y="449379"/>
                  <a:pt x="1284923" y="375046"/>
                </a:cubicBezTo>
                <a:cubicBezTo>
                  <a:pt x="1293794" y="362303"/>
                  <a:pt x="1302665" y="348498"/>
                  <a:pt x="1310550" y="334694"/>
                </a:cubicBezTo>
                <a:cubicBezTo>
                  <a:pt x="1317449" y="324075"/>
                  <a:pt x="1325334" y="318765"/>
                  <a:pt x="1337162" y="323013"/>
                </a:cubicBezTo>
                <a:close/>
                <a:moveTo>
                  <a:pt x="525824" y="229421"/>
                </a:moveTo>
                <a:cubicBezTo>
                  <a:pt x="600725" y="229421"/>
                  <a:pt x="675627" y="229421"/>
                  <a:pt x="750528" y="229421"/>
                </a:cubicBezTo>
                <a:cubicBezTo>
                  <a:pt x="761369" y="229421"/>
                  <a:pt x="765311" y="233676"/>
                  <a:pt x="765311" y="245375"/>
                </a:cubicBezTo>
                <a:cubicBezTo>
                  <a:pt x="764326" y="264521"/>
                  <a:pt x="764326" y="282602"/>
                  <a:pt x="765311" y="301747"/>
                </a:cubicBezTo>
                <a:cubicBezTo>
                  <a:pt x="765311" y="314511"/>
                  <a:pt x="760383" y="318765"/>
                  <a:pt x="748557" y="318765"/>
                </a:cubicBezTo>
                <a:cubicBezTo>
                  <a:pt x="711106" y="318765"/>
                  <a:pt x="674641" y="318765"/>
                  <a:pt x="638176" y="318765"/>
                </a:cubicBezTo>
                <a:cubicBezTo>
                  <a:pt x="601711" y="318765"/>
                  <a:pt x="565246" y="317702"/>
                  <a:pt x="528781" y="318765"/>
                </a:cubicBezTo>
                <a:cubicBezTo>
                  <a:pt x="515969" y="318765"/>
                  <a:pt x="511041" y="313447"/>
                  <a:pt x="511041" y="299620"/>
                </a:cubicBezTo>
                <a:cubicBezTo>
                  <a:pt x="512027" y="282602"/>
                  <a:pt x="512027" y="264521"/>
                  <a:pt x="511041" y="246439"/>
                </a:cubicBezTo>
                <a:cubicBezTo>
                  <a:pt x="511041" y="234739"/>
                  <a:pt x="514983" y="229421"/>
                  <a:pt x="525824" y="229421"/>
                </a:cubicBezTo>
                <a:close/>
                <a:moveTo>
                  <a:pt x="1243182" y="137949"/>
                </a:moveTo>
                <a:cubicBezTo>
                  <a:pt x="1255260" y="139675"/>
                  <a:pt x="1267337" y="146577"/>
                  <a:pt x="1281140" y="158257"/>
                </a:cubicBezTo>
                <a:cubicBezTo>
                  <a:pt x="1308745" y="183741"/>
                  <a:pt x="1317618" y="208163"/>
                  <a:pt x="1306773" y="240018"/>
                </a:cubicBezTo>
                <a:cubicBezTo>
                  <a:pt x="1300858" y="257008"/>
                  <a:pt x="1294942" y="275059"/>
                  <a:pt x="1285083" y="289925"/>
                </a:cubicBezTo>
                <a:cubicBezTo>
                  <a:pt x="1228886" y="370624"/>
                  <a:pt x="1171704" y="450262"/>
                  <a:pt x="1114521" y="532023"/>
                </a:cubicBezTo>
                <a:cubicBezTo>
                  <a:pt x="1066212" y="489550"/>
                  <a:pt x="1022832" y="450262"/>
                  <a:pt x="977480" y="410974"/>
                </a:cubicBezTo>
                <a:cubicBezTo>
                  <a:pt x="984381" y="401417"/>
                  <a:pt x="990297" y="392923"/>
                  <a:pt x="996212" y="385490"/>
                </a:cubicBezTo>
                <a:cubicBezTo>
                  <a:pt x="1050437" y="319656"/>
                  <a:pt x="1103676" y="252760"/>
                  <a:pt x="1157901" y="187988"/>
                </a:cubicBezTo>
                <a:cubicBezTo>
                  <a:pt x="1170718" y="172061"/>
                  <a:pt x="1188464" y="159319"/>
                  <a:pt x="1205225" y="148700"/>
                </a:cubicBezTo>
                <a:cubicBezTo>
                  <a:pt x="1219027" y="139675"/>
                  <a:pt x="1231105" y="136224"/>
                  <a:pt x="1243182" y="137949"/>
                </a:cubicBezTo>
                <a:close/>
                <a:moveTo>
                  <a:pt x="326420" y="0"/>
                </a:moveTo>
                <a:cubicBezTo>
                  <a:pt x="513791" y="0"/>
                  <a:pt x="702148" y="0"/>
                  <a:pt x="889519" y="0"/>
                </a:cubicBezTo>
                <a:cubicBezTo>
                  <a:pt x="964468" y="1063"/>
                  <a:pt x="1018707" y="56311"/>
                  <a:pt x="1021665" y="137059"/>
                </a:cubicBezTo>
                <a:cubicBezTo>
                  <a:pt x="1021665" y="164684"/>
                  <a:pt x="1021665" y="191246"/>
                  <a:pt x="1020679" y="218870"/>
                </a:cubicBezTo>
                <a:cubicBezTo>
                  <a:pt x="1020679" y="225245"/>
                  <a:pt x="1017721" y="232682"/>
                  <a:pt x="1013776" y="237995"/>
                </a:cubicBezTo>
                <a:cubicBezTo>
                  <a:pt x="985177" y="275181"/>
                  <a:pt x="956578" y="311305"/>
                  <a:pt x="928966" y="348492"/>
                </a:cubicBezTo>
                <a:cubicBezTo>
                  <a:pt x="921077" y="358054"/>
                  <a:pt x="915160" y="369741"/>
                  <a:pt x="908256" y="380366"/>
                </a:cubicBezTo>
                <a:cubicBezTo>
                  <a:pt x="905298" y="384616"/>
                  <a:pt x="901353" y="387804"/>
                  <a:pt x="895436" y="395241"/>
                </a:cubicBezTo>
                <a:cubicBezTo>
                  <a:pt x="895436" y="365492"/>
                  <a:pt x="895436" y="339992"/>
                  <a:pt x="895436" y="314493"/>
                </a:cubicBezTo>
                <a:cubicBezTo>
                  <a:pt x="895436" y="263494"/>
                  <a:pt x="895436" y="212495"/>
                  <a:pt x="895436" y="161496"/>
                </a:cubicBezTo>
                <a:cubicBezTo>
                  <a:pt x="895436" y="139184"/>
                  <a:pt x="892478" y="135997"/>
                  <a:pt x="870782" y="135997"/>
                </a:cubicBezTo>
                <a:cubicBezTo>
                  <a:pt x="713982" y="135997"/>
                  <a:pt x="557182" y="135997"/>
                  <a:pt x="399396" y="135997"/>
                </a:cubicBezTo>
                <a:cubicBezTo>
                  <a:pt x="394465" y="135997"/>
                  <a:pt x="388548" y="135997"/>
                  <a:pt x="381645" y="135997"/>
                </a:cubicBezTo>
                <a:cubicBezTo>
                  <a:pt x="381645" y="145559"/>
                  <a:pt x="381645" y="152997"/>
                  <a:pt x="381645" y="159371"/>
                </a:cubicBezTo>
                <a:cubicBezTo>
                  <a:pt x="381645" y="211433"/>
                  <a:pt x="381645" y="262431"/>
                  <a:pt x="381645" y="314493"/>
                </a:cubicBezTo>
                <a:cubicBezTo>
                  <a:pt x="380659" y="373991"/>
                  <a:pt x="346143" y="410116"/>
                  <a:pt x="290918" y="410116"/>
                </a:cubicBezTo>
                <a:cubicBezTo>
                  <a:pt x="241610" y="410116"/>
                  <a:pt x="192302" y="410116"/>
                  <a:pt x="142994" y="410116"/>
                </a:cubicBezTo>
                <a:cubicBezTo>
                  <a:pt x="138063" y="410116"/>
                  <a:pt x="133132" y="410116"/>
                  <a:pt x="126229" y="410116"/>
                </a:cubicBezTo>
                <a:cubicBezTo>
                  <a:pt x="126229" y="418615"/>
                  <a:pt x="126229" y="423928"/>
                  <a:pt x="126229" y="429240"/>
                </a:cubicBezTo>
                <a:cubicBezTo>
                  <a:pt x="126229" y="658735"/>
                  <a:pt x="126229" y="888229"/>
                  <a:pt x="126229" y="1117724"/>
                </a:cubicBezTo>
                <a:cubicBezTo>
                  <a:pt x="126229" y="1143223"/>
                  <a:pt x="128201" y="1145348"/>
                  <a:pt x="150883" y="1145348"/>
                </a:cubicBezTo>
                <a:cubicBezTo>
                  <a:pt x="390521" y="1145348"/>
                  <a:pt x="630158" y="1145348"/>
                  <a:pt x="869796" y="1145348"/>
                </a:cubicBezTo>
                <a:cubicBezTo>
                  <a:pt x="893464" y="1145348"/>
                  <a:pt x="895436" y="1143223"/>
                  <a:pt x="895436" y="1117724"/>
                </a:cubicBezTo>
                <a:cubicBezTo>
                  <a:pt x="895436" y="1052913"/>
                  <a:pt x="895436" y="988102"/>
                  <a:pt x="895436" y="923291"/>
                </a:cubicBezTo>
                <a:cubicBezTo>
                  <a:pt x="895436" y="916916"/>
                  <a:pt x="897409" y="908416"/>
                  <a:pt x="901353" y="904166"/>
                </a:cubicBezTo>
                <a:cubicBezTo>
                  <a:pt x="938827" y="860605"/>
                  <a:pt x="976302" y="818106"/>
                  <a:pt x="1013776" y="774545"/>
                </a:cubicBezTo>
                <a:cubicBezTo>
                  <a:pt x="1015748" y="773482"/>
                  <a:pt x="1016734" y="772420"/>
                  <a:pt x="1020679" y="769232"/>
                </a:cubicBezTo>
                <a:cubicBezTo>
                  <a:pt x="1020679" y="775607"/>
                  <a:pt x="1021665" y="779857"/>
                  <a:pt x="1021665" y="784107"/>
                </a:cubicBezTo>
                <a:cubicBezTo>
                  <a:pt x="1021665" y="902042"/>
                  <a:pt x="1021665" y="1018914"/>
                  <a:pt x="1021665" y="1135786"/>
                </a:cubicBezTo>
                <a:cubicBezTo>
                  <a:pt x="1020679" y="1222909"/>
                  <a:pt x="967426" y="1281345"/>
                  <a:pt x="886561" y="1281345"/>
                </a:cubicBezTo>
                <a:cubicBezTo>
                  <a:pt x="634103" y="1281345"/>
                  <a:pt x="382631" y="1281345"/>
                  <a:pt x="131160" y="1281345"/>
                </a:cubicBezTo>
                <a:cubicBezTo>
                  <a:pt x="55225" y="1281345"/>
                  <a:pt x="0" y="1221847"/>
                  <a:pt x="0" y="1140036"/>
                </a:cubicBezTo>
                <a:cubicBezTo>
                  <a:pt x="0" y="872292"/>
                  <a:pt x="0" y="603486"/>
                  <a:pt x="0" y="335742"/>
                </a:cubicBezTo>
                <a:cubicBezTo>
                  <a:pt x="0" y="315555"/>
                  <a:pt x="5917" y="298556"/>
                  <a:pt x="18737" y="283681"/>
                </a:cubicBezTo>
                <a:cubicBezTo>
                  <a:pt x="99603" y="198683"/>
                  <a:pt x="180468" y="113685"/>
                  <a:pt x="261333" y="28687"/>
                </a:cubicBezTo>
                <a:cubicBezTo>
                  <a:pt x="279084" y="9562"/>
                  <a:pt x="300780" y="0"/>
                  <a:pt x="326420"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Microsoft YaHei" panose="020B0503020204020204" pitchFamily="34" charset="-122"/>
              <a:ea typeface="Microsoft YaHei" panose="020B0503020204020204" pitchFamily="34" charset="-122"/>
            </a:endParaRPr>
          </a:p>
        </p:txBody>
      </p:sp>
      <p:cxnSp>
        <p:nvCxnSpPr>
          <p:cNvPr id="4" name="直接连接符 3"/>
          <p:cNvCxnSpPr>
            <a:cxnSpLocks/>
          </p:cNvCxnSpPr>
          <p:nvPr/>
        </p:nvCxnSpPr>
        <p:spPr>
          <a:xfrm>
            <a:off x="4916034" y="1011919"/>
            <a:ext cx="0" cy="4827178"/>
          </a:xfrm>
          <a:prstGeom prst="line">
            <a:avLst/>
          </a:prstGeom>
          <a:solidFill>
            <a:schemeClr val="accent1"/>
          </a:solidFill>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椭圆 4"/>
          <p:cNvSpPr/>
          <p:nvPr/>
        </p:nvSpPr>
        <p:spPr>
          <a:xfrm>
            <a:off x="4801736" y="3859415"/>
            <a:ext cx="220663" cy="22066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algn="ctr" eaLnBrk="1" hangingPunct="1"/>
            <a:endParaRPr lang="zh-HK" altLang="en-US">
              <a:solidFill>
                <a:srgbClr val="FFFFFF"/>
              </a:solidFill>
              <a:latin typeface="Microsoft YaHei" panose="020B0503020204020204" pitchFamily="34" charset="-122"/>
              <a:ea typeface="Microsoft YaHei" panose="020B0503020204020204" pitchFamily="34" charset="-122"/>
            </a:endParaRPr>
          </a:p>
        </p:txBody>
      </p:sp>
      <p:sp>
        <p:nvSpPr>
          <p:cNvPr id="6" name="椭圆 5"/>
          <p:cNvSpPr/>
          <p:nvPr/>
        </p:nvSpPr>
        <p:spPr>
          <a:xfrm>
            <a:off x="4805703" y="1507651"/>
            <a:ext cx="220663" cy="22066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algn="ctr" eaLnBrk="1" hangingPunct="1"/>
            <a:endParaRPr lang="zh-HK" altLang="en-US">
              <a:solidFill>
                <a:srgbClr val="FFFFFF"/>
              </a:solidFill>
              <a:latin typeface="Microsoft YaHei" panose="020B0503020204020204" pitchFamily="34" charset="-122"/>
              <a:ea typeface="Microsoft YaHei" panose="020B0503020204020204" pitchFamily="34" charset="-122"/>
            </a:endParaRPr>
          </a:p>
        </p:txBody>
      </p:sp>
      <p:sp>
        <p:nvSpPr>
          <p:cNvPr id="7" name="矩形 6"/>
          <p:cNvSpPr/>
          <p:nvPr/>
        </p:nvSpPr>
        <p:spPr>
          <a:xfrm>
            <a:off x="5306806" y="1815626"/>
            <a:ext cx="3762375" cy="1723164"/>
          </a:xfrm>
          <a:prstGeom prst="rect">
            <a:avLst/>
          </a:prstGeom>
        </p:spPr>
        <p:txBody>
          <a:bodyPr>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algn="just">
              <a:lnSpc>
                <a:spcPct val="120000"/>
              </a:lnSpc>
            </a:pPr>
            <a:r>
              <a:rPr lang="zh-CN" altLang="en-US" dirty="0"/>
              <a:t>对于给定图</a:t>
            </a:r>
            <a:r>
              <a:rPr lang="en-US" altLang="zh-CN" dirty="0"/>
              <a:t>G=(V,E)</a:t>
            </a:r>
            <a:r>
              <a:rPr lang="zh-CN" altLang="en-US" dirty="0"/>
              <a:t>。其中，</a:t>
            </a:r>
            <a:r>
              <a:rPr lang="en-US" altLang="zh-CN" dirty="0"/>
              <a:t>V={1,…,n}</a:t>
            </a:r>
            <a:r>
              <a:rPr lang="zh-CN" altLang="en-US" dirty="0"/>
              <a:t>是图</a:t>
            </a:r>
            <a:r>
              <a:rPr lang="en-US" altLang="zh-CN" dirty="0"/>
              <a:t>G</a:t>
            </a:r>
            <a:r>
              <a:rPr lang="zh-CN" altLang="en-US" dirty="0"/>
              <a:t>的顶点集，</a:t>
            </a:r>
            <a:r>
              <a:rPr lang="en-US" altLang="zh-CN" dirty="0"/>
              <a:t>E</a:t>
            </a:r>
            <a:r>
              <a:rPr lang="zh-CN" altLang="en-US" dirty="0"/>
              <a:t>是图</a:t>
            </a:r>
            <a:r>
              <a:rPr lang="en-US" altLang="zh-CN" dirty="0"/>
              <a:t>G</a:t>
            </a:r>
            <a:r>
              <a:rPr lang="zh-CN" altLang="en-US" dirty="0"/>
              <a:t>的边集。图</a:t>
            </a:r>
            <a:r>
              <a:rPr lang="en-US" altLang="zh-CN" dirty="0"/>
              <a:t>G</a:t>
            </a:r>
            <a:r>
              <a:rPr lang="zh-CN" altLang="en-US" dirty="0"/>
              <a:t>的团就是一个两两之间有边的顶点集合。</a:t>
            </a:r>
            <a:r>
              <a:rPr lang="zh-CN" altLang="en-US" b="1" dirty="0"/>
              <a:t>通俗点讲就是在一个</a:t>
            </a:r>
            <a:r>
              <a:rPr lang="zh-CN" altLang="en-US" b="1" dirty="0">
                <a:solidFill>
                  <a:schemeClr val="accent3">
                    <a:lumMod val="50000"/>
                  </a:schemeClr>
                </a:solidFill>
              </a:rPr>
              <a:t>无向图</a:t>
            </a:r>
            <a:r>
              <a:rPr lang="zh-CN" altLang="en-US" b="1" dirty="0"/>
              <a:t>中一个点数最多的</a:t>
            </a:r>
            <a:r>
              <a:rPr lang="zh-CN" altLang="en-US" b="1" dirty="0">
                <a:solidFill>
                  <a:schemeClr val="accent3">
                    <a:lumMod val="50000"/>
                  </a:schemeClr>
                </a:solidFill>
                <a:hlinkClick r:id="rId2">
                  <a:extLst>
                    <a:ext uri="{A12FA001-AC4F-418D-AE19-62706E023703}">
                      <ahyp:hlinkClr xmlns:ahyp="http://schemas.microsoft.com/office/drawing/2018/hyperlinkcolor" val="tx"/>
                    </a:ext>
                  </a:extLst>
                </a:hlinkClick>
              </a:rPr>
              <a:t>完全图</a:t>
            </a:r>
            <a:r>
              <a:rPr lang="zh-CN" altLang="en-US" b="1" dirty="0"/>
              <a:t>。</a:t>
            </a:r>
            <a:endParaRPr lang="en-US" altLang="zh-CN" sz="1400" dirty="0">
              <a:solidFill>
                <a:schemeClr val="bg2">
                  <a:lumMod val="25000"/>
                </a:schemeClr>
              </a:solidFill>
              <a:latin typeface="Microsoft YaHei" panose="020B0503020204020204" pitchFamily="34" charset="-122"/>
              <a:ea typeface="Microsoft YaHei" panose="020B0503020204020204" pitchFamily="34" charset="-122"/>
            </a:endParaRPr>
          </a:p>
        </p:txBody>
      </p:sp>
      <p:sp>
        <p:nvSpPr>
          <p:cNvPr id="8" name="文本框 7"/>
          <p:cNvSpPr txBox="1"/>
          <p:nvPr/>
        </p:nvSpPr>
        <p:spPr>
          <a:xfrm>
            <a:off x="5308145" y="1277899"/>
            <a:ext cx="3430588" cy="369332"/>
          </a:xfrm>
          <a:prstGeom prst="rect">
            <a:avLst/>
          </a:prstGeom>
          <a:noFill/>
        </p:spPr>
        <p:txBody>
          <a:bodyPr>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eaLnBrk="1" hangingPunct="1"/>
            <a:r>
              <a:rPr lang="zh-CN" altLang="en-US" b="1" dirty="0">
                <a:solidFill>
                  <a:schemeClr val="bg2">
                    <a:lumMod val="10000"/>
                  </a:schemeClr>
                </a:solidFill>
                <a:latin typeface="Microsoft YaHei" panose="020B0503020204020204" pitchFamily="34" charset="-122"/>
                <a:ea typeface="Microsoft YaHei" panose="020B0503020204020204" pitchFamily="34" charset="-122"/>
              </a:rPr>
              <a:t>什么是最大团？</a:t>
            </a:r>
            <a:endParaRPr lang="en-US" altLang="zh-CN" b="1" dirty="0">
              <a:solidFill>
                <a:schemeClr val="bg2">
                  <a:lumMod val="10000"/>
                </a:schemeClr>
              </a:solidFill>
              <a:latin typeface="Microsoft YaHei" panose="020B0503020204020204" pitchFamily="34" charset="-122"/>
              <a:ea typeface="Microsoft YaHei" panose="020B0503020204020204" pitchFamily="34" charset="-122"/>
            </a:endParaRPr>
          </a:p>
        </p:txBody>
      </p:sp>
      <p:sp>
        <p:nvSpPr>
          <p:cNvPr id="9" name="矩形 8"/>
          <p:cNvSpPr/>
          <p:nvPr/>
        </p:nvSpPr>
        <p:spPr>
          <a:xfrm>
            <a:off x="5414513" y="4438490"/>
            <a:ext cx="3762375" cy="1062855"/>
          </a:xfrm>
          <a:prstGeom prst="rect">
            <a:avLst/>
          </a:prstGeom>
        </p:spPr>
        <p:txBody>
          <a:bodyPr>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algn="just" eaLnBrk="1" hangingPunct="1">
              <a:lnSpc>
                <a:spcPct val="120000"/>
              </a:lnSpc>
            </a:pPr>
            <a:r>
              <a:rPr lang="zh-CN" altLang="en-US" dirty="0"/>
              <a:t>顾名思义，最大团问题也就是给我们一个无向图，让那个我们找出这个最大的团的节点数和各个节点。</a:t>
            </a:r>
            <a:endParaRPr lang="zh-HK" altLang="zh-HK" dirty="0"/>
          </a:p>
        </p:txBody>
      </p:sp>
      <p:sp>
        <p:nvSpPr>
          <p:cNvPr id="10" name="文本框 9"/>
          <p:cNvSpPr txBox="1"/>
          <p:nvPr/>
        </p:nvSpPr>
        <p:spPr>
          <a:xfrm>
            <a:off x="5414513" y="3570286"/>
            <a:ext cx="3430588" cy="369888"/>
          </a:xfrm>
          <a:prstGeom prst="rect">
            <a:avLst/>
          </a:prstGeom>
          <a:noFill/>
        </p:spPr>
        <p:txBody>
          <a:bodyPr>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eaLnBrk="1" hangingPunct="1"/>
            <a:r>
              <a:rPr lang="zh-CN" altLang="en-US" b="1" dirty="0">
                <a:solidFill>
                  <a:schemeClr val="bg2">
                    <a:lumMod val="10000"/>
                  </a:schemeClr>
                </a:solidFill>
                <a:latin typeface="Microsoft YaHei" panose="020B0503020204020204" pitchFamily="34" charset="-122"/>
                <a:ea typeface="Microsoft YaHei" panose="020B0503020204020204" pitchFamily="34" charset="-122"/>
              </a:rPr>
              <a:t>什么是最大团问题？</a:t>
            </a:r>
            <a:endParaRPr lang="zh-HK" altLang="en-US" b="1" dirty="0">
              <a:solidFill>
                <a:schemeClr val="bg2">
                  <a:lumMod val="10000"/>
                </a:schemeClr>
              </a:solidFill>
              <a:latin typeface="Microsoft YaHei" panose="020B0503020204020204" pitchFamily="34" charset="-122"/>
              <a:ea typeface="Microsoft YaHei" panose="020B0503020204020204" pitchFamily="34" charset="-122"/>
            </a:endParaRPr>
          </a:p>
        </p:txBody>
      </p:sp>
      <p:cxnSp>
        <p:nvCxnSpPr>
          <p:cNvPr id="11" name="直接连接符 10"/>
          <p:cNvCxnSpPr/>
          <p:nvPr/>
        </p:nvCxnSpPr>
        <p:spPr>
          <a:xfrm flipV="1">
            <a:off x="5025570" y="1726650"/>
            <a:ext cx="3995737" cy="7938"/>
          </a:xfrm>
          <a:prstGeom prst="line">
            <a:avLst/>
          </a:prstGeom>
          <a:solidFill>
            <a:srgbClr val="D3481D"/>
          </a:solidFill>
          <a:ln w="19050" cap="flat" cmpd="sng" algn="ctr">
            <a:solidFill>
              <a:schemeClr val="accent1">
                <a:lumMod val="20000"/>
                <a:lumOff val="80000"/>
              </a:schemeClr>
            </a:solidFill>
            <a:prstDash val="solid"/>
            <a:miter lim="800000"/>
          </a:ln>
          <a:effectLst/>
        </p:spPr>
      </p:cxnSp>
      <p:cxnSp>
        <p:nvCxnSpPr>
          <p:cNvPr id="12" name="直接连接符 11"/>
          <p:cNvCxnSpPr/>
          <p:nvPr/>
        </p:nvCxnSpPr>
        <p:spPr>
          <a:xfrm flipV="1">
            <a:off x="5050565" y="4068855"/>
            <a:ext cx="3995737" cy="7938"/>
          </a:xfrm>
          <a:prstGeom prst="line">
            <a:avLst/>
          </a:prstGeom>
          <a:solidFill>
            <a:srgbClr val="D3481D"/>
          </a:solidFill>
          <a:ln w="19050" cap="flat" cmpd="sng" algn="ctr">
            <a:solidFill>
              <a:schemeClr val="accent1">
                <a:lumMod val="20000"/>
                <a:lumOff val="80000"/>
              </a:schemeClr>
            </a:solidFill>
            <a:prstDash val="solid"/>
            <a:miter lim="800000"/>
          </a:ln>
          <a:effectLst/>
        </p:spPr>
      </p:cxnSp>
      <p:sp>
        <p:nvSpPr>
          <p:cNvPr id="13" name="灯片编号占位符 12"/>
          <p:cNvSpPr>
            <a:spLocks noGrp="1"/>
          </p:cNvSpPr>
          <p:nvPr>
            <p:ph type="sldNum" sz="quarter" idx="10"/>
          </p:nvPr>
        </p:nvSpPr>
        <p:spPr/>
        <p:txBody>
          <a:bodyPr/>
          <a:lstStyle/>
          <a:p>
            <a:fld id="{023126B9-07AC-4BAF-B3D7-FAC1D3999DA4}" type="slidenum">
              <a:rPr lang="zh-CN" altLang="en-US" smtClean="0"/>
              <a:t>4</a:t>
            </a:fld>
            <a:endParaRPr lang="zh-CN" altLang="en-US" dirty="0"/>
          </a:p>
        </p:txBody>
      </p:sp>
      <p:sp>
        <p:nvSpPr>
          <p:cNvPr id="14" name="文本框 13"/>
          <p:cNvSpPr txBox="1"/>
          <p:nvPr/>
        </p:nvSpPr>
        <p:spPr>
          <a:xfrm>
            <a:off x="1233556" y="357012"/>
            <a:ext cx="6569324" cy="461665"/>
          </a:xfrm>
          <a:prstGeom prst="rect">
            <a:avLst/>
          </a:prstGeom>
          <a:noFill/>
        </p:spPr>
        <p:txBody>
          <a:bodyPr wrap="square" rtlCol="0">
            <a:spAutoFit/>
          </a:bodyPr>
          <a:lstStyle/>
          <a:p>
            <a:pPr>
              <a:defRPr/>
            </a:pPr>
            <a:r>
              <a:rPr lang="zh-CN" altLang="en-US" sz="2400" b="1" dirty="0">
                <a:solidFill>
                  <a:schemeClr val="bg2">
                    <a:lumMod val="25000"/>
                  </a:schemeClr>
                </a:solidFill>
                <a:latin typeface="Microsoft YaHei" panose="020B0503020204020204" pitchFamily="34" charset="-122"/>
                <a:ea typeface="Microsoft YaHei" panose="020B0503020204020204" pitchFamily="34" charset="-122"/>
              </a:rPr>
              <a:t>最大团的定义</a:t>
            </a:r>
          </a:p>
        </p:txBody>
      </p:sp>
      <p:sp>
        <p:nvSpPr>
          <p:cNvPr id="15" name="任意多边形 14"/>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6" name="图片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7" name="文本框 16"/>
          <p:cNvSpPr txBox="1"/>
          <p:nvPr/>
        </p:nvSpPr>
        <p:spPr>
          <a:xfrm>
            <a:off x="1253876" y="827253"/>
            <a:ext cx="6569324" cy="369332"/>
          </a:xfrm>
          <a:prstGeom prst="rect">
            <a:avLst/>
          </a:prstGeom>
          <a:noFill/>
        </p:spPr>
        <p:txBody>
          <a:bodyPr wrap="square" rtlCol="0">
            <a:spAutoFit/>
          </a:bodyPr>
          <a:lstStyle/>
          <a:p>
            <a:r>
              <a:rPr lang="zh-CN" altLang="en-US" dirty="0">
                <a:solidFill>
                  <a:schemeClr val="bg2">
                    <a:lumMod val="25000"/>
                  </a:schemeClr>
                </a:solidFill>
                <a:latin typeface="方正兰亭粗黑_GBK" panose="02000000000000000000" pitchFamily="2" charset="-122"/>
                <a:ea typeface="方正兰亭粗黑_GBK" panose="02000000000000000000" pitchFamily="2" charset="-122"/>
              </a:rPr>
              <a:t>做提前要读懂题目</a:t>
            </a:r>
          </a:p>
        </p:txBody>
      </p:sp>
      <p:pic>
        <p:nvPicPr>
          <p:cNvPr id="21" name="图片 20">
            <a:extLst>
              <a:ext uri="{FF2B5EF4-FFF2-40B4-BE49-F238E27FC236}">
                <a16:creationId xmlns:a16="http://schemas.microsoft.com/office/drawing/2014/main" id="{5B1C7D9D-C6F5-471F-9303-33D00E64B5AA}"/>
              </a:ext>
            </a:extLst>
          </p:cNvPr>
          <p:cNvPicPr>
            <a:picLocks noChangeAspect="1"/>
          </p:cNvPicPr>
          <p:nvPr/>
        </p:nvPicPr>
        <p:blipFill>
          <a:blip r:embed="rId4"/>
          <a:stretch>
            <a:fillRect/>
          </a:stretch>
        </p:blipFill>
        <p:spPr>
          <a:xfrm>
            <a:off x="1297448" y="1804195"/>
            <a:ext cx="2914650" cy="1685925"/>
          </a:xfrm>
          <a:prstGeom prst="rect">
            <a:avLst/>
          </a:prstGeom>
        </p:spPr>
      </p:pic>
    </p:spTree>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17" name="矩形 16"/>
          <p:cNvSpPr/>
          <p:nvPr/>
        </p:nvSpPr>
        <p:spPr>
          <a:xfrm>
            <a:off x="-61546" y="1468322"/>
            <a:ext cx="12253546" cy="38862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 Placeholder 3"/>
          <p:cNvSpPr txBox="1"/>
          <p:nvPr/>
        </p:nvSpPr>
        <p:spPr>
          <a:xfrm>
            <a:off x="1541464" y="2547939"/>
            <a:ext cx="1641475" cy="1570037"/>
          </a:xfrm>
          <a:prstGeom prst="rect">
            <a:avLst/>
          </a:prstGeom>
        </p:spPr>
        <p:txBody>
          <a:bodyPr wrap="none" lIns="0" tIns="0" rIns="0" bIns="0" anchor="ct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11500" dirty="0">
                <a:solidFill>
                  <a:schemeClr val="bg2">
                    <a:lumMod val="25000"/>
                  </a:schemeClr>
                </a:solidFill>
                <a:latin typeface="Microsoft YaHei" panose="020B0503020204020204" pitchFamily="34" charset="-122"/>
                <a:ea typeface="Microsoft YaHei" panose="020B0503020204020204" pitchFamily="34" charset="-122"/>
                <a:cs typeface="Arial" panose="020B0604020202020204" pitchFamily="34" charset="0"/>
              </a:rPr>
              <a:t>02</a:t>
            </a:r>
          </a:p>
        </p:txBody>
      </p:sp>
      <p:sp>
        <p:nvSpPr>
          <p:cNvPr id="19" name="文本框 58"/>
          <p:cNvSpPr txBox="1"/>
          <p:nvPr/>
        </p:nvSpPr>
        <p:spPr>
          <a:xfrm>
            <a:off x="3362960" y="3346450"/>
            <a:ext cx="4876165" cy="583565"/>
          </a:xfrm>
          <a:prstGeom prst="rect">
            <a:avLst/>
          </a:prstGeom>
          <a:noFill/>
        </p:spPr>
        <p:txBody>
          <a:bodyPr wrap="square">
            <a:spAutoFit/>
          </a:bodyPr>
          <a:lstStyle/>
          <a:p>
            <a:pPr>
              <a:defRPr/>
            </a:pPr>
            <a:r>
              <a:rPr lang="zh-CN" altLang="en-US" sz="3200" b="1" dirty="0">
                <a:solidFill>
                  <a:schemeClr val="bg2">
                    <a:lumMod val="25000"/>
                  </a:schemeClr>
                </a:solidFill>
                <a:latin typeface="Microsoft YaHei" panose="020B0503020204020204" pitchFamily="34" charset="-122"/>
                <a:ea typeface="Microsoft YaHei" panose="020B0503020204020204" pitchFamily="34" charset="-122"/>
              </a:rPr>
              <a:t>最大团的相关算法和应用</a:t>
            </a:r>
          </a:p>
        </p:txBody>
      </p:sp>
      <p:sp>
        <p:nvSpPr>
          <p:cNvPr id="20" name="文本框 59"/>
          <p:cNvSpPr txBox="1"/>
          <p:nvPr/>
        </p:nvSpPr>
        <p:spPr>
          <a:xfrm>
            <a:off x="3363005" y="2773364"/>
            <a:ext cx="2011897" cy="584775"/>
          </a:xfrm>
          <a:prstGeom prst="rect">
            <a:avLst/>
          </a:prstGeom>
          <a:noFill/>
        </p:spPr>
        <p:txBody>
          <a:bodyPr wrap="none">
            <a:spAutoFit/>
          </a:bodyPr>
          <a:lstStyle>
            <a:defPPr>
              <a:defRPr lang="zh-CN"/>
            </a:defPPr>
            <a:lvl1pPr>
              <a:defRPr sz="6000" b="1" i="1">
                <a:solidFill>
                  <a:schemeClr val="bg1"/>
                </a:solidFill>
                <a:latin typeface="Meiryo UI" panose="020B0604030504040204" pitchFamily="34" charset="-128"/>
                <a:ea typeface="Meiryo UI" panose="020B0604030504040204" pitchFamily="34" charset="-128"/>
                <a:cs typeface="Meiryo UI" panose="020B0604030504040204" pitchFamily="34" charset="-128"/>
              </a:defRPr>
            </a:lvl1pPr>
          </a:lstStyle>
          <a:p>
            <a:pPr>
              <a:defRPr/>
            </a:pPr>
            <a:r>
              <a:rPr lang="en-US" altLang="zh-CN" sz="3200" dirty="0">
                <a:solidFill>
                  <a:schemeClr val="bg2">
                    <a:lumMod val="25000"/>
                  </a:schemeClr>
                </a:solidFill>
                <a:latin typeface="Microsoft YaHei" panose="020B0503020204020204" pitchFamily="34" charset="-122"/>
                <a:ea typeface="Microsoft YaHei" panose="020B0503020204020204" pitchFamily="34" charset="-122"/>
                <a:cs typeface="Arial" panose="020B0604020202020204" pitchFamily="34" charset="0"/>
              </a:rPr>
              <a:t>Part Two</a:t>
            </a:r>
            <a:endParaRPr lang="zh-CN" altLang="en-US" sz="3200" dirty="0">
              <a:solidFill>
                <a:schemeClr val="bg2">
                  <a:lumMod val="25000"/>
                </a:schemeClr>
              </a:solidFill>
              <a:latin typeface="Microsoft YaHei" panose="020B0503020204020204" pitchFamily="34" charset="-122"/>
              <a:ea typeface="Microsoft YaHei" panose="020B0503020204020204" pitchFamily="34" charset="-122"/>
              <a:cs typeface="Arial" panose="020B0604020202020204" pitchFamily="34" charset="0"/>
            </a:endParaRPr>
          </a:p>
        </p:txBody>
      </p:sp>
      <p:sp>
        <p:nvSpPr>
          <p:cNvPr id="21" name="等腰三角形 20"/>
          <p:cNvSpPr/>
          <p:nvPr/>
        </p:nvSpPr>
        <p:spPr>
          <a:xfrm rot="9233090">
            <a:off x="8731250" y="2454275"/>
            <a:ext cx="266700" cy="230188"/>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YouYuan" panose="02010509060101010101" charset="-122"/>
            </a:endParaRPr>
          </a:p>
        </p:txBody>
      </p:sp>
      <p:sp>
        <p:nvSpPr>
          <p:cNvPr id="22" name="等腰三角形 21"/>
          <p:cNvSpPr/>
          <p:nvPr/>
        </p:nvSpPr>
        <p:spPr>
          <a:xfrm rot="15569576">
            <a:off x="8378826" y="3128963"/>
            <a:ext cx="396875" cy="342900"/>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YouYuan" panose="02010509060101010101" charset="-122"/>
            </a:endParaRPr>
          </a:p>
        </p:txBody>
      </p:sp>
      <p:sp>
        <p:nvSpPr>
          <p:cNvPr id="23" name="等腰三角形 22"/>
          <p:cNvSpPr/>
          <p:nvPr/>
        </p:nvSpPr>
        <p:spPr>
          <a:xfrm rot="21371394">
            <a:off x="8247063" y="1804989"/>
            <a:ext cx="266700" cy="230187"/>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YouYuan" panose="02010509060101010101" charset="-122"/>
            </a:endParaRPr>
          </a:p>
        </p:txBody>
      </p:sp>
      <p:sp>
        <p:nvSpPr>
          <p:cNvPr id="24" name="等腰三角形 23"/>
          <p:cNvSpPr/>
          <p:nvPr/>
        </p:nvSpPr>
        <p:spPr>
          <a:xfrm rot="12912161">
            <a:off x="9288463" y="3487739"/>
            <a:ext cx="944562" cy="815975"/>
          </a:xfrm>
          <a:prstGeom prst="triangl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C20F"/>
              </a:solidFill>
              <a:ea typeface="YouYuan" panose="02010509060101010101" charset="-122"/>
            </a:endParaRPr>
          </a:p>
        </p:txBody>
      </p:sp>
      <p:sp>
        <p:nvSpPr>
          <p:cNvPr id="25" name="等腰三角形 24"/>
          <p:cNvSpPr/>
          <p:nvPr/>
        </p:nvSpPr>
        <p:spPr>
          <a:xfrm rot="12912161">
            <a:off x="9156700" y="3427413"/>
            <a:ext cx="1176338" cy="1014412"/>
          </a:xfrm>
          <a:prstGeom prst="triangle">
            <a:avLst/>
          </a:prstGeom>
          <a:noFill/>
          <a:ln w="12700" cap="flat" cmpd="sng" algn="ctr">
            <a:solidFill>
              <a:schemeClr val="accent1"/>
            </a:solidFill>
            <a:prstDash val="solid"/>
            <a:miter lim="800000"/>
          </a:ln>
          <a:effectLst/>
        </p:spPr>
        <p:txBody>
          <a:bodyPr anchor="ctr"/>
          <a:lstStyle/>
          <a:p>
            <a:pPr algn="ctr">
              <a:defRPr/>
            </a:pPr>
            <a:endParaRPr lang="zh-CN" altLang="en-US" kern="0">
              <a:solidFill>
                <a:srgbClr val="FFC20F"/>
              </a:solidFill>
              <a:ea typeface="YouYuan" panose="02010509060101010101" charset="-122"/>
            </a:endParaRPr>
          </a:p>
        </p:txBody>
      </p:sp>
      <p:sp>
        <p:nvSpPr>
          <p:cNvPr id="26" name="椭圆 25"/>
          <p:cNvSpPr/>
          <p:nvPr/>
        </p:nvSpPr>
        <p:spPr>
          <a:xfrm rot="9110320">
            <a:off x="10477500" y="37925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ea typeface="YouYuan" panose="02010509060101010101" charset="-122"/>
            </a:endParaRPr>
          </a:p>
        </p:txBody>
      </p:sp>
      <p:sp>
        <p:nvSpPr>
          <p:cNvPr id="27" name="椭圆 26"/>
          <p:cNvSpPr/>
          <p:nvPr/>
        </p:nvSpPr>
        <p:spPr>
          <a:xfrm rot="9110320">
            <a:off x="9388475" y="4295775"/>
            <a:ext cx="115888" cy="115888"/>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ea typeface="YouYuan" panose="02010509060101010101" charset="-122"/>
            </a:endParaRPr>
          </a:p>
        </p:txBody>
      </p:sp>
      <p:sp>
        <p:nvSpPr>
          <p:cNvPr id="28" name="椭圆 27"/>
          <p:cNvSpPr/>
          <p:nvPr/>
        </p:nvSpPr>
        <p:spPr>
          <a:xfrm rot="9110320">
            <a:off x="9505950" y="31321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ea typeface="YouYuan" panose="02010509060101010101" charset="-122"/>
            </a:endParaRPr>
          </a:p>
        </p:txBody>
      </p:sp>
      <p:sp>
        <p:nvSpPr>
          <p:cNvPr id="29" name="等腰三角形 28"/>
          <p:cNvSpPr/>
          <p:nvPr/>
        </p:nvSpPr>
        <p:spPr>
          <a:xfrm rot="18210217">
            <a:off x="7838282" y="2162970"/>
            <a:ext cx="127000" cy="109537"/>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YouYuan" panose="02010509060101010101" charset="-122"/>
            </a:endParaRPr>
          </a:p>
        </p:txBody>
      </p:sp>
      <p:sp>
        <p:nvSpPr>
          <p:cNvPr id="30" name="等腰三角形 29"/>
          <p:cNvSpPr/>
          <p:nvPr/>
        </p:nvSpPr>
        <p:spPr>
          <a:xfrm rot="8748521">
            <a:off x="8196264" y="2314575"/>
            <a:ext cx="128587" cy="109538"/>
          </a:xfrm>
          <a:prstGeom prst="triangle">
            <a:avLst/>
          </a:prstGeom>
          <a:solidFill>
            <a:schemeClr val="accent1">
              <a:lumMod val="40000"/>
              <a:lumOff val="6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YouYuan" panose="02010509060101010101" charset="-122"/>
            </a:endParaRPr>
          </a:p>
        </p:txBody>
      </p:sp>
      <p:cxnSp>
        <p:nvCxnSpPr>
          <p:cNvPr id="31" name="Straight Connector 13"/>
          <p:cNvCxnSpPr>
            <a:cxnSpLocks noChangeShapeType="1"/>
          </p:cNvCxnSpPr>
          <p:nvPr/>
        </p:nvCxnSpPr>
        <p:spPr bwMode="auto">
          <a:xfrm flipH="1">
            <a:off x="1524000" y="4110038"/>
            <a:ext cx="6732588" cy="0"/>
          </a:xfrm>
          <a:prstGeom prst="line">
            <a:avLst/>
          </a:prstGeom>
          <a:noFill/>
          <a:ln w="19050" cap="sq" algn="ctr">
            <a:solidFill>
              <a:schemeClr val="accent1"/>
            </a:solidFill>
            <a:miter lim="800000"/>
            <a:headEnd type="oval" w="med" len="med"/>
          </a:ln>
          <a:extLst>
            <a:ext uri="{909E8E84-426E-40DD-AFC4-6F175D3DCCD1}">
              <a14:hiddenFill xmlns:a14="http://schemas.microsoft.com/office/drawing/2010/main">
                <a:noFill/>
              </a14:hiddenFill>
            </a:ext>
          </a:extLst>
        </p:spPr>
      </p:cxnSp>
      <p:sp>
        <p:nvSpPr>
          <p:cNvPr id="2" name="灯片编号占位符 1"/>
          <p:cNvSpPr>
            <a:spLocks noGrp="1"/>
          </p:cNvSpPr>
          <p:nvPr>
            <p:ph type="sldNum" sz="quarter" idx="10"/>
          </p:nvPr>
        </p:nvSpPr>
        <p:spPr/>
        <p:txBody>
          <a:bodyPr/>
          <a:lstStyle/>
          <a:p>
            <a:fld id="{023126B9-07AC-4BAF-B3D7-FAC1D3999DA4}" type="slidenum">
              <a:rPr lang="zh-CN" altLang="en-US" smtClean="0"/>
              <a:t>5</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5134417" y="2587749"/>
            <a:ext cx="1492316" cy="702833"/>
          </a:xfrm>
          <a:custGeom>
            <a:avLst/>
            <a:gdLst>
              <a:gd name="connsiteX0" fmla="*/ 0 w 1133856"/>
              <a:gd name="connsiteY0" fmla="*/ 0 h 534010"/>
              <a:gd name="connsiteX1" fmla="*/ 1133856 w 1133856"/>
              <a:gd name="connsiteY1" fmla="*/ 0 h 534010"/>
              <a:gd name="connsiteX2" fmla="*/ 804672 w 1133856"/>
              <a:gd name="connsiteY2" fmla="*/ 534010 h 534010"/>
              <a:gd name="connsiteX3" fmla="*/ 351129 w 1133856"/>
              <a:gd name="connsiteY3" fmla="*/ 534010 h 534010"/>
              <a:gd name="connsiteX4" fmla="*/ 0 w 1133856"/>
              <a:gd name="connsiteY4" fmla="*/ 0 h 534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3856" h="534010">
                <a:moveTo>
                  <a:pt x="0" y="0"/>
                </a:moveTo>
                <a:lnTo>
                  <a:pt x="1133856" y="0"/>
                </a:lnTo>
                <a:lnTo>
                  <a:pt x="804672" y="534010"/>
                </a:lnTo>
                <a:lnTo>
                  <a:pt x="351129" y="534010"/>
                </a:lnTo>
                <a:lnTo>
                  <a:pt x="0" y="0"/>
                </a:lnTo>
                <a:close/>
              </a:path>
            </a:pathLst>
          </a:custGeom>
          <a:solidFill>
            <a:schemeClr val="accent1"/>
          </a:solidFill>
          <a:ln w="38100" cap="flat" cmpd="thickThin" algn="ctr">
            <a:noFill/>
            <a:prstDash val="solid"/>
          </a:ln>
          <a:effectLst/>
          <a:scene3d>
            <a:camera prst="orthographicFront"/>
            <a:lightRig rig="threePt" dir="t"/>
          </a:scene3d>
          <a:sp3d/>
        </p:spPr>
        <p:txBody>
          <a:bodyPr lIns="0" tIns="0" rIns="0" bIns="0" anchor="ctr"/>
          <a:lstStyle/>
          <a:p>
            <a:pPr algn="ctr" eaLnBrk="1" hangingPunct="1">
              <a:defRPr/>
            </a:pPr>
            <a:r>
              <a:rPr lang="en-US" altLang="zh-CN" sz="2400" kern="0">
                <a:solidFill>
                  <a:srgbClr val="FFFFFF"/>
                </a:solidFill>
                <a:latin typeface="+mn-ea"/>
              </a:rPr>
              <a:t>01</a:t>
            </a:r>
            <a:endParaRPr lang="zh-CN" altLang="en-US" sz="2400" kern="0">
              <a:solidFill>
                <a:srgbClr val="FFFFFF"/>
              </a:solidFill>
              <a:latin typeface="+mn-ea"/>
            </a:endParaRPr>
          </a:p>
        </p:txBody>
      </p:sp>
      <p:sp>
        <p:nvSpPr>
          <p:cNvPr id="3" name="任意多边形 2"/>
          <p:cNvSpPr/>
          <p:nvPr/>
        </p:nvSpPr>
        <p:spPr>
          <a:xfrm>
            <a:off x="6270503" y="2635887"/>
            <a:ext cx="1155340" cy="1213108"/>
          </a:xfrm>
          <a:custGeom>
            <a:avLst/>
            <a:gdLst>
              <a:gd name="connsiteX0" fmla="*/ 321868 w 870508"/>
              <a:gd name="connsiteY0" fmla="*/ 0 h 921716"/>
              <a:gd name="connsiteX1" fmla="*/ 870508 w 870508"/>
              <a:gd name="connsiteY1" fmla="*/ 921716 h 921716"/>
              <a:gd name="connsiteX2" fmla="*/ 204825 w 870508"/>
              <a:gd name="connsiteY2" fmla="*/ 914400 h 921716"/>
              <a:gd name="connsiteX3" fmla="*/ 0 w 870508"/>
              <a:gd name="connsiteY3" fmla="*/ 555956 h 921716"/>
              <a:gd name="connsiteX4" fmla="*/ 321868 w 870508"/>
              <a:gd name="connsiteY4" fmla="*/ 0 h 921716"/>
              <a:gd name="connsiteX0-1" fmla="*/ 329183 w 877823"/>
              <a:gd name="connsiteY0-2" fmla="*/ 0 h 921716"/>
              <a:gd name="connsiteX1-3" fmla="*/ 877823 w 877823"/>
              <a:gd name="connsiteY1-4" fmla="*/ 921716 h 921716"/>
              <a:gd name="connsiteX2-5" fmla="*/ 212140 w 877823"/>
              <a:gd name="connsiteY2-6" fmla="*/ 914400 h 921716"/>
              <a:gd name="connsiteX3-7" fmla="*/ 0 w 877823"/>
              <a:gd name="connsiteY3-8" fmla="*/ 526695 h 921716"/>
              <a:gd name="connsiteX4-9" fmla="*/ 329183 w 877823"/>
              <a:gd name="connsiteY4-10" fmla="*/ 0 h 92171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877823" h="921716">
                <a:moveTo>
                  <a:pt x="329183" y="0"/>
                </a:moveTo>
                <a:lnTo>
                  <a:pt x="877823" y="921716"/>
                </a:lnTo>
                <a:lnTo>
                  <a:pt x="212140" y="914400"/>
                </a:lnTo>
                <a:lnTo>
                  <a:pt x="0" y="526695"/>
                </a:lnTo>
                <a:lnTo>
                  <a:pt x="329183" y="0"/>
                </a:lnTo>
                <a:close/>
              </a:path>
            </a:pathLst>
          </a:custGeom>
          <a:solidFill>
            <a:schemeClr val="accent2"/>
          </a:solidFill>
          <a:ln w="38100" cap="flat" cmpd="thickThin" algn="ctr">
            <a:noFill/>
            <a:prstDash val="solid"/>
          </a:ln>
          <a:effectLst/>
          <a:scene3d>
            <a:camera prst="orthographicFront"/>
            <a:lightRig rig="threePt" dir="t"/>
          </a:scene3d>
          <a:sp3d/>
        </p:spPr>
        <p:txBody>
          <a:bodyPr lIns="0" tIns="288000" rIns="180000" bIns="0" anchor="ctr"/>
          <a:lstStyle/>
          <a:p>
            <a:pPr algn="ctr" eaLnBrk="1" hangingPunct="1">
              <a:defRPr/>
            </a:pPr>
            <a:r>
              <a:rPr lang="en-US" altLang="zh-CN" sz="2400" kern="0">
                <a:solidFill>
                  <a:srgbClr val="FFFFFF"/>
                </a:solidFill>
                <a:latin typeface="+mn-ea"/>
              </a:rPr>
              <a:t>02</a:t>
            </a:r>
            <a:endParaRPr lang="zh-CN" altLang="en-US" sz="2400" kern="0">
              <a:solidFill>
                <a:srgbClr val="FFFFFF"/>
              </a:solidFill>
              <a:latin typeface="+mn-ea"/>
            </a:endParaRPr>
          </a:p>
        </p:txBody>
      </p:sp>
      <p:sp>
        <p:nvSpPr>
          <p:cNvPr id="4" name="任意多边形 3"/>
          <p:cNvSpPr/>
          <p:nvPr/>
        </p:nvSpPr>
        <p:spPr>
          <a:xfrm>
            <a:off x="4354563" y="2645516"/>
            <a:ext cx="1155342" cy="1213108"/>
          </a:xfrm>
          <a:custGeom>
            <a:avLst/>
            <a:gdLst>
              <a:gd name="connsiteX0" fmla="*/ 541324 w 877824"/>
              <a:gd name="connsiteY0" fmla="*/ 0 h 921715"/>
              <a:gd name="connsiteX1" fmla="*/ 877824 w 877824"/>
              <a:gd name="connsiteY1" fmla="*/ 526694 h 921715"/>
              <a:gd name="connsiteX2" fmla="*/ 658368 w 877824"/>
              <a:gd name="connsiteY2" fmla="*/ 907084 h 921715"/>
              <a:gd name="connsiteX3" fmla="*/ 0 w 877824"/>
              <a:gd name="connsiteY3" fmla="*/ 921715 h 921715"/>
              <a:gd name="connsiteX4" fmla="*/ 541324 w 877824"/>
              <a:gd name="connsiteY4" fmla="*/ 0 h 921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7824" h="921715">
                <a:moveTo>
                  <a:pt x="541324" y="0"/>
                </a:moveTo>
                <a:lnTo>
                  <a:pt x="877824" y="526694"/>
                </a:lnTo>
                <a:lnTo>
                  <a:pt x="658368" y="907084"/>
                </a:lnTo>
                <a:lnTo>
                  <a:pt x="0" y="921715"/>
                </a:lnTo>
                <a:lnTo>
                  <a:pt x="541324" y="0"/>
                </a:lnTo>
                <a:close/>
              </a:path>
            </a:pathLst>
          </a:custGeom>
          <a:solidFill>
            <a:schemeClr val="accent4"/>
          </a:solidFill>
          <a:ln w="38100" cap="flat" cmpd="thickThin" algn="ctr">
            <a:noFill/>
            <a:prstDash val="solid"/>
          </a:ln>
          <a:effectLst/>
          <a:scene3d>
            <a:camera prst="orthographicFront"/>
            <a:lightRig rig="threePt" dir="t"/>
          </a:scene3d>
          <a:sp3d/>
        </p:spPr>
        <p:txBody>
          <a:bodyPr lIns="180000" tIns="288000" rIns="0" bIns="0" anchor="ctr"/>
          <a:lstStyle/>
          <a:p>
            <a:pPr algn="ctr" eaLnBrk="1" hangingPunct="1">
              <a:lnSpc>
                <a:spcPct val="80000"/>
              </a:lnSpc>
              <a:defRPr/>
            </a:pPr>
            <a:r>
              <a:rPr lang="en-US" altLang="zh-CN" sz="2400" kern="0">
                <a:solidFill>
                  <a:srgbClr val="FFFFFF"/>
                </a:solidFill>
                <a:latin typeface="+mn-ea"/>
              </a:rPr>
              <a:t>06</a:t>
            </a:r>
            <a:endParaRPr lang="zh-CN" altLang="en-US" sz="2400" kern="0">
              <a:solidFill>
                <a:srgbClr val="FFFFFF"/>
              </a:solidFill>
              <a:latin typeface="+mn-ea"/>
            </a:endParaRPr>
          </a:p>
        </p:txBody>
      </p:sp>
      <p:sp>
        <p:nvSpPr>
          <p:cNvPr id="5" name="任意多边形 4"/>
          <p:cNvSpPr/>
          <p:nvPr/>
        </p:nvSpPr>
        <p:spPr>
          <a:xfrm>
            <a:off x="6280131" y="3954902"/>
            <a:ext cx="1136084" cy="1193852"/>
          </a:xfrm>
          <a:custGeom>
            <a:avLst/>
            <a:gdLst>
              <a:gd name="connsiteX0" fmla="*/ 234086 w 863193"/>
              <a:gd name="connsiteY0" fmla="*/ 0 h 907085"/>
              <a:gd name="connsiteX1" fmla="*/ 0 w 863193"/>
              <a:gd name="connsiteY1" fmla="*/ 373075 h 907085"/>
              <a:gd name="connsiteX2" fmla="*/ 314553 w 863193"/>
              <a:gd name="connsiteY2" fmla="*/ 907085 h 907085"/>
              <a:gd name="connsiteX3" fmla="*/ 863193 w 863193"/>
              <a:gd name="connsiteY3" fmla="*/ 14630 h 907085"/>
              <a:gd name="connsiteX4" fmla="*/ 234086 w 863193"/>
              <a:gd name="connsiteY4" fmla="*/ 0 h 9070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193" h="907085">
                <a:moveTo>
                  <a:pt x="234086" y="0"/>
                </a:moveTo>
                <a:lnTo>
                  <a:pt x="0" y="373075"/>
                </a:lnTo>
                <a:lnTo>
                  <a:pt x="314553" y="907085"/>
                </a:lnTo>
                <a:lnTo>
                  <a:pt x="863193" y="14630"/>
                </a:lnTo>
                <a:lnTo>
                  <a:pt x="234086" y="0"/>
                </a:lnTo>
                <a:close/>
              </a:path>
            </a:pathLst>
          </a:custGeom>
          <a:solidFill>
            <a:schemeClr val="accent4"/>
          </a:solidFill>
          <a:ln w="38100" cap="flat" cmpd="thickThin" algn="ctr">
            <a:noFill/>
            <a:prstDash val="solid"/>
          </a:ln>
          <a:effectLst/>
          <a:scene3d>
            <a:camera prst="orthographicFront"/>
            <a:lightRig rig="threePt" dir="t"/>
          </a:scene3d>
          <a:sp3d/>
        </p:spPr>
        <p:txBody>
          <a:bodyPr lIns="0" tIns="0" rIns="144000" bIns="252000" anchor="ctr"/>
          <a:lstStyle/>
          <a:p>
            <a:pPr algn="ctr" eaLnBrk="1" hangingPunct="1">
              <a:lnSpc>
                <a:spcPct val="80000"/>
              </a:lnSpc>
              <a:defRPr/>
            </a:pPr>
            <a:r>
              <a:rPr lang="en-US" altLang="zh-CN" sz="2400" kern="0">
                <a:solidFill>
                  <a:srgbClr val="FFFFFF"/>
                </a:solidFill>
                <a:latin typeface="+mn-ea"/>
              </a:rPr>
              <a:t>03</a:t>
            </a:r>
            <a:endParaRPr lang="zh-CN" altLang="en-US" sz="2400" kern="0">
              <a:solidFill>
                <a:srgbClr val="FFFFFF"/>
              </a:solidFill>
              <a:latin typeface="+mn-ea"/>
            </a:endParaRPr>
          </a:p>
        </p:txBody>
      </p:sp>
      <p:sp>
        <p:nvSpPr>
          <p:cNvPr id="6" name="任意多边形 5"/>
          <p:cNvSpPr/>
          <p:nvPr/>
        </p:nvSpPr>
        <p:spPr>
          <a:xfrm>
            <a:off x="5192184" y="4503687"/>
            <a:ext cx="1405665" cy="712461"/>
          </a:xfrm>
          <a:custGeom>
            <a:avLst/>
            <a:gdLst>
              <a:gd name="connsiteX0" fmla="*/ 307238 w 1068019"/>
              <a:gd name="connsiteY0" fmla="*/ 0 h 541325"/>
              <a:gd name="connsiteX1" fmla="*/ 746150 w 1068019"/>
              <a:gd name="connsiteY1" fmla="*/ 0 h 541325"/>
              <a:gd name="connsiteX2" fmla="*/ 1068019 w 1068019"/>
              <a:gd name="connsiteY2" fmla="*/ 541325 h 541325"/>
              <a:gd name="connsiteX3" fmla="*/ 0 w 1068019"/>
              <a:gd name="connsiteY3" fmla="*/ 541325 h 541325"/>
              <a:gd name="connsiteX4" fmla="*/ 307238 w 1068019"/>
              <a:gd name="connsiteY4" fmla="*/ 0 h 5413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8019" h="541325">
                <a:moveTo>
                  <a:pt x="307238" y="0"/>
                </a:moveTo>
                <a:lnTo>
                  <a:pt x="746150" y="0"/>
                </a:lnTo>
                <a:lnTo>
                  <a:pt x="1068019" y="541325"/>
                </a:lnTo>
                <a:lnTo>
                  <a:pt x="0" y="541325"/>
                </a:lnTo>
                <a:lnTo>
                  <a:pt x="307238" y="0"/>
                </a:lnTo>
                <a:close/>
              </a:path>
            </a:pathLst>
          </a:custGeom>
          <a:solidFill>
            <a:schemeClr val="accent1"/>
          </a:solidFill>
          <a:ln w="38100" cap="flat" cmpd="thickThin" algn="ctr">
            <a:noFill/>
            <a:prstDash val="solid"/>
          </a:ln>
          <a:effectLst/>
          <a:scene3d>
            <a:camera prst="orthographicFront"/>
            <a:lightRig rig="threePt" dir="t"/>
          </a:scene3d>
          <a:sp3d/>
        </p:spPr>
        <p:txBody>
          <a:bodyPr lIns="0" tIns="0" rIns="0" bIns="0" anchor="ctr"/>
          <a:lstStyle/>
          <a:p>
            <a:pPr algn="ctr" eaLnBrk="1" hangingPunct="1">
              <a:defRPr/>
            </a:pPr>
            <a:r>
              <a:rPr lang="en-US" altLang="zh-CN" sz="2400" kern="0">
                <a:solidFill>
                  <a:srgbClr val="FFFFFF"/>
                </a:solidFill>
                <a:latin typeface="+mn-ea"/>
              </a:rPr>
              <a:t>04</a:t>
            </a:r>
            <a:endParaRPr lang="zh-CN" altLang="en-US" sz="2400" kern="0">
              <a:solidFill>
                <a:srgbClr val="FFFFFF"/>
              </a:solidFill>
              <a:latin typeface="+mn-ea"/>
            </a:endParaRPr>
          </a:p>
        </p:txBody>
      </p:sp>
      <p:sp>
        <p:nvSpPr>
          <p:cNvPr id="7" name="任意多边形 6"/>
          <p:cNvSpPr/>
          <p:nvPr/>
        </p:nvSpPr>
        <p:spPr>
          <a:xfrm>
            <a:off x="4335306" y="3954901"/>
            <a:ext cx="1155342" cy="1213108"/>
          </a:xfrm>
          <a:custGeom>
            <a:avLst/>
            <a:gdLst>
              <a:gd name="connsiteX0" fmla="*/ 658368 w 877824"/>
              <a:gd name="connsiteY0" fmla="*/ 0 h 921715"/>
              <a:gd name="connsiteX1" fmla="*/ 877824 w 877824"/>
              <a:gd name="connsiteY1" fmla="*/ 387705 h 921715"/>
              <a:gd name="connsiteX2" fmla="*/ 563271 w 877824"/>
              <a:gd name="connsiteY2" fmla="*/ 921715 h 921715"/>
              <a:gd name="connsiteX3" fmla="*/ 0 w 877824"/>
              <a:gd name="connsiteY3" fmla="*/ 7315 h 921715"/>
              <a:gd name="connsiteX4" fmla="*/ 658368 w 877824"/>
              <a:gd name="connsiteY4" fmla="*/ 0 h 921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7824" h="921715">
                <a:moveTo>
                  <a:pt x="658368" y="0"/>
                </a:moveTo>
                <a:lnTo>
                  <a:pt x="877824" y="387705"/>
                </a:lnTo>
                <a:lnTo>
                  <a:pt x="563271" y="921715"/>
                </a:lnTo>
                <a:lnTo>
                  <a:pt x="0" y="7315"/>
                </a:lnTo>
                <a:lnTo>
                  <a:pt x="658368" y="0"/>
                </a:lnTo>
                <a:close/>
              </a:path>
            </a:pathLst>
          </a:custGeom>
          <a:solidFill>
            <a:schemeClr val="accent2"/>
          </a:solidFill>
          <a:ln w="38100" cap="flat" cmpd="thickThin" algn="ctr">
            <a:noFill/>
            <a:prstDash val="solid"/>
          </a:ln>
          <a:effectLst/>
          <a:scene3d>
            <a:camera prst="orthographicFront"/>
            <a:lightRig rig="threePt" dir="t"/>
          </a:scene3d>
          <a:sp3d/>
        </p:spPr>
        <p:txBody>
          <a:bodyPr lIns="144000" tIns="0" rIns="0" bIns="324000" anchor="ctr"/>
          <a:lstStyle/>
          <a:p>
            <a:pPr algn="ctr" eaLnBrk="1" hangingPunct="1">
              <a:defRPr/>
            </a:pPr>
            <a:r>
              <a:rPr lang="en-US" altLang="zh-CN" sz="2400" kern="0">
                <a:solidFill>
                  <a:srgbClr val="FFFFFF"/>
                </a:solidFill>
                <a:latin typeface="+mn-ea"/>
              </a:rPr>
              <a:t>05</a:t>
            </a:r>
            <a:endParaRPr lang="zh-CN" altLang="en-US" sz="2400" kern="0">
              <a:solidFill>
                <a:srgbClr val="FFFFFF"/>
              </a:solidFill>
              <a:latin typeface="+mn-ea"/>
            </a:endParaRPr>
          </a:p>
        </p:txBody>
      </p:sp>
      <p:sp>
        <p:nvSpPr>
          <p:cNvPr id="8" name="任意多边形 7"/>
          <p:cNvSpPr/>
          <p:nvPr/>
        </p:nvSpPr>
        <p:spPr>
          <a:xfrm>
            <a:off x="5288462" y="3386858"/>
            <a:ext cx="1193853" cy="1010924"/>
          </a:xfrm>
          <a:custGeom>
            <a:avLst/>
            <a:gdLst>
              <a:gd name="connsiteX0" fmla="*/ 226771 w 907085"/>
              <a:gd name="connsiteY0" fmla="*/ 0 h 768096"/>
              <a:gd name="connsiteX1" fmla="*/ 21946 w 907085"/>
              <a:gd name="connsiteY1" fmla="*/ 365760 h 768096"/>
              <a:gd name="connsiteX2" fmla="*/ 0 w 907085"/>
              <a:gd name="connsiteY2" fmla="*/ 416966 h 768096"/>
              <a:gd name="connsiteX3" fmla="*/ 219456 w 907085"/>
              <a:gd name="connsiteY3" fmla="*/ 768096 h 768096"/>
              <a:gd name="connsiteX4" fmla="*/ 680314 w 907085"/>
              <a:gd name="connsiteY4" fmla="*/ 768096 h 768096"/>
              <a:gd name="connsiteX5" fmla="*/ 907085 w 907085"/>
              <a:gd name="connsiteY5" fmla="*/ 395021 h 768096"/>
              <a:gd name="connsiteX6" fmla="*/ 702259 w 907085"/>
              <a:gd name="connsiteY6" fmla="*/ 21946 h 768096"/>
              <a:gd name="connsiteX7" fmla="*/ 226771 w 907085"/>
              <a:gd name="connsiteY7" fmla="*/ 0 h 768096"/>
              <a:gd name="connsiteX0-1" fmla="*/ 226771 w 907085"/>
              <a:gd name="connsiteY0-2" fmla="*/ 0 h 768096"/>
              <a:gd name="connsiteX1-3" fmla="*/ 21946 w 907085"/>
              <a:gd name="connsiteY1-4" fmla="*/ 365760 h 768096"/>
              <a:gd name="connsiteX2-5" fmla="*/ 0 w 907085"/>
              <a:gd name="connsiteY2-6" fmla="*/ 416966 h 768096"/>
              <a:gd name="connsiteX3-7" fmla="*/ 219456 w 907085"/>
              <a:gd name="connsiteY3-8" fmla="*/ 768096 h 768096"/>
              <a:gd name="connsiteX4-9" fmla="*/ 680314 w 907085"/>
              <a:gd name="connsiteY4-10" fmla="*/ 768096 h 768096"/>
              <a:gd name="connsiteX5-11" fmla="*/ 907085 w 907085"/>
              <a:gd name="connsiteY5-12" fmla="*/ 395021 h 768096"/>
              <a:gd name="connsiteX6-13" fmla="*/ 687628 w 907085"/>
              <a:gd name="connsiteY6-14" fmla="*/ 7316 h 768096"/>
              <a:gd name="connsiteX7-15" fmla="*/ 226771 w 907085"/>
              <a:gd name="connsiteY7-16" fmla="*/ 0 h 7680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907085" h="768096">
                <a:moveTo>
                  <a:pt x="226771" y="0"/>
                </a:moveTo>
                <a:lnTo>
                  <a:pt x="21946" y="365760"/>
                </a:lnTo>
                <a:lnTo>
                  <a:pt x="0" y="416966"/>
                </a:lnTo>
                <a:lnTo>
                  <a:pt x="219456" y="768096"/>
                </a:lnTo>
                <a:lnTo>
                  <a:pt x="680314" y="768096"/>
                </a:lnTo>
                <a:lnTo>
                  <a:pt x="907085" y="395021"/>
                </a:lnTo>
                <a:lnTo>
                  <a:pt x="687628" y="7316"/>
                </a:lnTo>
                <a:lnTo>
                  <a:pt x="226771" y="0"/>
                </a:lnTo>
                <a:close/>
              </a:path>
            </a:pathLst>
          </a:custGeom>
          <a:solidFill>
            <a:srgbClr val="DDDDDD"/>
          </a:solidFill>
          <a:ln w="3175" cap="flat" cmpd="thickThin" algn="ctr">
            <a:noFill/>
            <a:prstDash val="solid"/>
          </a:ln>
          <a:effectLst/>
          <a:scene3d>
            <a:camera prst="orthographicFront"/>
            <a:lightRig rig="threePt" dir="t"/>
          </a:scene3d>
          <a:sp3d/>
        </p:spPr>
        <p:txBody>
          <a:bodyPr wrap="none" anchor="ctr"/>
          <a:lstStyle/>
          <a:p>
            <a:pPr algn="ctr" eaLnBrk="1" hangingPunct="1">
              <a:lnSpc>
                <a:spcPct val="75000"/>
              </a:lnSpc>
              <a:defRPr/>
            </a:pPr>
            <a:endParaRPr lang="zh-CN" altLang="en-US" sz="1300" kern="0">
              <a:solidFill>
                <a:srgbClr val="FFFFFF"/>
              </a:solidFill>
              <a:effectLst>
                <a:outerShdw blurRad="50800" dist="38100" dir="2700000" algn="tl" rotWithShape="0">
                  <a:prstClr val="black">
                    <a:alpha val="40000"/>
                  </a:prstClr>
                </a:outerShdw>
              </a:effectLst>
              <a:latin typeface="+mn-ea"/>
            </a:endParaRPr>
          </a:p>
        </p:txBody>
      </p:sp>
      <p:sp>
        <p:nvSpPr>
          <p:cNvPr id="9" name="直角三角形 8"/>
          <p:cNvSpPr/>
          <p:nvPr/>
        </p:nvSpPr>
        <p:spPr>
          <a:xfrm rot="4528621">
            <a:off x="4433944" y="2979128"/>
            <a:ext cx="431790" cy="431791"/>
          </a:xfrm>
          <a:prstGeom prst="rtTriangle">
            <a:avLst/>
          </a:prstGeom>
          <a:solidFill>
            <a:schemeClr val="accent4"/>
          </a:solidFill>
          <a:ln w="38100" cap="flat" cmpd="thickThin" algn="ctr">
            <a:noFill/>
            <a:prstDash val="solid"/>
          </a:ln>
          <a:effectLst/>
          <a:scene3d>
            <a:camera prst="orthographicFront"/>
            <a:lightRig rig="flat" dir="t">
              <a:rot lat="0" lon="0" rev="5400000"/>
            </a:lightRig>
          </a:scene3d>
          <a:sp3d/>
        </p:spPr>
        <p:txBody>
          <a:bodyPr anchor="ctr"/>
          <a:lstStyle/>
          <a:p>
            <a:pPr algn="ctr" eaLnBrk="1" hangingPunct="1">
              <a:lnSpc>
                <a:spcPct val="80000"/>
              </a:lnSpc>
              <a:defRPr/>
            </a:pPr>
            <a:endParaRPr lang="zh-CN" altLang="en-US" sz="1600" kern="0">
              <a:solidFill>
                <a:srgbClr val="FFFFFF"/>
              </a:solidFill>
              <a:effectLst>
                <a:outerShdw blurRad="292100" dist="38100" dir="2700000" sx="101000" sy="101000" algn="tl" rotWithShape="0">
                  <a:srgbClr val="080808"/>
                </a:outerShdw>
              </a:effectLst>
              <a:latin typeface="+mn-ea"/>
            </a:endParaRPr>
          </a:p>
        </p:txBody>
      </p:sp>
      <p:sp>
        <p:nvSpPr>
          <p:cNvPr id="10" name="直角三角形 9"/>
          <p:cNvSpPr/>
          <p:nvPr/>
        </p:nvSpPr>
        <p:spPr>
          <a:xfrm rot="8054162">
            <a:off x="5721042" y="2291213"/>
            <a:ext cx="431790" cy="431791"/>
          </a:xfrm>
          <a:prstGeom prst="rtTriangle">
            <a:avLst/>
          </a:prstGeom>
          <a:solidFill>
            <a:schemeClr val="accent1"/>
          </a:solidFill>
          <a:ln w="38100" cap="flat" cmpd="thickThin" algn="ctr">
            <a:noFill/>
            <a:prstDash val="solid"/>
          </a:ln>
          <a:effectLst/>
          <a:scene3d>
            <a:camera prst="orthographicFront"/>
            <a:lightRig rig="flat" dir="t">
              <a:rot lat="0" lon="0" rev="5400000"/>
            </a:lightRig>
          </a:scene3d>
          <a:sp3d/>
        </p:spPr>
        <p:txBody>
          <a:bodyPr anchor="ctr"/>
          <a:lstStyle/>
          <a:p>
            <a:pPr algn="ctr" eaLnBrk="1" hangingPunct="1">
              <a:defRPr/>
            </a:pPr>
            <a:endParaRPr lang="zh-CN" altLang="en-US" kern="0">
              <a:solidFill>
                <a:srgbClr val="FFFFFF"/>
              </a:solidFill>
              <a:effectLst>
                <a:outerShdw blurRad="292100" dist="38100" dir="2700000" sx="101000" sy="101000" algn="tl" rotWithShape="0">
                  <a:srgbClr val="080808"/>
                </a:outerShdw>
              </a:effectLst>
              <a:latin typeface="+mn-ea"/>
            </a:endParaRPr>
          </a:p>
        </p:txBody>
      </p:sp>
      <p:sp>
        <p:nvSpPr>
          <p:cNvPr id="11" name="直角三角形 10"/>
          <p:cNvSpPr/>
          <p:nvPr/>
        </p:nvSpPr>
        <p:spPr>
          <a:xfrm rot="11612220">
            <a:off x="6923208" y="2966487"/>
            <a:ext cx="431791" cy="431790"/>
          </a:xfrm>
          <a:prstGeom prst="rtTriangle">
            <a:avLst/>
          </a:prstGeom>
          <a:solidFill>
            <a:schemeClr val="accent2"/>
          </a:solidFill>
          <a:ln w="38100" cap="flat" cmpd="thickThin" algn="ctr">
            <a:noFill/>
            <a:prstDash val="solid"/>
          </a:ln>
          <a:effectLst/>
          <a:scene3d>
            <a:camera prst="orthographicFront"/>
            <a:lightRig rig="flat" dir="t">
              <a:rot lat="0" lon="0" rev="5400000"/>
            </a:lightRig>
          </a:scene3d>
          <a:sp3d/>
        </p:spPr>
        <p:txBody>
          <a:bodyPr anchor="ctr"/>
          <a:lstStyle/>
          <a:p>
            <a:pPr algn="ctr" eaLnBrk="1" hangingPunct="1">
              <a:defRPr/>
            </a:pPr>
            <a:endParaRPr lang="zh-CN" altLang="en-US" kern="0">
              <a:solidFill>
                <a:srgbClr val="FFFFFF"/>
              </a:solidFill>
              <a:effectLst>
                <a:outerShdw blurRad="292100" dist="38100" dir="2700000" sx="101000" sy="101000" algn="tl" rotWithShape="0">
                  <a:srgbClr val="080808"/>
                </a:outerShdw>
              </a:effectLst>
              <a:latin typeface="+mn-ea"/>
            </a:endParaRPr>
          </a:p>
        </p:txBody>
      </p:sp>
      <p:sp>
        <p:nvSpPr>
          <p:cNvPr id="12" name="直角三角形 11"/>
          <p:cNvSpPr/>
          <p:nvPr/>
        </p:nvSpPr>
        <p:spPr>
          <a:xfrm rot="856733">
            <a:off x="4439573" y="4444362"/>
            <a:ext cx="431791" cy="431790"/>
          </a:xfrm>
          <a:prstGeom prst="rtTriangle">
            <a:avLst/>
          </a:prstGeom>
          <a:solidFill>
            <a:schemeClr val="accent2"/>
          </a:solidFill>
          <a:ln w="38100" cap="flat" cmpd="thickThin" algn="ctr">
            <a:noFill/>
            <a:prstDash val="solid"/>
          </a:ln>
          <a:effectLst/>
          <a:scene3d>
            <a:camera prst="orthographicFront"/>
            <a:lightRig rig="flat" dir="t">
              <a:rot lat="0" lon="0" rev="5400000"/>
            </a:lightRig>
          </a:scene3d>
          <a:sp3d/>
        </p:spPr>
        <p:txBody>
          <a:bodyPr anchor="ctr"/>
          <a:lstStyle/>
          <a:p>
            <a:pPr algn="ctr" eaLnBrk="1" hangingPunct="1">
              <a:defRPr/>
            </a:pPr>
            <a:endParaRPr lang="zh-CN" altLang="en-US" kern="0">
              <a:solidFill>
                <a:srgbClr val="FFFFFF"/>
              </a:solidFill>
              <a:effectLst>
                <a:outerShdw blurRad="292100" dist="38100" dir="2700000" sx="101000" sy="101000" algn="tl" rotWithShape="0">
                  <a:srgbClr val="080808"/>
                </a:outerShdw>
              </a:effectLst>
              <a:latin typeface="+mn-ea"/>
            </a:endParaRPr>
          </a:p>
        </p:txBody>
      </p:sp>
      <p:sp>
        <p:nvSpPr>
          <p:cNvPr id="13" name="直角三角形 12"/>
          <p:cNvSpPr/>
          <p:nvPr/>
        </p:nvSpPr>
        <p:spPr>
          <a:xfrm rot="18867328">
            <a:off x="5679123" y="5066129"/>
            <a:ext cx="431790" cy="431791"/>
          </a:xfrm>
          <a:prstGeom prst="rtTriangle">
            <a:avLst/>
          </a:prstGeom>
          <a:solidFill>
            <a:schemeClr val="accent1"/>
          </a:solidFill>
          <a:ln w="38100" cap="flat" cmpd="thickThin" algn="ctr">
            <a:noFill/>
            <a:prstDash val="solid"/>
          </a:ln>
          <a:effectLst/>
          <a:scene3d>
            <a:camera prst="orthographicFront"/>
            <a:lightRig rig="flat" dir="t">
              <a:rot lat="0" lon="0" rev="5400000"/>
            </a:lightRig>
          </a:scene3d>
          <a:sp3d/>
        </p:spPr>
        <p:txBody>
          <a:bodyPr anchor="ctr"/>
          <a:lstStyle/>
          <a:p>
            <a:pPr algn="ctr" eaLnBrk="1" hangingPunct="1">
              <a:defRPr/>
            </a:pPr>
            <a:endParaRPr lang="zh-CN" altLang="en-US" kern="0">
              <a:solidFill>
                <a:srgbClr val="FFFFFF"/>
              </a:solidFill>
              <a:effectLst>
                <a:outerShdw blurRad="292100" dist="38100" dir="2700000" sx="101000" sy="101000" algn="tl" rotWithShape="0">
                  <a:srgbClr val="080808"/>
                </a:outerShdw>
              </a:effectLst>
              <a:latin typeface="+mn-ea"/>
            </a:endParaRPr>
          </a:p>
        </p:txBody>
      </p:sp>
      <p:sp>
        <p:nvSpPr>
          <p:cNvPr id="14" name="直角三角形 13"/>
          <p:cNvSpPr/>
          <p:nvPr/>
        </p:nvSpPr>
        <p:spPr>
          <a:xfrm rot="15353492">
            <a:off x="6893178" y="4412080"/>
            <a:ext cx="431790" cy="431791"/>
          </a:xfrm>
          <a:prstGeom prst="rtTriangle">
            <a:avLst/>
          </a:prstGeom>
          <a:solidFill>
            <a:schemeClr val="accent4"/>
          </a:solidFill>
          <a:ln w="38100" cap="flat" cmpd="thickThin" algn="ctr">
            <a:noFill/>
            <a:prstDash val="solid"/>
          </a:ln>
          <a:effectLst/>
          <a:scene3d>
            <a:camera prst="orthographicFront"/>
            <a:lightRig rig="flat" dir="t">
              <a:rot lat="0" lon="0" rev="5400000"/>
            </a:lightRig>
          </a:scene3d>
          <a:sp3d/>
        </p:spPr>
        <p:txBody>
          <a:bodyPr anchor="ctr"/>
          <a:lstStyle/>
          <a:p>
            <a:pPr algn="ctr" eaLnBrk="1" hangingPunct="1">
              <a:lnSpc>
                <a:spcPct val="80000"/>
              </a:lnSpc>
              <a:defRPr/>
            </a:pPr>
            <a:endParaRPr lang="zh-CN" altLang="en-US" sz="1600" kern="0">
              <a:solidFill>
                <a:srgbClr val="FFFFFF"/>
              </a:solidFill>
              <a:effectLst>
                <a:outerShdw blurRad="292100" dist="38100" dir="2700000" sx="101000" sy="101000" algn="tl" rotWithShape="0">
                  <a:srgbClr val="080808"/>
                </a:outerShdw>
              </a:effectLst>
              <a:latin typeface="+mn-ea"/>
            </a:endParaRPr>
          </a:p>
        </p:txBody>
      </p:sp>
      <p:sp>
        <p:nvSpPr>
          <p:cNvPr id="22" name="文本框 21"/>
          <p:cNvSpPr txBox="1"/>
          <p:nvPr/>
        </p:nvSpPr>
        <p:spPr>
          <a:xfrm>
            <a:off x="5134417" y="1664322"/>
            <a:ext cx="2509449" cy="377411"/>
          </a:xfrm>
          <a:prstGeom prst="rect">
            <a:avLst/>
          </a:prstGeom>
          <a:noFill/>
        </p:spPr>
        <p:txBody>
          <a:bodyPr wrap="square">
            <a:spAutoFit/>
          </a:bodyPr>
          <a:lstStyle/>
          <a:p>
            <a:r>
              <a:rPr lang="zh-CN" altLang="en-US" dirty="0"/>
              <a:t>神经网络算法</a:t>
            </a:r>
          </a:p>
        </p:txBody>
      </p:sp>
      <p:sp>
        <p:nvSpPr>
          <p:cNvPr id="23" name="文本框 22"/>
          <p:cNvSpPr txBox="1"/>
          <p:nvPr/>
        </p:nvSpPr>
        <p:spPr>
          <a:xfrm>
            <a:off x="7858330" y="2460850"/>
            <a:ext cx="2509449" cy="369332"/>
          </a:xfrm>
          <a:prstGeom prst="rect">
            <a:avLst/>
          </a:prstGeom>
          <a:noFill/>
        </p:spPr>
        <p:txBody>
          <a:bodyPr wrap="square">
            <a:spAutoFit/>
          </a:bodyPr>
          <a:lstStyle/>
          <a:p>
            <a:r>
              <a:rPr lang="zh-CN" altLang="en-US" dirty="0"/>
              <a:t>遗传算法</a:t>
            </a:r>
          </a:p>
        </p:txBody>
      </p:sp>
      <p:sp>
        <p:nvSpPr>
          <p:cNvPr id="24" name="文本框 23"/>
          <p:cNvSpPr txBox="1"/>
          <p:nvPr/>
        </p:nvSpPr>
        <p:spPr>
          <a:xfrm>
            <a:off x="7735831" y="4738066"/>
            <a:ext cx="2509449" cy="369332"/>
          </a:xfrm>
          <a:prstGeom prst="rect">
            <a:avLst/>
          </a:prstGeom>
          <a:noFill/>
        </p:spPr>
        <p:txBody>
          <a:bodyPr wrap="square">
            <a:spAutoFit/>
          </a:bodyPr>
          <a:lstStyle/>
          <a:p>
            <a:r>
              <a:rPr lang="zh-CN" altLang="en-US" dirty="0"/>
              <a:t>模拟退火算法</a:t>
            </a:r>
          </a:p>
        </p:txBody>
      </p:sp>
      <p:sp>
        <p:nvSpPr>
          <p:cNvPr id="25" name="文本框 24"/>
          <p:cNvSpPr txBox="1"/>
          <p:nvPr/>
        </p:nvSpPr>
        <p:spPr>
          <a:xfrm>
            <a:off x="4684031" y="5875696"/>
            <a:ext cx="2509449" cy="369332"/>
          </a:xfrm>
          <a:prstGeom prst="rect">
            <a:avLst/>
          </a:prstGeom>
          <a:noFill/>
        </p:spPr>
        <p:txBody>
          <a:bodyPr wrap="square">
            <a:spAutoFit/>
          </a:bodyPr>
          <a:lstStyle/>
          <a:p>
            <a:r>
              <a:rPr lang="zh-CN" altLang="en-US" dirty="0"/>
              <a:t>改进蚁群算法</a:t>
            </a:r>
            <a:r>
              <a:rPr lang="en-US" altLang="zh-CN" dirty="0"/>
              <a:t>-</a:t>
            </a:r>
            <a:r>
              <a:rPr lang="en-US" altLang="zh-CN" dirty="0" err="1"/>
              <a:t>AntMCP</a:t>
            </a:r>
            <a:endParaRPr lang="en-US" altLang="zh-CN" dirty="0"/>
          </a:p>
        </p:txBody>
      </p:sp>
      <p:sp>
        <p:nvSpPr>
          <p:cNvPr id="26" name="文本框 25"/>
          <p:cNvSpPr txBox="1"/>
          <p:nvPr/>
        </p:nvSpPr>
        <p:spPr>
          <a:xfrm>
            <a:off x="2900516" y="4735705"/>
            <a:ext cx="2509449" cy="369332"/>
          </a:xfrm>
          <a:prstGeom prst="rect">
            <a:avLst/>
          </a:prstGeom>
          <a:noFill/>
        </p:spPr>
        <p:txBody>
          <a:bodyPr wrap="square">
            <a:spAutoFit/>
          </a:bodyPr>
          <a:lstStyle/>
          <a:p>
            <a:r>
              <a:rPr lang="zh-CN" altLang="en-US" dirty="0"/>
              <a:t>禁忌算法</a:t>
            </a:r>
          </a:p>
        </p:txBody>
      </p:sp>
      <p:sp>
        <p:nvSpPr>
          <p:cNvPr id="27" name="文本框 26"/>
          <p:cNvSpPr txBox="1"/>
          <p:nvPr/>
        </p:nvSpPr>
        <p:spPr>
          <a:xfrm>
            <a:off x="3176910" y="2621349"/>
            <a:ext cx="2509449" cy="377411"/>
          </a:xfrm>
          <a:prstGeom prst="rect">
            <a:avLst/>
          </a:prstGeom>
          <a:noFill/>
        </p:spPr>
        <p:txBody>
          <a:bodyPr wrap="square">
            <a:spAutoFit/>
          </a:bodyPr>
          <a:lstStyle/>
          <a:p>
            <a:r>
              <a:rPr lang="zh-CN" altLang="en-US" dirty="0"/>
              <a:t>回溯法</a:t>
            </a:r>
          </a:p>
        </p:txBody>
      </p:sp>
      <p:sp>
        <p:nvSpPr>
          <p:cNvPr id="15" name="灯片编号占位符 14"/>
          <p:cNvSpPr>
            <a:spLocks noGrp="1"/>
          </p:cNvSpPr>
          <p:nvPr>
            <p:ph type="sldNum" sz="quarter" idx="10"/>
          </p:nvPr>
        </p:nvSpPr>
        <p:spPr/>
        <p:txBody>
          <a:bodyPr/>
          <a:lstStyle/>
          <a:p>
            <a:fld id="{023126B9-07AC-4BAF-B3D7-FAC1D3999DA4}" type="slidenum">
              <a:rPr lang="zh-CN" altLang="en-US" smtClean="0"/>
              <a:t>6</a:t>
            </a:fld>
            <a:endParaRPr lang="zh-CN" altLang="en-US" dirty="0"/>
          </a:p>
        </p:txBody>
      </p:sp>
      <p:sp>
        <p:nvSpPr>
          <p:cNvPr id="28" name="文本框 27"/>
          <p:cNvSpPr txBox="1"/>
          <p:nvPr/>
        </p:nvSpPr>
        <p:spPr>
          <a:xfrm>
            <a:off x="1233556" y="357012"/>
            <a:ext cx="6569324" cy="46166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求最大团我们能使用很多方法</a:t>
            </a:r>
          </a:p>
        </p:txBody>
      </p:sp>
      <p:sp>
        <p:nvSpPr>
          <p:cNvPr id="29" name="任意多边形 28"/>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30" name="图片 2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31" name="文本框 30"/>
          <p:cNvSpPr txBox="1"/>
          <p:nvPr/>
        </p:nvSpPr>
        <p:spPr>
          <a:xfrm>
            <a:off x="1253876" y="827253"/>
            <a:ext cx="6569324" cy="369332"/>
          </a:xfrm>
          <a:prstGeom prst="rect">
            <a:avLst/>
          </a:prstGeom>
          <a:noFill/>
        </p:spPr>
        <p:txBody>
          <a:bodyPr wrap="square" rtlCol="0">
            <a:spAutoFit/>
          </a:bodyPr>
          <a:lstStyle/>
          <a:p>
            <a:r>
              <a:rPr lang="zh-CN" altLang="en-US" dirty="0">
                <a:solidFill>
                  <a:schemeClr val="bg2">
                    <a:lumMod val="25000"/>
                  </a:schemeClr>
                </a:solidFill>
                <a:latin typeface="方正兰亭粗黑_GBK" panose="02000000000000000000" pitchFamily="2" charset="-122"/>
                <a:ea typeface="方正兰亭粗黑_GBK" panose="02000000000000000000" pitchFamily="2" charset="-122"/>
              </a:rPr>
              <a:t>以下是一些主要的方法（这些名字都高级的不行啊）</a:t>
            </a:r>
          </a:p>
        </p:txBody>
      </p:sp>
    </p:spTree>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322388" y="1792741"/>
            <a:ext cx="2653496" cy="2476845"/>
          </a:xfrm>
          <a:prstGeom prst="rect">
            <a:avLst/>
          </a:prstGeom>
          <a:solidFill>
            <a:srgbClr val="EEEEEE"/>
          </a:solidFill>
          <a:ln w="9525">
            <a:solidFill>
              <a:srgbClr val="E0E0E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Microsoft YaHei" panose="020B0503020204020204" pitchFamily="34" charset="-122"/>
              <a:ea typeface="Microsoft YaHei" panose="020B0503020204020204" pitchFamily="34" charset="-122"/>
            </a:endParaRPr>
          </a:p>
        </p:txBody>
      </p:sp>
      <p:sp>
        <p:nvSpPr>
          <p:cNvPr id="4" name="矩形 3"/>
          <p:cNvSpPr/>
          <p:nvPr/>
        </p:nvSpPr>
        <p:spPr>
          <a:xfrm>
            <a:off x="1593874" y="3763805"/>
            <a:ext cx="2110524" cy="410947"/>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zh-CN" altLang="en-US" dirty="0">
                <a:solidFill>
                  <a:srgbClr val="333333"/>
                </a:solidFill>
                <a:latin typeface="Microsoft YaHei" panose="020B0503020204020204" pitchFamily="34" charset="-122"/>
                <a:ea typeface="Microsoft YaHei" panose="020B0503020204020204" pitchFamily="34" charset="-122"/>
              </a:rPr>
              <a:t>蔡少伟最大团方法</a:t>
            </a:r>
          </a:p>
        </p:txBody>
      </p:sp>
      <p:sp>
        <p:nvSpPr>
          <p:cNvPr id="5" name="矩形 4"/>
          <p:cNvSpPr/>
          <p:nvPr/>
        </p:nvSpPr>
        <p:spPr>
          <a:xfrm>
            <a:off x="4561625" y="1792741"/>
            <a:ext cx="2653496" cy="2476845"/>
          </a:xfrm>
          <a:prstGeom prst="rect">
            <a:avLst/>
          </a:prstGeom>
          <a:solidFill>
            <a:srgbClr val="EEEEEE"/>
          </a:solidFill>
          <a:ln w="9525">
            <a:solidFill>
              <a:srgbClr val="E0E0E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Microsoft YaHei" panose="020B0503020204020204" pitchFamily="34" charset="-122"/>
              <a:ea typeface="Microsoft YaHei" panose="020B0503020204020204" pitchFamily="34" charset="-122"/>
            </a:endParaRPr>
          </a:p>
        </p:txBody>
      </p:sp>
      <p:sp>
        <p:nvSpPr>
          <p:cNvPr id="7" name="矩形 6"/>
          <p:cNvSpPr/>
          <p:nvPr/>
        </p:nvSpPr>
        <p:spPr>
          <a:xfrm>
            <a:off x="4833111" y="3763805"/>
            <a:ext cx="2110524" cy="410947"/>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zh-CN" altLang="en-US" dirty="0">
                <a:solidFill>
                  <a:srgbClr val="333333"/>
                </a:solidFill>
                <a:latin typeface="Microsoft YaHei" panose="020B0503020204020204" pitchFamily="34" charset="-122"/>
                <a:ea typeface="Microsoft YaHei" panose="020B0503020204020204" pitchFamily="34" charset="-122"/>
              </a:rPr>
              <a:t>遗传方法</a:t>
            </a:r>
          </a:p>
        </p:txBody>
      </p:sp>
      <p:sp>
        <p:nvSpPr>
          <p:cNvPr id="8" name="矩形 7"/>
          <p:cNvSpPr/>
          <p:nvPr/>
        </p:nvSpPr>
        <p:spPr>
          <a:xfrm>
            <a:off x="7800862" y="1792741"/>
            <a:ext cx="3910036" cy="2476845"/>
          </a:xfrm>
          <a:prstGeom prst="rect">
            <a:avLst/>
          </a:prstGeom>
          <a:solidFill>
            <a:srgbClr val="EEEEEE"/>
          </a:solidFill>
          <a:ln w="9525">
            <a:solidFill>
              <a:srgbClr val="E0E0E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latin typeface="Microsoft YaHei" panose="020B0503020204020204" pitchFamily="34" charset="-122"/>
              <a:ea typeface="Microsoft YaHei" panose="020B0503020204020204" pitchFamily="34" charset="-122"/>
            </a:endParaRPr>
          </a:p>
        </p:txBody>
      </p:sp>
      <p:sp>
        <p:nvSpPr>
          <p:cNvPr id="10" name="矩形 9"/>
          <p:cNvSpPr/>
          <p:nvPr/>
        </p:nvSpPr>
        <p:spPr>
          <a:xfrm>
            <a:off x="8664156" y="3739381"/>
            <a:ext cx="2110524" cy="410947"/>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zh-CN" altLang="en-US" dirty="0">
                <a:solidFill>
                  <a:srgbClr val="333333"/>
                </a:solidFill>
                <a:latin typeface="Microsoft YaHei" panose="020B0503020204020204" pitchFamily="34" charset="-122"/>
                <a:ea typeface="Microsoft YaHei" panose="020B0503020204020204" pitchFamily="34" charset="-122"/>
              </a:rPr>
              <a:t>模拟退火方法</a:t>
            </a:r>
          </a:p>
        </p:txBody>
      </p:sp>
      <p:sp>
        <p:nvSpPr>
          <p:cNvPr id="11" name="文本框 10"/>
          <p:cNvSpPr txBox="1"/>
          <p:nvPr/>
        </p:nvSpPr>
        <p:spPr>
          <a:xfrm>
            <a:off x="1474868" y="4708426"/>
            <a:ext cx="8979491" cy="1460145"/>
          </a:xfrm>
          <a:prstGeom prst="rect">
            <a:avLst/>
          </a:prstGeom>
          <a:noFill/>
        </p:spPr>
        <p:txBody>
          <a:bodyPr lIns="0" rIns="0"/>
          <a:lstStyle/>
          <a:p>
            <a:pPr algn="just">
              <a:lnSpc>
                <a:spcPct val="150000"/>
              </a:lnSpc>
              <a:spcBef>
                <a:spcPts val="600"/>
              </a:spcBef>
              <a:spcAft>
                <a:spcPts val="600"/>
              </a:spcAft>
              <a:defRPr/>
            </a:pPr>
            <a:r>
              <a:rPr lang="zh-CN" altLang="en-US" dirty="0">
                <a:solidFill>
                  <a:schemeClr val="bg2">
                    <a:lumMod val="10000"/>
                  </a:schemeClr>
                </a:solidFill>
                <a:latin typeface="Microsoft YaHei" panose="020B0503020204020204" pitchFamily="34" charset="-122"/>
                <a:ea typeface="Microsoft YaHei" panose="020B0503020204020204" pitchFamily="34" charset="-122"/>
              </a:rPr>
              <a:t>我们组分别让三位同学去了解并总结了这三种算法，最后使用了模拟退火的方法来实现了我们的最大团问题求解，结果还行。</a:t>
            </a:r>
          </a:p>
        </p:txBody>
      </p:sp>
      <p:sp>
        <p:nvSpPr>
          <p:cNvPr id="12" name="灯片编号占位符 11"/>
          <p:cNvSpPr>
            <a:spLocks noGrp="1"/>
          </p:cNvSpPr>
          <p:nvPr>
            <p:ph type="sldNum" sz="quarter" idx="10"/>
          </p:nvPr>
        </p:nvSpPr>
        <p:spPr/>
        <p:txBody>
          <a:bodyPr/>
          <a:lstStyle/>
          <a:p>
            <a:fld id="{023126B9-07AC-4BAF-B3D7-FAC1D3999DA4}" type="slidenum">
              <a:rPr lang="zh-CN" altLang="en-US" smtClean="0"/>
              <a:t>7</a:t>
            </a:fld>
            <a:endParaRPr lang="zh-CN" altLang="en-US" dirty="0"/>
          </a:p>
        </p:txBody>
      </p:sp>
      <p:sp>
        <p:nvSpPr>
          <p:cNvPr id="13" name="文本框 12"/>
          <p:cNvSpPr txBox="1"/>
          <p:nvPr/>
        </p:nvSpPr>
        <p:spPr>
          <a:xfrm>
            <a:off x="1233556" y="357012"/>
            <a:ext cx="6569324" cy="46166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求最大团我们能使用很多方法</a:t>
            </a:r>
          </a:p>
        </p:txBody>
      </p:sp>
      <p:sp>
        <p:nvSpPr>
          <p:cNvPr id="14" name="任意多边形 13"/>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5" name="图片 1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6" name="文本框 15"/>
          <p:cNvSpPr txBox="1"/>
          <p:nvPr/>
        </p:nvSpPr>
        <p:spPr>
          <a:xfrm>
            <a:off x="1253876" y="827253"/>
            <a:ext cx="6569324" cy="369332"/>
          </a:xfrm>
          <a:prstGeom prst="rect">
            <a:avLst/>
          </a:prstGeom>
          <a:noFill/>
        </p:spPr>
        <p:txBody>
          <a:bodyPr wrap="square" rtlCol="0">
            <a:spAutoFit/>
          </a:bodyPr>
          <a:lstStyle/>
          <a:p>
            <a:r>
              <a:rPr lang="zh-CN" altLang="en-US" dirty="0">
                <a:solidFill>
                  <a:schemeClr val="bg2">
                    <a:lumMod val="25000"/>
                  </a:schemeClr>
                </a:solidFill>
                <a:latin typeface="方正兰亭粗黑_GBK" panose="02000000000000000000" pitchFamily="2" charset="-122"/>
                <a:ea typeface="方正兰亭粗黑_GBK" panose="02000000000000000000" pitchFamily="2" charset="-122"/>
              </a:rPr>
              <a:t>以下是我们组研究并主要介绍的其中三种</a:t>
            </a:r>
          </a:p>
        </p:txBody>
      </p:sp>
      <p:pic>
        <p:nvPicPr>
          <p:cNvPr id="17" name="图片 16">
            <a:extLst>
              <a:ext uri="{FF2B5EF4-FFF2-40B4-BE49-F238E27FC236}">
                <a16:creationId xmlns:a16="http://schemas.microsoft.com/office/drawing/2014/main" id="{9E4897D6-89A4-4C9C-A6B6-BA8E15F46616}"/>
              </a:ext>
            </a:extLst>
          </p:cNvPr>
          <p:cNvPicPr>
            <a:picLocks noChangeAspect="1"/>
          </p:cNvPicPr>
          <p:nvPr/>
        </p:nvPicPr>
        <p:blipFill>
          <a:blip r:embed="rId3"/>
          <a:stretch>
            <a:fillRect/>
          </a:stretch>
        </p:blipFill>
        <p:spPr>
          <a:xfrm>
            <a:off x="4932698" y="2019567"/>
            <a:ext cx="1911349" cy="1773594"/>
          </a:xfrm>
          <a:prstGeom prst="rect">
            <a:avLst/>
          </a:prstGeom>
        </p:spPr>
      </p:pic>
      <p:pic>
        <p:nvPicPr>
          <p:cNvPr id="18" name="图片 17">
            <a:extLst>
              <a:ext uri="{FF2B5EF4-FFF2-40B4-BE49-F238E27FC236}">
                <a16:creationId xmlns:a16="http://schemas.microsoft.com/office/drawing/2014/main" id="{E2AD93B5-F241-44F7-89B5-5165FFEDDF65}"/>
              </a:ext>
            </a:extLst>
          </p:cNvPr>
          <p:cNvPicPr>
            <a:picLocks noChangeAspect="1"/>
          </p:cNvPicPr>
          <p:nvPr/>
        </p:nvPicPr>
        <p:blipFill>
          <a:blip r:embed="rId4"/>
          <a:stretch>
            <a:fillRect/>
          </a:stretch>
        </p:blipFill>
        <p:spPr>
          <a:xfrm>
            <a:off x="8072348" y="2294152"/>
            <a:ext cx="3638550" cy="1171575"/>
          </a:xfrm>
          <a:prstGeom prst="rect">
            <a:avLst/>
          </a:prstGeom>
        </p:spPr>
      </p:pic>
      <p:pic>
        <p:nvPicPr>
          <p:cNvPr id="19" name="图片 18">
            <a:extLst>
              <a:ext uri="{FF2B5EF4-FFF2-40B4-BE49-F238E27FC236}">
                <a16:creationId xmlns:a16="http://schemas.microsoft.com/office/drawing/2014/main" id="{1655F112-414B-47B9-A829-0EAD27F171A9}"/>
              </a:ext>
            </a:extLst>
          </p:cNvPr>
          <p:cNvPicPr>
            <a:picLocks noChangeAspect="1"/>
          </p:cNvPicPr>
          <p:nvPr/>
        </p:nvPicPr>
        <p:blipFill>
          <a:blip r:embed="rId5"/>
          <a:stretch>
            <a:fillRect/>
          </a:stretch>
        </p:blipFill>
        <p:spPr>
          <a:xfrm>
            <a:off x="1577836" y="1825365"/>
            <a:ext cx="2047572" cy="1967796"/>
          </a:xfrm>
          <a:prstGeom prst="rect">
            <a:avLst/>
          </a:prstGeom>
        </p:spPr>
      </p:pic>
    </p:spTree>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2523755" y="357012"/>
            <a:ext cx="9102442" cy="6976154"/>
          </a:xfrm>
          <a:custGeom>
            <a:avLst/>
            <a:gdLst>
              <a:gd name="connsiteX0" fmla="*/ 1105850 w 7559675"/>
              <a:gd name="connsiteY0" fmla="*/ 0 h 2476500"/>
              <a:gd name="connsiteX1" fmla="*/ 1309948 w 7559675"/>
              <a:gd name="connsiteY1" fmla="*/ 241300 h 2476500"/>
              <a:gd name="connsiteX2" fmla="*/ 7559675 w 7559675"/>
              <a:gd name="connsiteY2" fmla="*/ 241300 h 2476500"/>
              <a:gd name="connsiteX3" fmla="*/ 7559675 w 7559675"/>
              <a:gd name="connsiteY3" fmla="*/ 2476500 h 2476500"/>
              <a:gd name="connsiteX4" fmla="*/ 0 w 7559675"/>
              <a:gd name="connsiteY4" fmla="*/ 2476500 h 2476500"/>
              <a:gd name="connsiteX5" fmla="*/ 0 w 7559675"/>
              <a:gd name="connsiteY5" fmla="*/ 241300 h 2476500"/>
              <a:gd name="connsiteX6" fmla="*/ 901752 w 7559675"/>
              <a:gd name="connsiteY6" fmla="*/ 241300 h 2476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59675" h="2476500">
                <a:moveTo>
                  <a:pt x="1105850" y="0"/>
                </a:moveTo>
                <a:lnTo>
                  <a:pt x="1309948" y="241300"/>
                </a:lnTo>
                <a:lnTo>
                  <a:pt x="7559675" y="241300"/>
                </a:lnTo>
                <a:lnTo>
                  <a:pt x="7559675" y="2476500"/>
                </a:lnTo>
                <a:lnTo>
                  <a:pt x="0" y="2476500"/>
                </a:lnTo>
                <a:lnTo>
                  <a:pt x="0" y="241300"/>
                </a:lnTo>
                <a:lnTo>
                  <a:pt x="901752" y="241300"/>
                </a:lnTo>
                <a:close/>
              </a:path>
            </a:pathLst>
          </a:custGeom>
          <a:ln>
            <a:solidFill>
              <a:srgbClr val="DBDBDB"/>
            </a:solidFill>
          </a:ln>
        </p:spPr>
        <p:style>
          <a:lnRef idx="1">
            <a:schemeClr val="accent1"/>
          </a:lnRef>
          <a:fillRef idx="0">
            <a:schemeClr val="accent1"/>
          </a:fillRef>
          <a:effectRef idx="0">
            <a:schemeClr val="accent1"/>
          </a:effectRef>
          <a:fontRef idx="minor">
            <a:schemeClr val="tx1"/>
          </a:fontRef>
        </p:style>
        <p:txBody>
          <a:bodyPr tIns="288000" anchor="ctr"/>
          <a:lstStyle/>
          <a:p>
            <a:pPr algn="just">
              <a:lnSpc>
                <a:spcPct val="150000"/>
              </a:lnSpc>
              <a:defRPr/>
            </a:pPr>
            <a:r>
              <a:rPr lang="en-US" altLang="zh-CN" dirty="0"/>
              <a:t>C</a:t>
            </a:r>
            <a:r>
              <a:rPr lang="zh-CN" altLang="en-US" dirty="0"/>
              <a:t>：当前候选方案  </a:t>
            </a:r>
          </a:p>
          <a:p>
            <a:pPr algn="just">
              <a:lnSpc>
                <a:spcPct val="150000"/>
              </a:lnSpc>
              <a:defRPr/>
            </a:pPr>
            <a:r>
              <a:rPr lang="en-US" altLang="zh-CN" dirty="0"/>
              <a:t>L</a:t>
            </a:r>
            <a:r>
              <a:rPr lang="zh-CN" altLang="en-US" dirty="0"/>
              <a:t>：没有被</a:t>
            </a:r>
            <a:r>
              <a:rPr lang="en-US" altLang="zh-CN" dirty="0"/>
              <a:t>C</a:t>
            </a:r>
            <a:r>
              <a:rPr lang="zh-CN" altLang="en-US" dirty="0"/>
              <a:t>覆盖的边集</a:t>
            </a:r>
          </a:p>
          <a:p>
            <a:pPr algn="just">
              <a:lnSpc>
                <a:spcPct val="150000"/>
              </a:lnSpc>
              <a:defRPr/>
            </a:pPr>
            <a:r>
              <a:rPr lang="zh-CN" altLang="en-US" dirty="0"/>
              <a:t>更新</a:t>
            </a:r>
            <a:r>
              <a:rPr lang="en-US" altLang="zh-CN" dirty="0"/>
              <a:t>C</a:t>
            </a:r>
            <a:r>
              <a:rPr lang="zh-CN" altLang="en-US" dirty="0"/>
              <a:t>：将一个本属于</a:t>
            </a:r>
            <a:r>
              <a:rPr lang="en-US" altLang="zh-CN" dirty="0"/>
              <a:t>C</a:t>
            </a:r>
            <a:r>
              <a:rPr lang="zh-CN" altLang="en-US" dirty="0"/>
              <a:t>的点从</a:t>
            </a:r>
            <a:r>
              <a:rPr lang="en-US" altLang="zh-CN" dirty="0"/>
              <a:t>C</a:t>
            </a:r>
            <a:r>
              <a:rPr lang="zh-CN" altLang="en-US" dirty="0"/>
              <a:t>中移出，另一个不属于</a:t>
            </a:r>
            <a:r>
              <a:rPr lang="en-US" altLang="zh-CN" dirty="0"/>
              <a:t>C</a:t>
            </a:r>
            <a:r>
              <a:rPr lang="zh-CN" altLang="en-US" dirty="0"/>
              <a:t>的点移入</a:t>
            </a:r>
            <a:r>
              <a:rPr lang="en-US" altLang="zh-CN" dirty="0"/>
              <a:t>C</a:t>
            </a:r>
            <a:r>
              <a:rPr lang="zh-CN" altLang="en-US" dirty="0"/>
              <a:t>中。</a:t>
            </a:r>
          </a:p>
          <a:p>
            <a:pPr algn="just">
              <a:lnSpc>
                <a:spcPct val="150000"/>
              </a:lnSpc>
              <a:defRPr/>
            </a:pPr>
            <a:r>
              <a:rPr lang="en-US" altLang="zh-CN" dirty="0"/>
              <a:t>cost(G, C) =  </a:t>
            </a:r>
            <a:r>
              <a:rPr lang="zh-CN" altLang="en-US" dirty="0"/>
              <a:t>越小越好， 且没被</a:t>
            </a:r>
            <a:r>
              <a:rPr lang="en-US" altLang="zh-CN" dirty="0"/>
              <a:t>C</a:t>
            </a:r>
            <a:r>
              <a:rPr lang="zh-CN" altLang="en-US" dirty="0"/>
              <a:t>覆盖</a:t>
            </a:r>
          </a:p>
          <a:p>
            <a:pPr algn="just">
              <a:lnSpc>
                <a:spcPct val="150000"/>
              </a:lnSpc>
              <a:defRPr/>
            </a:pPr>
            <a:r>
              <a:rPr lang="en-US" altLang="zh-CN" dirty="0" err="1"/>
              <a:t>d_score</a:t>
            </a:r>
            <a:r>
              <a:rPr lang="en-US" altLang="zh-CN" dirty="0"/>
              <a:t>(v) = cost(G, C) - cost(G, C’)</a:t>
            </a:r>
          </a:p>
          <a:p>
            <a:pPr algn="just">
              <a:lnSpc>
                <a:spcPct val="150000"/>
              </a:lnSpc>
              <a:defRPr/>
            </a:pPr>
            <a:r>
              <a:rPr lang="en-US" altLang="zh-CN" dirty="0"/>
              <a:t>    </a:t>
            </a:r>
          </a:p>
          <a:p>
            <a:pPr algn="just">
              <a:lnSpc>
                <a:spcPct val="150000"/>
              </a:lnSpc>
              <a:defRPr/>
            </a:pPr>
            <a:r>
              <a:rPr lang="en-US" altLang="zh-CN" dirty="0"/>
              <a:t>   </a:t>
            </a:r>
          </a:p>
          <a:p>
            <a:pPr algn="just">
              <a:lnSpc>
                <a:spcPct val="150000"/>
              </a:lnSpc>
              <a:defRPr/>
            </a:pPr>
            <a:r>
              <a:rPr lang="en-US" altLang="zh-CN" dirty="0"/>
              <a:t>score(u, v) = cost(G, C) - cost(G, [C\{u}] {v})</a:t>
            </a:r>
            <a:r>
              <a:rPr lang="zh-CN" altLang="en-US" dirty="0"/>
              <a:t>表示交换</a:t>
            </a:r>
            <a:r>
              <a:rPr lang="en-US" altLang="zh-CN" dirty="0"/>
              <a:t>u</a:t>
            </a:r>
            <a:r>
              <a:rPr lang="zh-CN" altLang="en-US" dirty="0"/>
              <a:t>和</a:t>
            </a:r>
            <a:r>
              <a:rPr lang="en-US" altLang="zh-CN" dirty="0"/>
              <a:t>v</a:t>
            </a:r>
            <a:r>
              <a:rPr lang="zh-CN" altLang="en-US" dirty="0"/>
              <a:t>。</a:t>
            </a:r>
          </a:p>
          <a:p>
            <a:pPr algn="just">
              <a:lnSpc>
                <a:spcPct val="150000"/>
              </a:lnSpc>
              <a:defRPr/>
            </a:pPr>
            <a:r>
              <a:rPr lang="zh-CN" altLang="en-US" dirty="0"/>
              <a:t>引理</a:t>
            </a:r>
            <a:r>
              <a:rPr lang="en-US" altLang="zh-CN" dirty="0"/>
              <a:t>1</a:t>
            </a:r>
            <a:r>
              <a:rPr lang="zh-CN" altLang="en-US" dirty="0"/>
              <a:t>：</a:t>
            </a:r>
            <a:r>
              <a:rPr lang="en-US" altLang="zh-CN" dirty="0"/>
              <a:t>score(u, v) = </a:t>
            </a:r>
            <a:r>
              <a:rPr lang="en-US" altLang="zh-CN" dirty="0" err="1"/>
              <a:t>d_score</a:t>
            </a:r>
            <a:r>
              <a:rPr lang="en-US" altLang="zh-CN" dirty="0"/>
              <a:t>(u) + </a:t>
            </a:r>
            <a:r>
              <a:rPr lang="en-US" altLang="zh-CN" dirty="0" err="1"/>
              <a:t>d_score</a:t>
            </a:r>
            <a:r>
              <a:rPr lang="en-US" altLang="zh-CN" dirty="0"/>
              <a:t>(v) +  ,  </a:t>
            </a:r>
          </a:p>
          <a:p>
            <a:pPr algn="just">
              <a:lnSpc>
                <a:spcPct val="150000"/>
              </a:lnSpc>
              <a:defRPr/>
            </a:pPr>
            <a:r>
              <a:rPr lang="en-US" altLang="zh-CN" dirty="0"/>
              <a:t>                 = </a:t>
            </a:r>
            <a:r>
              <a:rPr lang="en-US" altLang="zh-CN" dirty="0" err="1"/>
              <a:t>d_score</a:t>
            </a:r>
            <a:r>
              <a:rPr lang="en-US" altLang="zh-CN" dirty="0"/>
              <a:t>(u) + </a:t>
            </a:r>
            <a:r>
              <a:rPr lang="en-US" altLang="zh-CN" dirty="0" err="1"/>
              <a:t>d_score</a:t>
            </a:r>
            <a:r>
              <a:rPr lang="en-US" altLang="zh-CN" dirty="0"/>
              <a:t>(v),  </a:t>
            </a:r>
          </a:p>
          <a:p>
            <a:pPr algn="just">
              <a:lnSpc>
                <a:spcPct val="150000"/>
              </a:lnSpc>
              <a:defRPr/>
            </a:pPr>
            <a:r>
              <a:rPr lang="zh-CN" altLang="en-US" dirty="0"/>
              <a:t>部分点覆盖：对于无向图</a:t>
            </a:r>
            <a:r>
              <a:rPr lang="en-US" altLang="zh-CN" dirty="0"/>
              <a:t>G = (V, E), </a:t>
            </a:r>
            <a:r>
              <a:rPr lang="zh-CN" altLang="en-US" dirty="0"/>
              <a:t>一个大小为</a:t>
            </a:r>
            <a:r>
              <a:rPr lang="en-US" altLang="zh-CN" dirty="0"/>
              <a:t>k</a:t>
            </a:r>
            <a:r>
              <a:rPr lang="zh-CN" altLang="en-US" dirty="0"/>
              <a:t>的点集</a:t>
            </a:r>
            <a:r>
              <a:rPr lang="en-US" altLang="zh-CN" dirty="0"/>
              <a:t>P V</a:t>
            </a:r>
            <a:r>
              <a:rPr lang="zh-CN" altLang="en-US" dirty="0"/>
              <a:t>是一个</a:t>
            </a:r>
            <a:r>
              <a:rPr lang="en-US" altLang="zh-CN" dirty="0"/>
              <a:t>(k, t)</a:t>
            </a:r>
            <a:r>
              <a:rPr lang="zh-CN" altLang="en-US" dirty="0"/>
              <a:t>一部分点覆盖</a:t>
            </a:r>
            <a:r>
              <a:rPr lang="en-US" altLang="zh-CN" dirty="0"/>
              <a:t>( )</a:t>
            </a:r>
            <a:r>
              <a:rPr lang="zh-CN" altLang="en-US" dirty="0"/>
              <a:t>，如果 条边被</a:t>
            </a:r>
            <a:r>
              <a:rPr lang="en-US" altLang="zh-CN" dirty="0"/>
              <a:t>P</a:t>
            </a:r>
            <a:r>
              <a:rPr lang="zh-CN" altLang="en-US" dirty="0"/>
              <a:t>覆盖。</a:t>
            </a:r>
          </a:p>
          <a:p>
            <a:pPr algn="just">
              <a:lnSpc>
                <a:spcPct val="150000"/>
              </a:lnSpc>
              <a:defRPr/>
            </a:pPr>
            <a:r>
              <a:rPr lang="zh-CN" altLang="en-US" dirty="0"/>
              <a:t>引理</a:t>
            </a:r>
            <a:r>
              <a:rPr lang="en-US" altLang="zh-CN" dirty="0"/>
              <a:t>2</a:t>
            </a:r>
            <a:r>
              <a:rPr lang="zh-CN" altLang="en-US" dirty="0"/>
              <a:t>：对于一个无向图</a:t>
            </a:r>
            <a:r>
              <a:rPr lang="en-US" altLang="zh-CN" dirty="0"/>
              <a:t>G = (V, E)</a:t>
            </a:r>
            <a:r>
              <a:rPr lang="zh-CN" altLang="en-US" dirty="0"/>
              <a:t>，一个</a:t>
            </a:r>
            <a:r>
              <a:rPr lang="en-US" altLang="zh-CN" dirty="0"/>
              <a:t>(k, t)</a:t>
            </a:r>
            <a:r>
              <a:rPr lang="zh-CN" altLang="en-US" dirty="0"/>
              <a:t>一部分点覆盖集提供了最小顶点覆盖集的大小的上界，即</a:t>
            </a:r>
            <a:r>
              <a:rPr lang="en-US" altLang="zh-CN" dirty="0" err="1"/>
              <a:t>k+t</a:t>
            </a:r>
            <a:r>
              <a:rPr lang="en-US" altLang="zh-CN" dirty="0"/>
              <a:t>.</a:t>
            </a:r>
          </a:p>
        </p:txBody>
      </p:sp>
      <p:sp>
        <p:nvSpPr>
          <p:cNvPr id="4" name="文本框 7"/>
          <p:cNvSpPr txBox="1">
            <a:spLocks noChangeArrowheads="1"/>
          </p:cNvSpPr>
          <p:nvPr/>
        </p:nvSpPr>
        <p:spPr bwMode="auto">
          <a:xfrm>
            <a:off x="5059276" y="666023"/>
            <a:ext cx="428647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eaLnBrk="1" hangingPunct="1">
              <a:defRPr/>
            </a:pPr>
            <a:r>
              <a:rPr lang="zh-CN" altLang="en-US" sz="2800" dirty="0">
                <a:solidFill>
                  <a:schemeClr val="accent1"/>
                </a:solidFill>
                <a:latin typeface="Microsoft YaHei" panose="020B0503020204020204" pitchFamily="34" charset="-122"/>
                <a:ea typeface="Microsoft YaHei" panose="020B0503020204020204" pitchFamily="34" charset="-122"/>
              </a:rPr>
              <a:t>蔡少伟最大团算法</a:t>
            </a:r>
            <a:endParaRPr lang="en-US" altLang="zh-CN" sz="2800" dirty="0">
              <a:solidFill>
                <a:schemeClr val="accent1"/>
              </a:solidFill>
              <a:latin typeface="Microsoft YaHei" panose="020B0503020204020204" pitchFamily="34" charset="-122"/>
              <a:ea typeface="Microsoft YaHei" panose="020B0503020204020204" pitchFamily="34" charset="-122"/>
            </a:endParaRPr>
          </a:p>
        </p:txBody>
      </p:sp>
      <p:sp>
        <p:nvSpPr>
          <p:cNvPr id="5" name="椭圆 4"/>
          <p:cNvSpPr/>
          <p:nvPr/>
        </p:nvSpPr>
        <p:spPr>
          <a:xfrm>
            <a:off x="102910" y="1792065"/>
            <a:ext cx="1636713" cy="16367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zh-CN" altLang="en-US" sz="4000" dirty="0">
              <a:solidFill>
                <a:srgbClr val="FFFFFF"/>
              </a:solidFill>
            </a:endParaRPr>
          </a:p>
        </p:txBody>
      </p:sp>
      <p:sp>
        <p:nvSpPr>
          <p:cNvPr id="6" name="灯片编号占位符 5"/>
          <p:cNvSpPr>
            <a:spLocks noGrp="1"/>
          </p:cNvSpPr>
          <p:nvPr>
            <p:ph type="sldNum" sz="quarter" idx="10"/>
          </p:nvPr>
        </p:nvSpPr>
        <p:spPr>
          <a:xfrm>
            <a:off x="10754360" y="6329860"/>
            <a:ext cx="1437640" cy="365125"/>
          </a:xfrm>
        </p:spPr>
        <p:txBody>
          <a:bodyPr/>
          <a:lstStyle/>
          <a:p>
            <a:fld id="{023126B9-07AC-4BAF-B3D7-FAC1D3999DA4}" type="slidenum">
              <a:rPr lang="zh-CN" altLang="en-US" smtClean="0"/>
              <a:t>8</a:t>
            </a:fld>
            <a:endParaRPr lang="zh-CN" altLang="en-US" dirty="0"/>
          </a:p>
        </p:txBody>
      </p:sp>
      <p:sp>
        <p:nvSpPr>
          <p:cNvPr id="8" name="文本框 7"/>
          <p:cNvSpPr txBox="1"/>
          <p:nvPr/>
        </p:nvSpPr>
        <p:spPr>
          <a:xfrm>
            <a:off x="1233556" y="357012"/>
            <a:ext cx="6569324" cy="461665"/>
          </a:xfrm>
          <a:prstGeom prst="rect">
            <a:avLst/>
          </a:prstGeom>
          <a:noFill/>
        </p:spPr>
        <p:txBody>
          <a:bodyPr wrap="square" rtlCol="0">
            <a:spAutoFit/>
          </a:bodyPr>
          <a:lstStyle/>
          <a:p>
            <a:pPr>
              <a:defRPr/>
            </a:pPr>
            <a:r>
              <a:rPr lang="zh-CN" altLang="en-US" sz="2400" b="1" dirty="0">
                <a:solidFill>
                  <a:schemeClr val="bg2">
                    <a:lumMod val="25000"/>
                  </a:schemeClr>
                </a:solidFill>
                <a:latin typeface="Microsoft YaHei" panose="020B0503020204020204" pitchFamily="34" charset="-122"/>
                <a:ea typeface="Microsoft YaHei" panose="020B0503020204020204" pitchFamily="34" charset="-122"/>
              </a:rPr>
              <a:t>最大团的相关算法和应用</a:t>
            </a:r>
          </a:p>
        </p:txBody>
      </p:sp>
      <p:sp>
        <p:nvSpPr>
          <p:cNvPr id="9" name="任意多边形 8"/>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0" name="图片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1" name="文本框 10"/>
          <p:cNvSpPr txBox="1"/>
          <p:nvPr/>
        </p:nvSpPr>
        <p:spPr>
          <a:xfrm>
            <a:off x="1233556" y="806876"/>
            <a:ext cx="2583034" cy="369332"/>
          </a:xfrm>
          <a:prstGeom prst="rect">
            <a:avLst/>
          </a:prstGeom>
          <a:noFill/>
        </p:spPr>
        <p:txBody>
          <a:bodyPr wrap="square" rtlCol="0">
            <a:spAutoFit/>
          </a:bodyPr>
          <a:lstStyle/>
          <a:p>
            <a:r>
              <a:rPr lang="zh-CN" altLang="en-US" dirty="0">
                <a:solidFill>
                  <a:schemeClr val="bg2">
                    <a:lumMod val="25000"/>
                  </a:schemeClr>
                </a:solidFill>
                <a:latin typeface="方正兰亭粗黑_GBK" panose="02000000000000000000" pitchFamily="2" charset="-122"/>
                <a:ea typeface="方正兰亭粗黑_GBK" panose="02000000000000000000" pitchFamily="2" charset="-122"/>
              </a:rPr>
              <a:t>第一个方法</a:t>
            </a:r>
            <a:r>
              <a:rPr lang="en-US" altLang="zh-CN" dirty="0">
                <a:solidFill>
                  <a:schemeClr val="bg2">
                    <a:lumMod val="25000"/>
                  </a:schemeClr>
                </a:solidFill>
                <a:latin typeface="方正兰亭粗黑_GBK" panose="02000000000000000000" pitchFamily="2" charset="-122"/>
                <a:ea typeface="方正兰亭粗黑_GBK" panose="02000000000000000000" pitchFamily="2" charset="-122"/>
              </a:rPr>
              <a:t>~</a:t>
            </a:r>
            <a:endParaRPr lang="zh-CN" altLang="en-US" dirty="0">
              <a:solidFill>
                <a:schemeClr val="bg2">
                  <a:lumMod val="25000"/>
                </a:schemeClr>
              </a:solidFill>
              <a:latin typeface="方正兰亭粗黑_GBK" panose="02000000000000000000" pitchFamily="2" charset="-122"/>
              <a:ea typeface="方正兰亭粗黑_GBK" panose="02000000000000000000" pitchFamily="2" charset="-122"/>
            </a:endParaRPr>
          </a:p>
        </p:txBody>
      </p:sp>
      <p:pic>
        <p:nvPicPr>
          <p:cNvPr id="41" name="图片 40">
            <a:extLst>
              <a:ext uri="{FF2B5EF4-FFF2-40B4-BE49-F238E27FC236}">
                <a16:creationId xmlns:a16="http://schemas.microsoft.com/office/drawing/2014/main" id="{3AE70E24-63F0-4AD9-968C-3FC60D51C634}"/>
              </a:ext>
            </a:extLst>
          </p:cNvPr>
          <p:cNvPicPr>
            <a:picLocks noChangeAspect="1"/>
          </p:cNvPicPr>
          <p:nvPr/>
        </p:nvPicPr>
        <p:blipFill>
          <a:blip r:embed="rId3"/>
          <a:stretch>
            <a:fillRect/>
          </a:stretch>
        </p:blipFill>
        <p:spPr>
          <a:xfrm>
            <a:off x="2500958" y="3223888"/>
            <a:ext cx="3067050" cy="666750"/>
          </a:xfrm>
          <a:prstGeom prst="rect">
            <a:avLst/>
          </a:prstGeom>
        </p:spPr>
      </p:pic>
      <p:pic>
        <p:nvPicPr>
          <p:cNvPr id="42" name="图片 41">
            <a:extLst>
              <a:ext uri="{FF2B5EF4-FFF2-40B4-BE49-F238E27FC236}">
                <a16:creationId xmlns:a16="http://schemas.microsoft.com/office/drawing/2014/main" id="{06C8F998-C9F5-4928-89B2-5B94441E236E}"/>
              </a:ext>
            </a:extLst>
          </p:cNvPr>
          <p:cNvPicPr>
            <a:picLocks noChangeAspect="1"/>
          </p:cNvPicPr>
          <p:nvPr/>
        </p:nvPicPr>
        <p:blipFill>
          <a:blip r:embed="rId4"/>
          <a:stretch>
            <a:fillRect/>
          </a:stretch>
        </p:blipFill>
        <p:spPr>
          <a:xfrm>
            <a:off x="7074976" y="4369506"/>
            <a:ext cx="3859398" cy="462206"/>
          </a:xfrm>
          <a:prstGeom prst="rect">
            <a:avLst/>
          </a:prstGeom>
        </p:spPr>
      </p:pic>
      <p:pic>
        <p:nvPicPr>
          <p:cNvPr id="45" name="图片 44">
            <a:extLst>
              <a:ext uri="{FF2B5EF4-FFF2-40B4-BE49-F238E27FC236}">
                <a16:creationId xmlns:a16="http://schemas.microsoft.com/office/drawing/2014/main" id="{30F40D52-DC49-4B7A-AF07-4EB4F5167B8C}"/>
              </a:ext>
            </a:extLst>
          </p:cNvPr>
          <p:cNvPicPr>
            <a:picLocks noChangeAspect="1"/>
          </p:cNvPicPr>
          <p:nvPr/>
        </p:nvPicPr>
        <p:blipFill>
          <a:blip r:embed="rId5"/>
          <a:stretch>
            <a:fillRect/>
          </a:stretch>
        </p:blipFill>
        <p:spPr>
          <a:xfrm>
            <a:off x="5939900" y="4874076"/>
            <a:ext cx="1497502" cy="310643"/>
          </a:xfrm>
          <a:prstGeom prst="rect">
            <a:avLst/>
          </a:prstGeom>
        </p:spPr>
      </p:pic>
      <p:sp>
        <p:nvSpPr>
          <p:cNvPr id="46" name="矩形 45">
            <a:extLst>
              <a:ext uri="{FF2B5EF4-FFF2-40B4-BE49-F238E27FC236}">
                <a16:creationId xmlns:a16="http://schemas.microsoft.com/office/drawing/2014/main" id="{6D6BD26E-138E-414E-861C-58DA543BD753}"/>
              </a:ext>
            </a:extLst>
          </p:cNvPr>
          <p:cNvSpPr/>
          <p:nvPr/>
        </p:nvSpPr>
        <p:spPr>
          <a:xfrm>
            <a:off x="-196331" y="1617783"/>
            <a:ext cx="2653496" cy="2476845"/>
          </a:xfrm>
          <a:prstGeom prst="rect">
            <a:avLst/>
          </a:prstGeom>
          <a:solidFill>
            <a:srgbClr val="EEEEEE"/>
          </a:solidFill>
          <a:ln w="9525">
            <a:solidFill>
              <a:srgbClr val="E0E0E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Microsoft YaHei" panose="020B0503020204020204" pitchFamily="34" charset="-122"/>
              <a:ea typeface="Microsoft YaHei" panose="020B0503020204020204" pitchFamily="34" charset="-122"/>
            </a:endParaRPr>
          </a:p>
        </p:txBody>
      </p:sp>
      <p:sp>
        <p:nvSpPr>
          <p:cNvPr id="47" name="矩形 46">
            <a:extLst>
              <a:ext uri="{FF2B5EF4-FFF2-40B4-BE49-F238E27FC236}">
                <a16:creationId xmlns:a16="http://schemas.microsoft.com/office/drawing/2014/main" id="{DCCD9638-C8CB-4663-A298-60447FAB67B3}"/>
              </a:ext>
            </a:extLst>
          </p:cNvPr>
          <p:cNvSpPr/>
          <p:nvPr/>
        </p:nvSpPr>
        <p:spPr>
          <a:xfrm>
            <a:off x="75155" y="3588847"/>
            <a:ext cx="2110524" cy="410947"/>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zh-CN" altLang="en-US" dirty="0">
                <a:solidFill>
                  <a:srgbClr val="333333"/>
                </a:solidFill>
                <a:latin typeface="Microsoft YaHei" panose="020B0503020204020204" pitchFamily="34" charset="-122"/>
                <a:ea typeface="Microsoft YaHei" panose="020B0503020204020204" pitchFamily="34" charset="-122"/>
              </a:rPr>
              <a:t>蔡少伟最大团方法</a:t>
            </a:r>
          </a:p>
        </p:txBody>
      </p:sp>
      <p:pic>
        <p:nvPicPr>
          <p:cNvPr id="48" name="图片 47">
            <a:extLst>
              <a:ext uri="{FF2B5EF4-FFF2-40B4-BE49-F238E27FC236}">
                <a16:creationId xmlns:a16="http://schemas.microsoft.com/office/drawing/2014/main" id="{65BDB91D-2DEF-4098-BCE7-2FBF2F909B3A}"/>
              </a:ext>
            </a:extLst>
          </p:cNvPr>
          <p:cNvPicPr>
            <a:picLocks noChangeAspect="1"/>
          </p:cNvPicPr>
          <p:nvPr/>
        </p:nvPicPr>
        <p:blipFill>
          <a:blip r:embed="rId6"/>
          <a:stretch>
            <a:fillRect/>
          </a:stretch>
        </p:blipFill>
        <p:spPr>
          <a:xfrm>
            <a:off x="59117" y="1650407"/>
            <a:ext cx="2047572" cy="1967796"/>
          </a:xfrm>
          <a:prstGeom prst="rect">
            <a:avLst/>
          </a:prstGeom>
        </p:spPr>
      </p:pic>
    </p:spTree>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任意多边形 1"/>
              <p:cNvSpPr/>
              <p:nvPr/>
            </p:nvSpPr>
            <p:spPr>
              <a:xfrm>
                <a:off x="2801032" y="454332"/>
                <a:ext cx="9102442" cy="7028539"/>
              </a:xfrm>
              <a:custGeom>
                <a:avLst/>
                <a:gdLst>
                  <a:gd name="connsiteX0" fmla="*/ 1105850 w 7559675"/>
                  <a:gd name="connsiteY0" fmla="*/ 0 h 2476500"/>
                  <a:gd name="connsiteX1" fmla="*/ 1309948 w 7559675"/>
                  <a:gd name="connsiteY1" fmla="*/ 241300 h 2476500"/>
                  <a:gd name="connsiteX2" fmla="*/ 7559675 w 7559675"/>
                  <a:gd name="connsiteY2" fmla="*/ 241300 h 2476500"/>
                  <a:gd name="connsiteX3" fmla="*/ 7559675 w 7559675"/>
                  <a:gd name="connsiteY3" fmla="*/ 2476500 h 2476500"/>
                  <a:gd name="connsiteX4" fmla="*/ 0 w 7559675"/>
                  <a:gd name="connsiteY4" fmla="*/ 2476500 h 2476500"/>
                  <a:gd name="connsiteX5" fmla="*/ 0 w 7559675"/>
                  <a:gd name="connsiteY5" fmla="*/ 241300 h 2476500"/>
                  <a:gd name="connsiteX6" fmla="*/ 901752 w 7559675"/>
                  <a:gd name="connsiteY6" fmla="*/ 241300 h 2476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59675" h="2476500">
                    <a:moveTo>
                      <a:pt x="1105850" y="0"/>
                    </a:moveTo>
                    <a:lnTo>
                      <a:pt x="1309948" y="241300"/>
                    </a:lnTo>
                    <a:lnTo>
                      <a:pt x="7559675" y="241300"/>
                    </a:lnTo>
                    <a:lnTo>
                      <a:pt x="7559675" y="2476500"/>
                    </a:lnTo>
                    <a:lnTo>
                      <a:pt x="0" y="2476500"/>
                    </a:lnTo>
                    <a:lnTo>
                      <a:pt x="0" y="241300"/>
                    </a:lnTo>
                    <a:lnTo>
                      <a:pt x="901752" y="241300"/>
                    </a:lnTo>
                    <a:close/>
                  </a:path>
                </a:pathLst>
              </a:custGeom>
              <a:ln>
                <a:solidFill>
                  <a:srgbClr val="DBDBDB"/>
                </a:solidFill>
              </a:ln>
            </p:spPr>
            <p:style>
              <a:lnRef idx="1">
                <a:schemeClr val="accent1"/>
              </a:lnRef>
              <a:fillRef idx="0">
                <a:schemeClr val="accent1"/>
              </a:fillRef>
              <a:effectRef idx="0">
                <a:schemeClr val="accent1"/>
              </a:effectRef>
              <a:fontRef idx="minor">
                <a:schemeClr val="tx1"/>
              </a:fontRef>
            </p:style>
            <p:txBody>
              <a:bodyPr tIns="288000" anchor="ctr"/>
              <a:lstStyle/>
              <a:p>
                <a:pPr algn="just">
                  <a:lnSpc>
                    <a:spcPct val="150000"/>
                  </a:lnSpc>
                  <a:defRPr/>
                </a:pPr>
                <a:r>
                  <a:rPr lang="en-US" altLang="zh-CN" dirty="0"/>
                  <a:t>EWLS</a:t>
                </a:r>
                <a:r>
                  <a:rPr lang="zh-CN" altLang="zh-CN" dirty="0"/>
                  <a:t>算法：</a:t>
                </a:r>
              </a:p>
              <a:p>
                <a:pPr algn="just">
                  <a:lnSpc>
                    <a:spcPct val="150000"/>
                  </a:lnSpc>
                  <a:defRPr/>
                </a:pPr>
                <a:r>
                  <a:rPr lang="en-US" altLang="zh-CN" sz="1600" dirty="0">
                    <a:solidFill>
                      <a:srgbClr val="000000"/>
                    </a:solidFill>
                    <a:latin typeface="Microsoft YaHei" panose="020B0503020204020204" pitchFamily="34" charset="-122"/>
                    <a:ea typeface="Microsoft YaHei" panose="020B0503020204020204" pitchFamily="34" charset="-122"/>
                  </a:rPr>
                  <a:t>	</a:t>
                </a:r>
                <a:r>
                  <a:rPr lang="zh-CN" altLang="zh-CN" dirty="0"/>
                  <a:t>基本思想：找到一个可以扩展为最优顶点覆盖的部分顶点覆盖。</a:t>
                </a:r>
                <a:endParaRPr lang="en-US" altLang="zh-CN" dirty="0"/>
              </a:p>
              <a:p>
                <a:pPr algn="just">
                  <a:lnSpc>
                    <a:spcPct val="150000"/>
                  </a:lnSpc>
                  <a:defRPr/>
                </a:pPr>
                <a:r>
                  <a:rPr lang="en-US" altLang="zh-CN" dirty="0"/>
                  <a:t>	</a:t>
                </a:r>
                <a:r>
                  <a:rPr lang="zh-CN" altLang="zh-CN" dirty="0"/>
                  <a:t>总体框架：每当找到提供更好商界的部分顶点覆盖时，将其扩展到一个顶点覆盖集，然后从</a:t>
                </a:r>
                <a:r>
                  <a:rPr lang="en-US" altLang="zh-CN" dirty="0"/>
                  <a:t>C</a:t>
                </a:r>
                <a:r>
                  <a:rPr lang="zh-CN" altLang="zh-CN" dirty="0"/>
                  <a:t>中删除一些顶点，并继续寻找新的上界。</a:t>
                </a:r>
                <a:endParaRPr lang="en-US" altLang="zh-CN" dirty="0"/>
              </a:p>
              <a:p>
                <a:pPr algn="just">
                  <a:lnSpc>
                    <a:spcPct val="150000"/>
                  </a:lnSpc>
                  <a:defRPr/>
                </a:pPr>
                <a:r>
                  <a:rPr lang="en-US" altLang="zh-CN" dirty="0"/>
                  <a:t>	</a:t>
                </a:r>
                <a:r>
                  <a:rPr lang="zh-CN" altLang="en-US" dirty="0"/>
                  <a:t>算法</a:t>
                </a:r>
                <a:r>
                  <a:rPr lang="en-US" altLang="zh-CN" dirty="0"/>
                  <a:t>1</a:t>
                </a:r>
                <a:r>
                  <a:rPr lang="zh-CN" altLang="en-US" dirty="0"/>
                  <a:t>：开始时创建</a:t>
                </a:r>
                <a:r>
                  <a:rPr lang="en-US" altLang="zh-CN" dirty="0"/>
                  <a:t>L</a:t>
                </a:r>
                <a:r>
                  <a:rPr lang="zh-CN" altLang="en-US" dirty="0"/>
                  <a:t>，</a:t>
                </a:r>
                <a:r>
                  <a:rPr lang="en-US" altLang="zh-CN" dirty="0"/>
                  <a:t>UL</a:t>
                </a:r>
                <a:r>
                  <a:rPr lang="zh-CN" altLang="en-US" dirty="0"/>
                  <a:t>两个边集变量，</a:t>
                </a:r>
                <a:r>
                  <a:rPr lang="en-US" altLang="zh-CN" dirty="0"/>
                  <a:t>L</a:t>
                </a:r>
                <a:r>
                  <a:rPr lang="zh-CN" altLang="en-US" dirty="0"/>
                  <a:t>是未覆盖的边的集合，</a:t>
                </a:r>
                <a:r>
                  <a:rPr lang="en-US" altLang="zh-CN" dirty="0"/>
                  <a:t>UL L</a:t>
                </a:r>
                <a:r>
                  <a:rPr lang="zh-CN" altLang="en-US" dirty="0"/>
                  <a:t>，是在当</a:t>
                </a:r>
                <a:r>
                  <a:rPr lang="en-US" altLang="zh-CN" dirty="0"/>
                  <a:t>		</a:t>
                </a:r>
                <a:r>
                  <a:rPr lang="zh-CN" altLang="en-US" dirty="0"/>
                  <a:t>前局部搜索阶段未被</a:t>
                </a:r>
                <a:r>
                  <a:rPr lang="en-US" altLang="zh-CN" dirty="0" err="1"/>
                  <a:t>ChooseExchangePair</a:t>
                </a:r>
                <a:r>
                  <a:rPr lang="zh-CN" altLang="en-US" dirty="0"/>
                  <a:t>函数检查过的边，</a:t>
                </a:r>
                <a:r>
                  <a:rPr lang="en-US" altLang="zh-CN" dirty="0"/>
                  <a:t>L</a:t>
                </a:r>
                <a:r>
                  <a:rPr lang="zh-CN" altLang="en-US" dirty="0"/>
                  <a:t>和</a:t>
                </a:r>
                <a:r>
                  <a:rPr lang="en-US" altLang="zh-CN" dirty="0"/>
                  <a:t>UL</a:t>
                </a:r>
                <a:r>
                  <a:rPr lang="zh-CN" altLang="en-US" dirty="0"/>
                  <a:t>初始化</a:t>
                </a:r>
                <a:r>
                  <a:rPr lang="en-US" altLang="zh-CN" dirty="0"/>
                  <a:t>		</a:t>
                </a:r>
                <a:r>
                  <a:rPr lang="zh-CN" altLang="en-US" dirty="0"/>
                  <a:t>为</a:t>
                </a:r>
                <a:r>
                  <a:rPr lang="en-US" altLang="zh-CN" dirty="0"/>
                  <a:t>E</a:t>
                </a:r>
                <a:r>
                  <a:rPr lang="zh-CN" altLang="en-US" dirty="0"/>
                  <a:t>，边</a:t>
                </a:r>
                <a:r>
                  <a:rPr lang="en-US" altLang="zh-CN" dirty="0"/>
                  <a:t>	</a:t>
                </a:r>
                <a:r>
                  <a:rPr lang="zh-CN" altLang="en-US" dirty="0"/>
                  <a:t>权初始化为</a:t>
                </a:r>
                <a:r>
                  <a:rPr lang="en-US" altLang="zh-CN" dirty="0"/>
                  <a:t>1</a:t>
                </a:r>
                <a:r>
                  <a:rPr lang="zh-CN" altLang="en-US" dirty="0"/>
                  <a:t>，并计算各点的</a:t>
                </a:r>
                <a:r>
                  <a:rPr lang="en-US" altLang="zh-CN" dirty="0" err="1"/>
                  <a:t>d_score</a:t>
                </a:r>
                <a:r>
                  <a:rPr lang="zh-CN" altLang="en-US" dirty="0"/>
                  <a:t>。同时，为了构造当前的</a:t>
                </a:r>
                <a:r>
                  <a:rPr lang="en-US" altLang="zh-CN" dirty="0"/>
                  <a:t>		</a:t>
                </a:r>
                <a:r>
                  <a:rPr lang="zh-CN" altLang="en-US" dirty="0"/>
                  <a:t>候选解</a:t>
                </a:r>
                <a:r>
                  <a:rPr lang="en-US" altLang="zh-CN" dirty="0"/>
                  <a:t>C</a:t>
                </a:r>
                <a:r>
                  <a:rPr lang="zh-CN" altLang="en-US" dirty="0"/>
                  <a:t>，将执行</a:t>
                </a:r>
                <a:r>
                  <a:rPr lang="en-US" altLang="zh-CN" dirty="0"/>
                  <a:t>	</a:t>
                </a:r>
                <a:r>
                  <a:rPr lang="zh-CN" altLang="en-US" dirty="0"/>
                  <a:t>一个循环直到</a:t>
                </a:r>
                <a:r>
                  <a:rPr lang="en-US" altLang="zh-CN" dirty="0"/>
                  <a:t>C</a:t>
                </a:r>
                <a:r>
                  <a:rPr lang="zh-CN" altLang="en-US" dirty="0"/>
                  <a:t>成为点覆盖。每次迭代中，将</a:t>
                </a:r>
                <a:r>
                  <a:rPr lang="en-US" altLang="zh-CN" dirty="0" err="1"/>
                  <a:t>d_score</a:t>
                </a:r>
                <a:r>
                  <a:rPr lang="en-US" altLang="zh-CN" dirty="0"/>
                  <a:t>		</a:t>
                </a:r>
                <a:r>
                  <a:rPr lang="zh-CN" altLang="en-US" dirty="0"/>
                  <a:t>最大的顶点填入</a:t>
                </a:r>
                <a:r>
                  <a:rPr lang="en-US" altLang="zh-CN" dirty="0"/>
                  <a:t>C</a:t>
                </a:r>
                <a:r>
                  <a:rPr lang="zh-CN" altLang="en-US" dirty="0"/>
                  <a:t>中。</a:t>
                </a:r>
              </a:p>
              <a:p>
                <a:pPr algn="just">
                  <a:lnSpc>
                    <a:spcPct val="150000"/>
                  </a:lnSpc>
                  <a:defRPr/>
                </a:pPr>
                <a:r>
                  <a:rPr lang="en-US" altLang="zh-CN" dirty="0"/>
                  <a:t>	</a:t>
                </a:r>
                <a:r>
                  <a:rPr lang="zh-CN" altLang="en-US" dirty="0"/>
                  <a:t>最后，上界</a:t>
                </a:r>
                <a:r>
                  <a:rPr lang="en-US" altLang="zh-CN" dirty="0" err="1"/>
                  <a:t>vb</a:t>
                </a:r>
                <a:r>
                  <a:rPr lang="zh-CN" altLang="en-US" dirty="0"/>
                  <a:t>被初始化为 </a:t>
                </a:r>
                <a:r>
                  <a:rPr lang="en-US" altLang="zh-CN" dirty="0"/>
                  <a:t>|C|</a:t>
                </a:r>
                <a:r>
                  <a:rPr lang="zh-CN" altLang="en-US" dirty="0"/>
                  <a:t>，最优解</a:t>
                </a:r>
                <a:r>
                  <a:rPr lang="en-US" altLang="zh-CN" dirty="0"/>
                  <a:t>C*</a:t>
                </a:r>
                <a:r>
                  <a:rPr lang="zh-CN" altLang="en-US" dirty="0"/>
                  <a:t>被初始化为</a:t>
                </a:r>
                <a:r>
                  <a:rPr lang="en-US" altLang="zh-CN" dirty="0"/>
                  <a:t>C</a:t>
                </a:r>
              </a:p>
              <a:p>
                <a:pPr algn="just">
                  <a:lnSpc>
                    <a:spcPct val="150000"/>
                  </a:lnSpc>
                  <a:defRPr/>
                </a:pPr>
                <a:r>
                  <a:rPr lang="en-US" altLang="zh-CN" dirty="0"/>
                  <a:t>	</a:t>
                </a:r>
                <a:r>
                  <a:rPr lang="zh-CN" altLang="en-US" dirty="0"/>
                  <a:t>无论何时发现一个新的上界，</a:t>
                </a:r>
                <a:r>
                  <a:rPr lang="en-US" altLang="zh-CN" dirty="0"/>
                  <a:t>EWLS</a:t>
                </a:r>
                <a:r>
                  <a:rPr lang="zh-CN" altLang="en-US" dirty="0"/>
                  <a:t>选择</a:t>
                </a:r>
                <a:r>
                  <a:rPr lang="en-US" altLang="zh-CN" dirty="0"/>
                  <a:t>C</a:t>
                </a:r>
                <a:r>
                  <a:rPr lang="zh-CN" altLang="en-US" dirty="0"/>
                  <a:t>中</a:t>
                </a:r>
                <a:r>
                  <a:rPr lang="en-US" altLang="zh-CN" dirty="0" err="1"/>
                  <a:t>d_score</a:t>
                </a:r>
                <a:r>
                  <a:rPr lang="zh-CN" altLang="en-US" dirty="0"/>
                  <a:t>最大的点，移除它，直到</a:t>
                </a:r>
                <a:r>
                  <a:rPr lang="en-US" altLang="zh-CN" dirty="0"/>
                  <a:t>	|C|=</a:t>
                </a:r>
                <a:r>
                  <a:rPr lang="en-US" altLang="zh-CN" dirty="0" err="1"/>
                  <a:t>vb</a:t>
                </a:r>
                <a:r>
                  <a:rPr lang="en-US" altLang="zh-CN" dirty="0"/>
                  <a:t>-</a:t>
                </a:r>
                <a14:m>
                  <m:oMath xmlns:m="http://schemas.openxmlformats.org/officeDocument/2006/math">
                    <m:r>
                      <a:rPr lang="en-US" altLang="zh-CN" i="1">
                        <a:latin typeface="Cambria Math" panose="02040503050406030204" pitchFamily="18" charset="0"/>
                      </a:rPr>
                      <m:t>𝛥</m:t>
                    </m:r>
                  </m:oMath>
                </a14:m>
                <a:r>
                  <a:rPr lang="zh-CN" altLang="en-US" dirty="0"/>
                  <a:t> 。</a:t>
                </a:r>
              </a:p>
              <a:p>
                <a:pPr algn="just">
                  <a:lnSpc>
                    <a:spcPct val="150000"/>
                  </a:lnSpc>
                  <a:defRPr/>
                </a:pPr>
                <a:r>
                  <a:rPr lang="en-US" altLang="zh-CN" dirty="0"/>
                  <a:t>	</a:t>
                </a:r>
                <a:r>
                  <a:rPr lang="zh-CN" altLang="en-US" dirty="0"/>
                  <a:t>注意：</a:t>
                </a:r>
                <a:r>
                  <a:rPr lang="en-US" altLang="zh-CN" dirty="0"/>
                  <a:t>C</a:t>
                </a:r>
                <a:r>
                  <a:rPr lang="zh-CN" altLang="en-US" dirty="0"/>
                  <a:t>中</a:t>
                </a:r>
                <a:r>
                  <a:rPr lang="en-US" altLang="zh-CN" dirty="0" err="1"/>
                  <a:t>d_score</a:t>
                </a:r>
                <a:r>
                  <a:rPr lang="zh-CN" altLang="en-US" dirty="0"/>
                  <a:t>值都为负数。</a:t>
                </a:r>
                <a:endParaRPr lang="en-US" altLang="zh-CN" dirty="0"/>
              </a:p>
              <a:p>
                <a:pPr algn="just">
                  <a:lnSpc>
                    <a:spcPct val="150000"/>
                  </a:lnSpc>
                  <a:defRPr/>
                </a:pPr>
                <a:r>
                  <a:rPr lang="en-US" altLang="zh-CN" sz="1600" dirty="0">
                    <a:solidFill>
                      <a:srgbClr val="000000"/>
                    </a:solidFill>
                    <a:latin typeface="Microsoft YaHei" panose="020B0503020204020204" pitchFamily="34" charset="-122"/>
                    <a:ea typeface="Microsoft YaHei" panose="020B0503020204020204" pitchFamily="34" charset="-122"/>
                  </a:rPr>
                  <a:t>	</a:t>
                </a:r>
              </a:p>
            </p:txBody>
          </p:sp>
        </mc:Choice>
        <mc:Fallback xmlns="">
          <p:sp>
            <p:nvSpPr>
              <p:cNvPr id="2" name="任意多边形 1"/>
              <p:cNvSpPr>
                <a:spLocks noRot="1" noChangeAspect="1" noMove="1" noResize="1" noEditPoints="1" noAdjustHandles="1" noChangeArrowheads="1" noChangeShapeType="1" noTextEdit="1"/>
              </p:cNvSpPr>
              <p:nvPr/>
            </p:nvSpPr>
            <p:spPr>
              <a:xfrm>
                <a:off x="2801032" y="454332"/>
                <a:ext cx="9102442" cy="7028539"/>
              </a:xfrm>
              <a:custGeom>
                <a:avLst/>
                <a:gdLst>
                  <a:gd name="connsiteX0" fmla="*/ 1105850 w 7559675"/>
                  <a:gd name="connsiteY0" fmla="*/ 0 h 2476500"/>
                  <a:gd name="connsiteX1" fmla="*/ 1309948 w 7559675"/>
                  <a:gd name="connsiteY1" fmla="*/ 241300 h 2476500"/>
                  <a:gd name="connsiteX2" fmla="*/ 7559675 w 7559675"/>
                  <a:gd name="connsiteY2" fmla="*/ 241300 h 2476500"/>
                  <a:gd name="connsiteX3" fmla="*/ 7559675 w 7559675"/>
                  <a:gd name="connsiteY3" fmla="*/ 2476500 h 2476500"/>
                  <a:gd name="connsiteX4" fmla="*/ 0 w 7559675"/>
                  <a:gd name="connsiteY4" fmla="*/ 2476500 h 2476500"/>
                  <a:gd name="connsiteX5" fmla="*/ 0 w 7559675"/>
                  <a:gd name="connsiteY5" fmla="*/ 241300 h 2476500"/>
                  <a:gd name="connsiteX6" fmla="*/ 901752 w 7559675"/>
                  <a:gd name="connsiteY6" fmla="*/ 241300 h 2476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59675" h="2476500">
                    <a:moveTo>
                      <a:pt x="1105850" y="0"/>
                    </a:moveTo>
                    <a:lnTo>
                      <a:pt x="1309948" y="241300"/>
                    </a:lnTo>
                    <a:lnTo>
                      <a:pt x="7559675" y="241300"/>
                    </a:lnTo>
                    <a:lnTo>
                      <a:pt x="7559675" y="2476500"/>
                    </a:lnTo>
                    <a:lnTo>
                      <a:pt x="0" y="2476500"/>
                    </a:lnTo>
                    <a:lnTo>
                      <a:pt x="0" y="241300"/>
                    </a:lnTo>
                    <a:lnTo>
                      <a:pt x="901752" y="241300"/>
                    </a:lnTo>
                    <a:close/>
                  </a:path>
                </a:pathLst>
              </a:custGeom>
              <a:blipFill>
                <a:blip r:embed="rId2"/>
                <a:stretch>
                  <a:fillRect l="-535" r="-468"/>
                </a:stretch>
              </a:blipFill>
              <a:ln>
                <a:solidFill>
                  <a:srgbClr val="DBDBDB"/>
                </a:solidFill>
              </a:ln>
            </p:spPr>
            <p:txBody>
              <a:bodyPr/>
              <a:lstStyle/>
              <a:p>
                <a:r>
                  <a:rPr lang="zh-CN" altLang="en-US">
                    <a:noFill/>
                  </a:rPr>
                  <a:t> </a:t>
                </a:r>
              </a:p>
            </p:txBody>
          </p:sp>
        </mc:Fallback>
      </mc:AlternateContent>
      <p:sp>
        <p:nvSpPr>
          <p:cNvPr id="3" name="任意多边形 2"/>
          <p:cNvSpPr/>
          <p:nvPr/>
        </p:nvSpPr>
        <p:spPr>
          <a:xfrm>
            <a:off x="102910" y="2610421"/>
            <a:ext cx="1636712" cy="1636712"/>
          </a:xfrm>
          <a:custGeom>
            <a:avLst/>
            <a:gdLst>
              <a:gd name="connsiteX0" fmla="*/ 798308 w 1596616"/>
              <a:gd name="connsiteY0" fmla="*/ 159481 h 1596616"/>
              <a:gd name="connsiteX1" fmla="*/ 159481 w 1596616"/>
              <a:gd name="connsiteY1" fmla="*/ 798308 h 1596616"/>
              <a:gd name="connsiteX2" fmla="*/ 798308 w 1596616"/>
              <a:gd name="connsiteY2" fmla="*/ 1437135 h 1596616"/>
              <a:gd name="connsiteX3" fmla="*/ 1437135 w 1596616"/>
              <a:gd name="connsiteY3" fmla="*/ 798308 h 1596616"/>
              <a:gd name="connsiteX4" fmla="*/ 798308 w 1596616"/>
              <a:gd name="connsiteY4" fmla="*/ 159481 h 1596616"/>
              <a:gd name="connsiteX5" fmla="*/ 798308 w 1596616"/>
              <a:gd name="connsiteY5" fmla="*/ 0 h 1596616"/>
              <a:gd name="connsiteX6" fmla="*/ 1596616 w 1596616"/>
              <a:gd name="connsiteY6" fmla="*/ 798308 h 1596616"/>
              <a:gd name="connsiteX7" fmla="*/ 798308 w 1596616"/>
              <a:gd name="connsiteY7" fmla="*/ 1596616 h 1596616"/>
              <a:gd name="connsiteX8" fmla="*/ 0 w 1596616"/>
              <a:gd name="connsiteY8" fmla="*/ 798308 h 1596616"/>
              <a:gd name="connsiteX9" fmla="*/ 798308 w 1596616"/>
              <a:gd name="connsiteY9" fmla="*/ 0 h 1596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6616" h="1596616">
                <a:moveTo>
                  <a:pt x="798308" y="159481"/>
                </a:moveTo>
                <a:cubicBezTo>
                  <a:pt x="445494" y="159481"/>
                  <a:pt x="159481" y="445494"/>
                  <a:pt x="159481" y="798308"/>
                </a:cubicBezTo>
                <a:cubicBezTo>
                  <a:pt x="159481" y="1151122"/>
                  <a:pt x="445494" y="1437135"/>
                  <a:pt x="798308" y="1437135"/>
                </a:cubicBezTo>
                <a:cubicBezTo>
                  <a:pt x="1151122" y="1437135"/>
                  <a:pt x="1437135" y="1151122"/>
                  <a:pt x="1437135" y="798308"/>
                </a:cubicBezTo>
                <a:cubicBezTo>
                  <a:pt x="1437135" y="445494"/>
                  <a:pt x="1151122" y="159481"/>
                  <a:pt x="798308" y="159481"/>
                </a:cubicBezTo>
                <a:close/>
                <a:moveTo>
                  <a:pt x="798308" y="0"/>
                </a:moveTo>
                <a:cubicBezTo>
                  <a:pt x="1239201" y="0"/>
                  <a:pt x="1596616" y="357415"/>
                  <a:pt x="1596616" y="798308"/>
                </a:cubicBezTo>
                <a:cubicBezTo>
                  <a:pt x="1596616" y="1239201"/>
                  <a:pt x="1239201" y="1596616"/>
                  <a:pt x="798308" y="1596616"/>
                </a:cubicBezTo>
                <a:cubicBezTo>
                  <a:pt x="357415" y="1596616"/>
                  <a:pt x="0" y="1239201"/>
                  <a:pt x="0" y="798308"/>
                </a:cubicBezTo>
                <a:cubicBezTo>
                  <a:pt x="0" y="357415"/>
                  <a:pt x="357415" y="0"/>
                  <a:pt x="7983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0" rIns="0" bIns="0" anchor="ctr"/>
          <a:lstStyle/>
          <a:p>
            <a:pPr algn="ctr">
              <a:defRPr/>
            </a:pPr>
            <a:endParaRPr lang="zh-CN" altLang="en-US" sz="2400" b="1" dirty="0">
              <a:solidFill>
                <a:schemeClr val="accent1"/>
              </a:solidFill>
              <a:latin typeface="Microsoft YaHei" panose="020B0503020204020204" pitchFamily="34" charset="-122"/>
              <a:ea typeface="Microsoft YaHei" panose="020B0503020204020204" pitchFamily="34" charset="-122"/>
            </a:endParaRPr>
          </a:p>
        </p:txBody>
      </p:sp>
      <p:sp>
        <p:nvSpPr>
          <p:cNvPr id="4" name="文本框 7"/>
          <p:cNvSpPr txBox="1">
            <a:spLocks noChangeArrowheads="1"/>
          </p:cNvSpPr>
          <p:nvPr/>
        </p:nvSpPr>
        <p:spPr bwMode="auto">
          <a:xfrm>
            <a:off x="5059276" y="666023"/>
            <a:ext cx="428647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eaLnBrk="1" hangingPunct="1">
              <a:defRPr/>
            </a:pPr>
            <a:r>
              <a:rPr lang="zh-CN" altLang="en-US" sz="2800" dirty="0">
                <a:solidFill>
                  <a:schemeClr val="accent1"/>
                </a:solidFill>
                <a:latin typeface="Microsoft YaHei" panose="020B0503020204020204" pitchFamily="34" charset="-122"/>
                <a:ea typeface="Microsoft YaHei" panose="020B0503020204020204" pitchFamily="34" charset="-122"/>
              </a:rPr>
              <a:t>蔡少伟</a:t>
            </a:r>
            <a:endParaRPr lang="en-US" altLang="zh-CN" sz="2800" dirty="0">
              <a:solidFill>
                <a:schemeClr val="accent1"/>
              </a:solidFill>
              <a:latin typeface="Microsoft YaHei" panose="020B0503020204020204" pitchFamily="34" charset="-122"/>
              <a:ea typeface="Microsoft YaHei" panose="020B0503020204020204" pitchFamily="34" charset="-122"/>
            </a:endParaRPr>
          </a:p>
        </p:txBody>
      </p:sp>
      <p:sp>
        <p:nvSpPr>
          <p:cNvPr id="5" name="椭圆 4"/>
          <p:cNvSpPr/>
          <p:nvPr/>
        </p:nvSpPr>
        <p:spPr>
          <a:xfrm>
            <a:off x="102910" y="1792065"/>
            <a:ext cx="1636713" cy="16367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zh-CN" altLang="en-US" sz="4000" dirty="0">
              <a:solidFill>
                <a:srgbClr val="FFFFFF"/>
              </a:solidFill>
            </a:endParaRPr>
          </a:p>
        </p:txBody>
      </p:sp>
      <p:sp>
        <p:nvSpPr>
          <p:cNvPr id="6" name="灯片编号占位符 5"/>
          <p:cNvSpPr>
            <a:spLocks noGrp="1"/>
          </p:cNvSpPr>
          <p:nvPr>
            <p:ph type="sldNum" sz="quarter" idx="10"/>
          </p:nvPr>
        </p:nvSpPr>
        <p:spPr>
          <a:xfrm>
            <a:off x="10754360" y="6329860"/>
            <a:ext cx="1437640" cy="365125"/>
          </a:xfrm>
        </p:spPr>
        <p:txBody>
          <a:bodyPr/>
          <a:lstStyle/>
          <a:p>
            <a:fld id="{023126B9-07AC-4BAF-B3D7-FAC1D3999DA4}" type="slidenum">
              <a:rPr lang="zh-CN" altLang="en-US" smtClean="0"/>
              <a:t>9</a:t>
            </a:fld>
            <a:endParaRPr lang="zh-CN" altLang="en-US" dirty="0"/>
          </a:p>
        </p:txBody>
      </p:sp>
      <p:sp>
        <p:nvSpPr>
          <p:cNvPr id="8" name="文本框 7"/>
          <p:cNvSpPr txBox="1"/>
          <p:nvPr/>
        </p:nvSpPr>
        <p:spPr>
          <a:xfrm>
            <a:off x="1233556" y="357012"/>
            <a:ext cx="6569324" cy="461665"/>
          </a:xfrm>
          <a:prstGeom prst="rect">
            <a:avLst/>
          </a:prstGeom>
          <a:noFill/>
        </p:spPr>
        <p:txBody>
          <a:bodyPr wrap="square" rtlCol="0">
            <a:spAutoFit/>
          </a:bodyPr>
          <a:lstStyle/>
          <a:p>
            <a:pPr>
              <a:defRPr/>
            </a:pPr>
            <a:r>
              <a:rPr lang="zh-CN" altLang="en-US" sz="2400" b="1" dirty="0">
                <a:solidFill>
                  <a:schemeClr val="bg2">
                    <a:lumMod val="25000"/>
                  </a:schemeClr>
                </a:solidFill>
                <a:latin typeface="Microsoft YaHei" panose="020B0503020204020204" pitchFamily="34" charset="-122"/>
                <a:ea typeface="Microsoft YaHei" panose="020B0503020204020204" pitchFamily="34" charset="-122"/>
              </a:rPr>
              <a:t>最大团的相关算法和应用</a:t>
            </a:r>
          </a:p>
        </p:txBody>
      </p:sp>
      <p:sp>
        <p:nvSpPr>
          <p:cNvPr id="9" name="任意多边形 8"/>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0" name="图片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1" name="文本框 10"/>
          <p:cNvSpPr txBox="1"/>
          <p:nvPr/>
        </p:nvSpPr>
        <p:spPr>
          <a:xfrm>
            <a:off x="1253876" y="827253"/>
            <a:ext cx="6569324" cy="369332"/>
          </a:xfrm>
          <a:prstGeom prst="rect">
            <a:avLst/>
          </a:prstGeom>
          <a:noFill/>
        </p:spPr>
        <p:txBody>
          <a:bodyPr wrap="square" rtlCol="0">
            <a:spAutoFit/>
          </a:bodyPr>
          <a:lstStyle/>
          <a:p>
            <a:r>
              <a:rPr lang="zh-CN" altLang="en-US" dirty="0">
                <a:solidFill>
                  <a:schemeClr val="bg2">
                    <a:lumMod val="25000"/>
                  </a:schemeClr>
                </a:solidFill>
                <a:latin typeface="方正兰亭粗黑_GBK" panose="02000000000000000000" pitchFamily="2" charset="-122"/>
                <a:ea typeface="方正兰亭粗黑_GBK" panose="02000000000000000000" pitchFamily="2" charset="-122"/>
              </a:rPr>
              <a:t>第一个方法</a:t>
            </a:r>
            <a:r>
              <a:rPr lang="en-US" altLang="zh-CN" dirty="0">
                <a:solidFill>
                  <a:schemeClr val="bg2">
                    <a:lumMod val="25000"/>
                  </a:schemeClr>
                </a:solidFill>
                <a:latin typeface="方正兰亭粗黑_GBK" panose="02000000000000000000" pitchFamily="2" charset="-122"/>
                <a:ea typeface="方正兰亭粗黑_GBK" panose="02000000000000000000" pitchFamily="2" charset="-122"/>
              </a:rPr>
              <a:t>~</a:t>
            </a:r>
            <a:endParaRPr lang="zh-CN" altLang="en-US"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37" name="矩形 36">
            <a:extLst>
              <a:ext uri="{FF2B5EF4-FFF2-40B4-BE49-F238E27FC236}">
                <a16:creationId xmlns:a16="http://schemas.microsoft.com/office/drawing/2014/main" id="{9FCC993C-B253-44FA-8E57-5E571DFDF038}"/>
              </a:ext>
            </a:extLst>
          </p:cNvPr>
          <p:cNvSpPr/>
          <p:nvPr/>
        </p:nvSpPr>
        <p:spPr>
          <a:xfrm>
            <a:off x="-45678" y="1792065"/>
            <a:ext cx="2653496" cy="2476845"/>
          </a:xfrm>
          <a:prstGeom prst="rect">
            <a:avLst/>
          </a:prstGeom>
          <a:solidFill>
            <a:srgbClr val="EEEEEE"/>
          </a:solidFill>
          <a:ln w="9525">
            <a:solidFill>
              <a:srgbClr val="E0E0E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Microsoft YaHei" panose="020B0503020204020204" pitchFamily="34" charset="-122"/>
              <a:ea typeface="Microsoft YaHei" panose="020B0503020204020204" pitchFamily="34" charset="-122"/>
            </a:endParaRPr>
          </a:p>
        </p:txBody>
      </p:sp>
      <p:sp>
        <p:nvSpPr>
          <p:cNvPr id="38" name="矩形 37">
            <a:extLst>
              <a:ext uri="{FF2B5EF4-FFF2-40B4-BE49-F238E27FC236}">
                <a16:creationId xmlns:a16="http://schemas.microsoft.com/office/drawing/2014/main" id="{9D8E9B24-6FB3-4F7F-A582-EA520F7E8867}"/>
              </a:ext>
            </a:extLst>
          </p:cNvPr>
          <p:cNvSpPr/>
          <p:nvPr/>
        </p:nvSpPr>
        <p:spPr>
          <a:xfrm>
            <a:off x="225808" y="3763129"/>
            <a:ext cx="2110524" cy="410947"/>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zh-CN" altLang="en-US" dirty="0">
                <a:solidFill>
                  <a:srgbClr val="333333"/>
                </a:solidFill>
                <a:latin typeface="Microsoft YaHei" panose="020B0503020204020204" pitchFamily="34" charset="-122"/>
                <a:ea typeface="Microsoft YaHei" panose="020B0503020204020204" pitchFamily="34" charset="-122"/>
              </a:rPr>
              <a:t>蔡少伟最大团方法</a:t>
            </a:r>
          </a:p>
        </p:txBody>
      </p:sp>
      <p:pic>
        <p:nvPicPr>
          <p:cNvPr id="39" name="图片 38">
            <a:extLst>
              <a:ext uri="{FF2B5EF4-FFF2-40B4-BE49-F238E27FC236}">
                <a16:creationId xmlns:a16="http://schemas.microsoft.com/office/drawing/2014/main" id="{6D2D735F-2DD8-4582-8BEE-6C68EB459812}"/>
              </a:ext>
            </a:extLst>
          </p:cNvPr>
          <p:cNvPicPr>
            <a:picLocks noChangeAspect="1"/>
          </p:cNvPicPr>
          <p:nvPr/>
        </p:nvPicPr>
        <p:blipFill>
          <a:blip r:embed="rId4"/>
          <a:stretch>
            <a:fillRect/>
          </a:stretch>
        </p:blipFill>
        <p:spPr>
          <a:xfrm>
            <a:off x="209770" y="1824689"/>
            <a:ext cx="2047572" cy="1967796"/>
          </a:xfrm>
          <a:prstGeom prst="rect">
            <a:avLst/>
          </a:prstGeom>
        </p:spPr>
      </p:pic>
    </p:spTree>
    <p:extLst>
      <p:ext uri="{BB962C8B-B14F-4D97-AF65-F5344CB8AC3E}">
        <p14:creationId xmlns:p14="http://schemas.microsoft.com/office/powerpoint/2010/main" val="3921551365"/>
      </p:ext>
    </p:extLst>
  </p:cSld>
  <p:clrMapOvr>
    <a:masterClrMapping/>
  </p:clrMapOvr>
  <p:transition spd="slow">
    <p:cover/>
  </p:transition>
</p:sld>
</file>

<file path=ppt/theme/theme1.xml><?xml version="1.0" encoding="utf-8"?>
<a:theme xmlns:a="http://schemas.openxmlformats.org/drawingml/2006/main" name="清风素材 https://12sc.taobao.com">
  <a:themeElements>
    <a:clrScheme name="自定义 7">
      <a:dk1>
        <a:srgbClr val="8B0012"/>
      </a:dk1>
      <a:lt1>
        <a:srgbClr val="FFFFFF"/>
      </a:lt1>
      <a:dk2>
        <a:srgbClr val="8B0012"/>
      </a:dk2>
      <a:lt2>
        <a:srgbClr val="F0F0F0"/>
      </a:lt2>
      <a:accent1>
        <a:srgbClr val="C00000"/>
      </a:accent1>
      <a:accent2>
        <a:srgbClr val="8B0012"/>
      </a:accent2>
      <a:accent3>
        <a:srgbClr val="C00000"/>
      </a:accent3>
      <a:accent4>
        <a:srgbClr val="8B0012"/>
      </a:accent4>
      <a:accent5>
        <a:srgbClr val="8B0012"/>
      </a:accent5>
      <a:accent6>
        <a:srgbClr val="FFB4BE"/>
      </a:accent6>
      <a:hlink>
        <a:srgbClr val="450009"/>
      </a:hlink>
      <a:folHlink>
        <a:srgbClr val="BFBFBF"/>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135</TotalTime>
  <Words>2534</Words>
  <Application>Microsoft Office PowerPoint</Application>
  <PresentationFormat>宽屏</PresentationFormat>
  <Paragraphs>240</Paragraphs>
  <Slides>26</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26</vt:i4>
      </vt:variant>
    </vt:vector>
  </HeadingPairs>
  <TitlesOfParts>
    <vt:vector size="38" baseType="lpstr">
      <vt:lpstr>FontAwesome</vt:lpstr>
      <vt:lpstr>方正兰亭粗黑_GBK</vt:lpstr>
      <vt:lpstr>SimHei</vt:lpstr>
      <vt:lpstr>华康俪金黑W8</vt:lpstr>
      <vt:lpstr>宋体</vt:lpstr>
      <vt:lpstr>宋体</vt:lpstr>
      <vt:lpstr>Microsoft YaHei</vt:lpstr>
      <vt:lpstr>YouYuan</vt:lpstr>
      <vt:lpstr>Arial</vt:lpstr>
      <vt:lpstr>Calibri</vt:lpstr>
      <vt:lpstr>Cambria Math</vt:lpstr>
      <vt:lpstr>清风素材 https://12sc.taobao.com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WYM</cp:lastModifiedBy>
  <cp:revision>87</cp:revision>
  <dcterms:created xsi:type="dcterms:W3CDTF">2015-05-06T09:02:00Z</dcterms:created>
  <dcterms:modified xsi:type="dcterms:W3CDTF">2019-01-16T11:40:03Z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2052-11.1.0.8214</vt:lpwstr>
  </property>
</Properties>
</file>

<file path=docProps/thumbnail.jpeg>
</file>